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55"/>
  </p:notesMasterIdLst>
  <p:sldIdLst>
    <p:sldId id="256" r:id="rId2"/>
    <p:sldId id="299" r:id="rId3"/>
    <p:sldId id="320" r:id="rId4"/>
    <p:sldId id="257" r:id="rId5"/>
    <p:sldId id="258" r:id="rId6"/>
    <p:sldId id="259" r:id="rId7"/>
    <p:sldId id="260" r:id="rId8"/>
    <p:sldId id="325" r:id="rId9"/>
    <p:sldId id="261" r:id="rId10"/>
    <p:sldId id="262" r:id="rId11"/>
    <p:sldId id="326" r:id="rId12"/>
    <p:sldId id="263" r:id="rId13"/>
    <p:sldId id="264" r:id="rId14"/>
    <p:sldId id="321" r:id="rId15"/>
    <p:sldId id="327" r:id="rId16"/>
    <p:sldId id="266" r:id="rId17"/>
    <p:sldId id="301" r:id="rId18"/>
    <p:sldId id="265" r:id="rId19"/>
    <p:sldId id="268" r:id="rId20"/>
    <p:sldId id="269" r:id="rId21"/>
    <p:sldId id="270" r:id="rId22"/>
    <p:sldId id="272" r:id="rId23"/>
    <p:sldId id="314" r:id="rId24"/>
    <p:sldId id="315" r:id="rId25"/>
    <p:sldId id="316" r:id="rId26"/>
    <p:sldId id="317" r:id="rId27"/>
    <p:sldId id="278" r:id="rId28"/>
    <p:sldId id="279" r:id="rId29"/>
    <p:sldId id="328" r:id="rId30"/>
    <p:sldId id="280" r:id="rId31"/>
    <p:sldId id="281" r:id="rId32"/>
    <p:sldId id="322" r:id="rId33"/>
    <p:sldId id="329" r:id="rId34"/>
    <p:sldId id="282" r:id="rId35"/>
    <p:sldId id="284" r:id="rId36"/>
    <p:sldId id="283" r:id="rId37"/>
    <p:sldId id="330" r:id="rId38"/>
    <p:sldId id="313" r:id="rId39"/>
    <p:sldId id="289" r:id="rId40"/>
    <p:sldId id="290" r:id="rId41"/>
    <p:sldId id="293" r:id="rId42"/>
    <p:sldId id="294" r:id="rId43"/>
    <p:sldId id="296" r:id="rId44"/>
    <p:sldId id="295" r:id="rId45"/>
    <p:sldId id="297" r:id="rId46"/>
    <p:sldId id="307" r:id="rId47"/>
    <p:sldId id="308" r:id="rId48"/>
    <p:sldId id="310" r:id="rId49"/>
    <p:sldId id="311" r:id="rId50"/>
    <p:sldId id="323" r:id="rId51"/>
    <p:sldId id="332" r:id="rId52"/>
    <p:sldId id="331" r:id="rId53"/>
    <p:sldId id="298" r:id="rId54"/>
  </p:sldIdLst>
  <p:sldSz cx="9144000" cy="6858000" type="screen4x3"/>
  <p:notesSz cx="6858000" cy="9144000"/>
  <p:defaultTextStyle>
    <a:defPPr>
      <a:defRPr lang="ar-M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D653"/>
    <a:srgbClr val="DA0000"/>
    <a:srgbClr val="C0361A"/>
    <a:srgbClr val="FFE5B7"/>
    <a:srgbClr val="070777"/>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06" autoAdjust="0"/>
    <p:restoredTop sz="94660"/>
  </p:normalViewPr>
  <p:slideViewPr>
    <p:cSldViewPr>
      <p:cViewPr>
        <p:scale>
          <a:sx n="60" d="100"/>
          <a:sy n="60" d="100"/>
        </p:scale>
        <p:origin x="-30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solidFill>
                  <a:srgbClr val="C00000"/>
                </a:solidFill>
                <a:cs typeface="AL-Mohanad Bold" pitchFamily="2" charset="-78"/>
              </a:defRPr>
            </a:pPr>
            <a:r>
              <a:rPr lang="ar-MA" u="sng" dirty="0">
                <a:solidFill>
                  <a:srgbClr val="C00000"/>
                </a:solidFill>
                <a:cs typeface="AL-Mohanad Bold" pitchFamily="2" charset="-78"/>
              </a:rPr>
              <a:t>تفصيل نسبة المعتقلين في نهاية </a:t>
            </a:r>
            <a:r>
              <a:rPr lang="ar-MA" u="sng" dirty="0">
                <a:solidFill>
                  <a:srgbClr val="C00000"/>
                </a:solidFill>
                <a:cs typeface="+mj-cs"/>
              </a:rPr>
              <a:t>2015</a:t>
            </a:r>
          </a:p>
        </c:rich>
      </c:tx>
      <c:layout>
        <c:manualLayout>
          <c:xMode val="edge"/>
          <c:yMode val="edge"/>
          <c:x val="0.12033010441520607"/>
          <c:y val="0.11562500000000001"/>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Feuil1!$B$1</c:f>
              <c:strCache>
                <c:ptCount val="1"/>
                <c:pt idx="0">
                  <c:v>تفصيل نسبة المعتقلين في نهاية 2015</c:v>
                </c:pt>
              </c:strCache>
            </c:strRef>
          </c:tx>
          <c:explosion val="25"/>
          <c:dLbls>
            <c:dLbl>
              <c:idx val="0"/>
              <c:layout>
                <c:manualLayout>
                  <c:x val="-0.10918099047195814"/>
                  <c:y val="-0.12812499999999993"/>
                </c:manualLayout>
              </c:layout>
              <c:dLblPos val="bestFit"/>
              <c:showLegendKey val="0"/>
              <c:showVal val="1"/>
              <c:showCatName val="0"/>
              <c:showSerName val="0"/>
              <c:showPercent val="0"/>
              <c:showBubbleSize val="0"/>
            </c:dLbl>
            <c:dLbl>
              <c:idx val="1"/>
              <c:layout>
                <c:manualLayout>
                  <c:x val="1.3997562881020274E-2"/>
                  <c:y val="0.140625"/>
                </c:manualLayout>
              </c:layout>
              <c:dLblPos val="bestFit"/>
              <c:showLegendKey val="0"/>
              <c:showVal val="1"/>
              <c:showCatName val="0"/>
              <c:showSerName val="0"/>
              <c:showPercent val="0"/>
              <c:showBubbleSize val="0"/>
            </c:dLbl>
            <c:dLbl>
              <c:idx val="2"/>
              <c:layout>
                <c:manualLayout>
                  <c:x val="2.239610060963244E-2"/>
                  <c:y val="-3.7499999999999999E-2"/>
                </c:manualLayout>
              </c:layout>
              <c:dLblPos val="bestFit"/>
              <c:showLegendKey val="0"/>
              <c:showVal val="1"/>
              <c:showCatName val="0"/>
              <c:showSerName val="0"/>
              <c:showPercent val="0"/>
              <c:showBubbleSize val="0"/>
            </c:dLbl>
            <c:dLblPos val="inEnd"/>
            <c:showLegendKey val="0"/>
            <c:showVal val="1"/>
            <c:showCatName val="0"/>
            <c:showSerName val="0"/>
            <c:showPercent val="0"/>
            <c:showBubbleSize val="0"/>
            <c:showLeaderLines val="1"/>
          </c:dLbls>
          <c:cat>
            <c:strRef>
              <c:f>Feuil1!$A$2:$A$4</c:f>
              <c:strCache>
                <c:ptCount val="3"/>
                <c:pt idx="0">
                  <c:v>في المرحلة الابتدائية</c:v>
                </c:pt>
                <c:pt idx="1">
                  <c:v>في المرحلة الاستئنافية</c:v>
                </c:pt>
                <c:pt idx="2">
                  <c:v>في مرحلة النقض</c:v>
                </c:pt>
              </c:strCache>
            </c:strRef>
          </c:cat>
          <c:val>
            <c:numRef>
              <c:f>Feuil1!$B$2:$B$4</c:f>
              <c:numCache>
                <c:formatCode>General</c:formatCode>
                <c:ptCount val="3"/>
                <c:pt idx="0">
                  <c:v>15.57</c:v>
                </c:pt>
                <c:pt idx="1">
                  <c:v>19.309999999999999</c:v>
                </c:pt>
                <c:pt idx="2">
                  <c:v>2.72</c:v>
                </c:pt>
              </c:numCache>
            </c:numRef>
          </c:val>
        </c:ser>
        <c:dLbls>
          <c:dLblPos val="outEnd"/>
          <c:showLegendKey val="0"/>
          <c:showVal val="1"/>
          <c:showCatName val="0"/>
          <c:showSerName val="0"/>
          <c:showPercent val="0"/>
          <c:showBubbleSize val="0"/>
          <c:showLeaderLines val="1"/>
        </c:dLbls>
      </c:pie3DChart>
    </c:plotArea>
    <c:legend>
      <c:legendPos val="r"/>
      <c:layout/>
      <c:overlay val="0"/>
      <c:txPr>
        <a:bodyPr/>
        <a:lstStyle/>
        <a:p>
          <a:pPr>
            <a:defRPr sz="1400">
              <a:cs typeface="AL-Mohanad Bold" pitchFamily="2" charset="-78"/>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DA43B-1287-45A4-AEAA-1152F86047F7}"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fr-FR"/>
        </a:p>
      </dgm:t>
    </dgm:pt>
    <dgm:pt modelId="{E863E545-330F-4F7A-977E-704A6432886E}">
      <dgm:prSet phldrT="[Texte]" custT="1"/>
      <dgm:spPr>
        <a:xfrm>
          <a:off x="55186" y="312440"/>
          <a:ext cx="6871813" cy="625205"/>
        </a:xfr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gm:spPr>
      <dgm:t>
        <a:bodyPr/>
        <a:lstStyle/>
        <a:p>
          <a:pPr rtl="1"/>
          <a:r>
            <a:rPr lang="ar-MA" sz="2400" b="1" dirty="0" smtClean="0">
              <a:cs typeface="+mj-cs"/>
            </a:rPr>
            <a:t>-</a:t>
          </a:r>
          <a:r>
            <a:rPr lang="ar-MA" sz="2400" b="1" dirty="0" smtClean="0">
              <a:cs typeface="AL-Mohanad Bold" pitchFamily="2" charset="-78"/>
            </a:rPr>
            <a:t> حوار وطني شامل وتشاركية واسعة</a:t>
          </a:r>
          <a:endParaRPr lang="fr-FR" sz="2400" dirty="0">
            <a:solidFill>
              <a:sysClr val="windowText" lastClr="000000">
                <a:hueOff val="0"/>
                <a:satOff val="0"/>
                <a:lumOff val="0"/>
                <a:alphaOff val="0"/>
              </a:sysClr>
            </a:solidFill>
            <a:latin typeface="Constantia"/>
            <a:ea typeface="+mn-ea"/>
            <a:cs typeface="+mn-cs"/>
          </a:endParaRPr>
        </a:p>
      </dgm:t>
    </dgm:pt>
    <dgm:pt modelId="{289EB4F0-449F-4A94-893A-6BD9E3193E91}" type="parTrans" cxnId="{8C6AF210-C1A2-4FBC-B43A-B4797B9EB2EE}">
      <dgm:prSet/>
      <dgm:spPr/>
      <dgm:t>
        <a:bodyPr/>
        <a:lstStyle/>
        <a:p>
          <a:endParaRPr lang="fr-FR" sz="2400"/>
        </a:p>
      </dgm:t>
    </dgm:pt>
    <dgm:pt modelId="{73921D5C-7A57-4EDF-BA16-6EDA870A2CA1}" type="sibTrans" cxnId="{8C6AF210-C1A2-4FBC-B43A-B4797B9EB2EE}">
      <dgm:prSet/>
      <dgm:spPr>
        <a:xfrm>
          <a:off x="6508648" y="-704408"/>
          <a:ext cx="5472816" cy="5472816"/>
        </a:xfrm>
        <a:noFill/>
        <a:ln w="25400" cap="flat" cmpd="sng" algn="ctr">
          <a:solidFill>
            <a:srgbClr val="009DD9">
              <a:shade val="60000"/>
              <a:hueOff val="0"/>
              <a:satOff val="0"/>
              <a:lumOff val="0"/>
              <a:alphaOff val="0"/>
            </a:srgbClr>
          </a:solidFill>
          <a:prstDash val="solid"/>
        </a:ln>
        <a:effectLst/>
      </dgm:spPr>
      <dgm:t>
        <a:bodyPr/>
        <a:lstStyle/>
        <a:p>
          <a:endParaRPr lang="fr-FR" sz="2400"/>
        </a:p>
      </dgm:t>
    </dgm:pt>
    <dgm:pt modelId="{F2EC25E4-EB36-4349-A132-052F7AB70DF9}">
      <dgm:prSet phldrT="[Texte]" custT="1"/>
      <dgm:spPr>
        <a:xfrm>
          <a:off x="55186" y="1250411"/>
          <a:ext cx="6513369" cy="625205"/>
        </a:xfr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gm:spPr>
      <dgm:t>
        <a:bodyPr/>
        <a:lstStyle/>
        <a:p>
          <a:pPr rtl="1"/>
          <a:r>
            <a:rPr lang="ar-MA" sz="2400" b="1" dirty="0" smtClean="0">
              <a:cs typeface="+mj-cs"/>
            </a:rPr>
            <a:t>-</a:t>
          </a:r>
          <a:r>
            <a:rPr lang="ar-MA" sz="2400" b="1" dirty="0" smtClean="0">
              <a:cs typeface="AL-Mohanad Bold" pitchFamily="2" charset="-78"/>
            </a:rPr>
            <a:t> ميثاق لإصلاح العدالة : خارطة طريق بأهداف واضحة وآليات دقيقة.</a:t>
          </a:r>
          <a:endParaRPr lang="fr-FR" sz="2400" dirty="0">
            <a:solidFill>
              <a:sysClr val="windowText" lastClr="000000">
                <a:hueOff val="0"/>
                <a:satOff val="0"/>
                <a:lumOff val="0"/>
                <a:alphaOff val="0"/>
              </a:sysClr>
            </a:solidFill>
            <a:latin typeface="Constantia"/>
            <a:ea typeface="+mn-ea"/>
            <a:cs typeface="+mn-cs"/>
          </a:endParaRPr>
        </a:p>
      </dgm:t>
    </dgm:pt>
    <dgm:pt modelId="{4575FB9B-3926-4E6E-B5E3-936250CD8190}" type="parTrans" cxnId="{8E0A6145-E7B6-4BE2-8C4D-8BA37BC65C23}">
      <dgm:prSet/>
      <dgm:spPr/>
      <dgm:t>
        <a:bodyPr/>
        <a:lstStyle/>
        <a:p>
          <a:endParaRPr lang="fr-FR" sz="2400"/>
        </a:p>
      </dgm:t>
    </dgm:pt>
    <dgm:pt modelId="{9D1D5365-CDC1-4520-9BF0-E0EE3B8CB480}" type="sibTrans" cxnId="{8E0A6145-E7B6-4BE2-8C4D-8BA37BC65C23}">
      <dgm:prSet/>
      <dgm:spPr/>
      <dgm:t>
        <a:bodyPr/>
        <a:lstStyle/>
        <a:p>
          <a:endParaRPr lang="fr-FR" sz="2400"/>
        </a:p>
      </dgm:t>
    </dgm:pt>
    <dgm:pt modelId="{92BFAC01-DF84-4224-AECF-B57C65A28689}">
      <dgm:prSet phldrT="[Texte]" custT="1"/>
      <dgm:spPr>
        <a:xfrm>
          <a:off x="55186" y="2188382"/>
          <a:ext cx="6513369" cy="625205"/>
        </a:xfr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gm:spPr>
      <dgm:t>
        <a:bodyPr/>
        <a:lstStyle/>
        <a:p>
          <a:pPr rtl="1"/>
          <a:r>
            <a:rPr lang="ar-MA" sz="2400" b="1" dirty="0" smtClean="0">
              <a:cs typeface="+mj-cs"/>
            </a:rPr>
            <a:t>-</a:t>
          </a:r>
          <a:r>
            <a:rPr lang="ar-MA" sz="2400" b="1" dirty="0" smtClean="0">
              <a:cs typeface="AL-Mohanad Bold" pitchFamily="2" charset="-78"/>
            </a:rPr>
            <a:t> المصادقة الملكية مباركة للميثاق ودعم للإصلاح.</a:t>
          </a:r>
          <a:endParaRPr lang="fr-FR" sz="2400" dirty="0">
            <a:solidFill>
              <a:sysClr val="windowText" lastClr="000000">
                <a:hueOff val="0"/>
                <a:satOff val="0"/>
                <a:lumOff val="0"/>
                <a:alphaOff val="0"/>
              </a:sysClr>
            </a:solidFill>
            <a:latin typeface="Constantia"/>
            <a:ea typeface="+mn-ea"/>
            <a:cs typeface="+mn-cs"/>
          </a:endParaRPr>
        </a:p>
      </dgm:t>
    </dgm:pt>
    <dgm:pt modelId="{9D1055DB-AD03-4895-A8DC-12D542BFD6D6}" type="parTrans" cxnId="{869C32FB-9808-4A19-9483-5E8D32E2F1BD}">
      <dgm:prSet/>
      <dgm:spPr/>
      <dgm:t>
        <a:bodyPr/>
        <a:lstStyle/>
        <a:p>
          <a:endParaRPr lang="fr-FR" sz="2400"/>
        </a:p>
      </dgm:t>
    </dgm:pt>
    <dgm:pt modelId="{A6C053AD-60C3-4E88-AA49-FA51D65FA1C7}" type="sibTrans" cxnId="{869C32FB-9808-4A19-9483-5E8D32E2F1BD}">
      <dgm:prSet/>
      <dgm:spPr/>
      <dgm:t>
        <a:bodyPr/>
        <a:lstStyle/>
        <a:p>
          <a:endParaRPr lang="fr-FR" sz="2400"/>
        </a:p>
      </dgm:t>
    </dgm:pt>
    <dgm:pt modelId="{8A8C1A4B-CE3A-4C3E-9AC3-B19F40FD80D0}">
      <dgm:prSet custT="1"/>
      <dgm:spPr>
        <a:xfrm>
          <a:off x="55186" y="3126353"/>
          <a:ext cx="6871813" cy="625205"/>
        </a:xfr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gm:spPr>
      <dgm:t>
        <a:bodyPr/>
        <a:lstStyle/>
        <a:p>
          <a:pPr rtl="1"/>
          <a:r>
            <a:rPr lang="ar-MA" sz="2400" b="1" dirty="0" smtClean="0">
              <a:cs typeface="+mj-cs"/>
            </a:rPr>
            <a:t>-</a:t>
          </a:r>
          <a:r>
            <a:rPr lang="ar-MA" sz="2400" b="1" dirty="0" smtClean="0">
              <a:cs typeface="AL-Mohanad Bold" pitchFamily="2" charset="-78"/>
            </a:rPr>
            <a:t> الأهداف الاستراتيجية الستة :</a:t>
          </a:r>
          <a:endParaRPr lang="fr-FR" sz="2400" dirty="0">
            <a:solidFill>
              <a:sysClr val="windowText" lastClr="000000">
                <a:hueOff val="0"/>
                <a:satOff val="0"/>
                <a:lumOff val="0"/>
                <a:alphaOff val="0"/>
              </a:sysClr>
            </a:solidFill>
            <a:latin typeface="Constantia"/>
            <a:ea typeface="+mn-ea"/>
            <a:cs typeface="+mn-cs"/>
          </a:endParaRPr>
        </a:p>
      </dgm:t>
    </dgm:pt>
    <dgm:pt modelId="{8D877F4A-C06A-4DDA-9377-ED947327779B}" type="parTrans" cxnId="{D0926E0E-1F68-4C7D-A90C-FCDE2EAB1088}">
      <dgm:prSet/>
      <dgm:spPr/>
      <dgm:t>
        <a:bodyPr/>
        <a:lstStyle/>
        <a:p>
          <a:endParaRPr lang="fr-FR" sz="2400"/>
        </a:p>
      </dgm:t>
    </dgm:pt>
    <dgm:pt modelId="{E38612C0-1076-46DF-9A20-8C8E815FA4FA}" type="sibTrans" cxnId="{D0926E0E-1F68-4C7D-A90C-FCDE2EAB1088}">
      <dgm:prSet/>
      <dgm:spPr/>
      <dgm:t>
        <a:bodyPr/>
        <a:lstStyle/>
        <a:p>
          <a:endParaRPr lang="fr-FR" sz="2400"/>
        </a:p>
      </dgm:t>
    </dgm:pt>
    <dgm:pt modelId="{AD3D623B-E553-4A83-B0CC-079D2C89E135}" type="pres">
      <dgm:prSet presAssocID="{9CEDA43B-1287-45A4-AEAA-1152F86047F7}" presName="Name0" presStyleCnt="0">
        <dgm:presLayoutVars>
          <dgm:chMax val="7"/>
          <dgm:chPref val="7"/>
          <dgm:dir val="rev"/>
        </dgm:presLayoutVars>
      </dgm:prSet>
      <dgm:spPr/>
      <dgm:t>
        <a:bodyPr/>
        <a:lstStyle/>
        <a:p>
          <a:endParaRPr lang="fr-FR"/>
        </a:p>
      </dgm:t>
    </dgm:pt>
    <dgm:pt modelId="{11277134-ACAE-47A0-AC3A-4E16857EAC3A}" type="pres">
      <dgm:prSet presAssocID="{9CEDA43B-1287-45A4-AEAA-1152F86047F7}" presName="Name1" presStyleCnt="0"/>
      <dgm:spPr/>
      <dgm:t>
        <a:bodyPr/>
        <a:lstStyle/>
        <a:p>
          <a:endParaRPr lang="fr-FR"/>
        </a:p>
      </dgm:t>
    </dgm:pt>
    <dgm:pt modelId="{69BCFAEF-ACA6-47F4-860B-6E7656BBB5A5}" type="pres">
      <dgm:prSet presAssocID="{9CEDA43B-1287-45A4-AEAA-1152F86047F7}" presName="cycle" presStyleCnt="0"/>
      <dgm:spPr/>
      <dgm:t>
        <a:bodyPr/>
        <a:lstStyle/>
        <a:p>
          <a:endParaRPr lang="fr-FR"/>
        </a:p>
      </dgm:t>
    </dgm:pt>
    <dgm:pt modelId="{05900AAF-5F44-40F9-BA68-CABD942C90BA}" type="pres">
      <dgm:prSet presAssocID="{9CEDA43B-1287-45A4-AEAA-1152F86047F7}" presName="srcNode" presStyleLbl="node1" presStyleIdx="0" presStyleCnt="4"/>
      <dgm:spPr/>
      <dgm:t>
        <a:bodyPr/>
        <a:lstStyle/>
        <a:p>
          <a:endParaRPr lang="fr-FR"/>
        </a:p>
      </dgm:t>
    </dgm:pt>
    <dgm:pt modelId="{038660AF-0102-4601-A0B1-CF6C00F64105}" type="pres">
      <dgm:prSet presAssocID="{9CEDA43B-1287-45A4-AEAA-1152F86047F7}" presName="conn" presStyleLbl="parChTrans1D2" presStyleIdx="0" presStyleCnt="1"/>
      <dgm:spPr>
        <a:prstGeom prst="blockArc">
          <a:avLst>
            <a:gd name="adj1" fmla="val 8100000"/>
            <a:gd name="adj2" fmla="val 13500000"/>
            <a:gd name="adj3" fmla="val 395"/>
          </a:avLst>
        </a:prstGeom>
      </dgm:spPr>
      <dgm:t>
        <a:bodyPr/>
        <a:lstStyle/>
        <a:p>
          <a:endParaRPr lang="fr-FR"/>
        </a:p>
      </dgm:t>
    </dgm:pt>
    <dgm:pt modelId="{30597070-0FAA-4BB7-9175-DF620F59E59B}" type="pres">
      <dgm:prSet presAssocID="{9CEDA43B-1287-45A4-AEAA-1152F86047F7}" presName="extraNode" presStyleLbl="node1" presStyleIdx="0" presStyleCnt="4"/>
      <dgm:spPr/>
      <dgm:t>
        <a:bodyPr/>
        <a:lstStyle/>
        <a:p>
          <a:endParaRPr lang="fr-FR"/>
        </a:p>
      </dgm:t>
    </dgm:pt>
    <dgm:pt modelId="{FB802DA0-AB08-4F19-AFBB-D25366F23AB0}" type="pres">
      <dgm:prSet presAssocID="{9CEDA43B-1287-45A4-AEAA-1152F86047F7}" presName="dstNode" presStyleLbl="node1" presStyleIdx="0" presStyleCnt="4"/>
      <dgm:spPr/>
      <dgm:t>
        <a:bodyPr/>
        <a:lstStyle/>
        <a:p>
          <a:endParaRPr lang="fr-FR"/>
        </a:p>
      </dgm:t>
    </dgm:pt>
    <dgm:pt modelId="{78932FF3-2CEB-4C38-8030-A877DB7F255F}" type="pres">
      <dgm:prSet presAssocID="{E863E545-330F-4F7A-977E-704A6432886E}" presName="text_1" presStyleLbl="node1" presStyleIdx="0" presStyleCnt="4">
        <dgm:presLayoutVars>
          <dgm:bulletEnabled val="1"/>
        </dgm:presLayoutVars>
      </dgm:prSet>
      <dgm:spPr>
        <a:prstGeom prst="rect">
          <a:avLst/>
        </a:prstGeom>
      </dgm:spPr>
      <dgm:t>
        <a:bodyPr/>
        <a:lstStyle/>
        <a:p>
          <a:endParaRPr lang="fr-FR"/>
        </a:p>
      </dgm:t>
    </dgm:pt>
    <dgm:pt modelId="{C43854F8-8788-45DC-B765-B4771C8AF18E}" type="pres">
      <dgm:prSet presAssocID="{E863E545-330F-4F7A-977E-704A6432886E}" presName="accent_1" presStyleCnt="0"/>
      <dgm:spPr/>
      <dgm:t>
        <a:bodyPr/>
        <a:lstStyle/>
        <a:p>
          <a:endParaRPr lang="fr-FR"/>
        </a:p>
      </dgm:t>
    </dgm:pt>
    <dgm:pt modelId="{E9F85E02-8395-4F41-B096-FF64E6CC2DFD}" type="pres">
      <dgm:prSet presAssocID="{E863E545-330F-4F7A-977E-704A6432886E}" presName="accentRepeatNode" presStyleLbl="solidFgAcc1" presStyleIdx="0" presStyleCnt="4"/>
      <dgm:spPr>
        <a:xfrm>
          <a:off x="6536246" y="234289"/>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gm:spPr>
      <dgm:t>
        <a:bodyPr/>
        <a:lstStyle/>
        <a:p>
          <a:endParaRPr lang="fr-FR"/>
        </a:p>
      </dgm:t>
    </dgm:pt>
    <dgm:pt modelId="{3445E20C-A68D-48EC-B48C-CE4527396FCC}" type="pres">
      <dgm:prSet presAssocID="{F2EC25E4-EB36-4349-A132-052F7AB70DF9}" presName="text_2" presStyleLbl="node1" presStyleIdx="1" presStyleCnt="4" custScaleY="132038" custLinFactNeighborY="-15862">
        <dgm:presLayoutVars>
          <dgm:bulletEnabled val="1"/>
        </dgm:presLayoutVars>
      </dgm:prSet>
      <dgm:spPr>
        <a:prstGeom prst="rect">
          <a:avLst/>
        </a:prstGeom>
      </dgm:spPr>
      <dgm:t>
        <a:bodyPr/>
        <a:lstStyle/>
        <a:p>
          <a:endParaRPr lang="fr-FR"/>
        </a:p>
      </dgm:t>
    </dgm:pt>
    <dgm:pt modelId="{44D48877-90F1-40B8-98E1-53CDBAC6D5E0}" type="pres">
      <dgm:prSet presAssocID="{F2EC25E4-EB36-4349-A132-052F7AB70DF9}" presName="accent_2" presStyleCnt="0"/>
      <dgm:spPr/>
      <dgm:t>
        <a:bodyPr/>
        <a:lstStyle/>
        <a:p>
          <a:endParaRPr lang="fr-FR"/>
        </a:p>
      </dgm:t>
    </dgm:pt>
    <dgm:pt modelId="{04851954-A45D-407F-9FD5-7CDA65DE0ECF}" type="pres">
      <dgm:prSet presAssocID="{F2EC25E4-EB36-4349-A132-052F7AB70DF9}" presName="accentRepeatNode" presStyleLbl="solidFgAcc1" presStyleIdx="1" presStyleCnt="4" custLinFactNeighborY="-16967"/>
      <dgm:spPr>
        <a:xfrm>
          <a:off x="6177801" y="1172260"/>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gm:spPr>
      <dgm:t>
        <a:bodyPr/>
        <a:lstStyle/>
        <a:p>
          <a:endParaRPr lang="fr-FR"/>
        </a:p>
      </dgm:t>
    </dgm:pt>
    <dgm:pt modelId="{E9BF5C61-D926-469A-A813-5AE961453175}" type="pres">
      <dgm:prSet presAssocID="{92BFAC01-DF84-4224-AECF-B57C65A28689}" presName="text_3" presStyleLbl="node1" presStyleIdx="2" presStyleCnt="4" custLinFactNeighborY="-33024">
        <dgm:presLayoutVars>
          <dgm:bulletEnabled val="1"/>
        </dgm:presLayoutVars>
      </dgm:prSet>
      <dgm:spPr>
        <a:prstGeom prst="rect">
          <a:avLst/>
        </a:prstGeom>
      </dgm:spPr>
      <dgm:t>
        <a:bodyPr/>
        <a:lstStyle/>
        <a:p>
          <a:endParaRPr lang="fr-FR"/>
        </a:p>
      </dgm:t>
    </dgm:pt>
    <dgm:pt modelId="{E631E8F7-0F92-4351-9C24-54484D1195CA}" type="pres">
      <dgm:prSet presAssocID="{92BFAC01-DF84-4224-AECF-B57C65A28689}" presName="accent_3" presStyleCnt="0"/>
      <dgm:spPr/>
      <dgm:t>
        <a:bodyPr/>
        <a:lstStyle/>
        <a:p>
          <a:endParaRPr lang="fr-FR"/>
        </a:p>
      </dgm:t>
    </dgm:pt>
    <dgm:pt modelId="{5CCEB637-DEB0-4D28-9AF8-09E8715F234F}" type="pres">
      <dgm:prSet presAssocID="{92BFAC01-DF84-4224-AECF-B57C65A28689}" presName="accentRepeatNode" presStyleLbl="solidFgAcc1" presStyleIdx="2" presStyleCnt="4" custLinFactNeighborY="-26420"/>
      <dgm:spPr>
        <a:xfrm>
          <a:off x="6177801" y="2110232"/>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gm:spPr>
      <dgm:t>
        <a:bodyPr/>
        <a:lstStyle/>
        <a:p>
          <a:endParaRPr lang="fr-FR"/>
        </a:p>
      </dgm:t>
    </dgm:pt>
    <dgm:pt modelId="{28C8F36F-1A1A-4E45-BB7C-56E8FD4CD65B}" type="pres">
      <dgm:prSet presAssocID="{8A8C1A4B-CE3A-4C3E-9AC3-B19F40FD80D0}" presName="text_4" presStyleLbl="node1" presStyleIdx="3" presStyleCnt="4" custLinFactNeighborY="-45823">
        <dgm:presLayoutVars>
          <dgm:bulletEnabled val="1"/>
        </dgm:presLayoutVars>
      </dgm:prSet>
      <dgm:spPr>
        <a:prstGeom prst="rect">
          <a:avLst/>
        </a:prstGeom>
      </dgm:spPr>
      <dgm:t>
        <a:bodyPr/>
        <a:lstStyle/>
        <a:p>
          <a:endParaRPr lang="fr-FR"/>
        </a:p>
      </dgm:t>
    </dgm:pt>
    <dgm:pt modelId="{139695A0-B945-4FD5-AB9C-A2371BCEC0D1}" type="pres">
      <dgm:prSet presAssocID="{8A8C1A4B-CE3A-4C3E-9AC3-B19F40FD80D0}" presName="accent_4" presStyleCnt="0"/>
      <dgm:spPr/>
      <dgm:t>
        <a:bodyPr/>
        <a:lstStyle/>
        <a:p>
          <a:endParaRPr lang="fr-FR"/>
        </a:p>
      </dgm:t>
    </dgm:pt>
    <dgm:pt modelId="{8E9E0ECD-6371-46DD-8AB2-DEF76A7F3BE9}" type="pres">
      <dgm:prSet presAssocID="{8A8C1A4B-CE3A-4C3E-9AC3-B19F40FD80D0}" presName="accentRepeatNode" presStyleLbl="solidFgAcc1" presStyleIdx="3" presStyleCnt="4" custLinFactNeighborY="-35873"/>
      <dgm:spPr>
        <a:xfrm>
          <a:off x="6536246" y="3048203"/>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gm:spPr>
      <dgm:t>
        <a:bodyPr/>
        <a:lstStyle/>
        <a:p>
          <a:endParaRPr lang="fr-FR"/>
        </a:p>
      </dgm:t>
    </dgm:pt>
  </dgm:ptLst>
  <dgm:cxnLst>
    <dgm:cxn modelId="{BD162C8C-D2CF-4B78-A88C-D80CAB108947}" type="presOf" srcId="{73921D5C-7A57-4EDF-BA16-6EDA870A2CA1}" destId="{038660AF-0102-4601-A0B1-CF6C00F64105}" srcOrd="0" destOrd="0" presId="urn:microsoft.com/office/officeart/2008/layout/VerticalCurvedList"/>
    <dgm:cxn modelId="{869C32FB-9808-4A19-9483-5E8D32E2F1BD}" srcId="{9CEDA43B-1287-45A4-AEAA-1152F86047F7}" destId="{92BFAC01-DF84-4224-AECF-B57C65A28689}" srcOrd="2" destOrd="0" parTransId="{9D1055DB-AD03-4895-A8DC-12D542BFD6D6}" sibTransId="{A6C053AD-60C3-4E88-AA49-FA51D65FA1C7}"/>
    <dgm:cxn modelId="{D0926E0E-1F68-4C7D-A90C-FCDE2EAB1088}" srcId="{9CEDA43B-1287-45A4-AEAA-1152F86047F7}" destId="{8A8C1A4B-CE3A-4C3E-9AC3-B19F40FD80D0}" srcOrd="3" destOrd="0" parTransId="{8D877F4A-C06A-4DDA-9377-ED947327779B}" sibTransId="{E38612C0-1076-46DF-9A20-8C8E815FA4FA}"/>
    <dgm:cxn modelId="{F5C5D795-F484-40A8-8617-639C711EAC9D}" type="presOf" srcId="{F2EC25E4-EB36-4349-A132-052F7AB70DF9}" destId="{3445E20C-A68D-48EC-B48C-CE4527396FCC}" srcOrd="0" destOrd="0" presId="urn:microsoft.com/office/officeart/2008/layout/VerticalCurvedList"/>
    <dgm:cxn modelId="{C23FEA92-7B6C-4DFE-BBC6-EFDCEAEBCD12}" type="presOf" srcId="{8A8C1A4B-CE3A-4C3E-9AC3-B19F40FD80D0}" destId="{28C8F36F-1A1A-4E45-BB7C-56E8FD4CD65B}" srcOrd="0" destOrd="0" presId="urn:microsoft.com/office/officeart/2008/layout/VerticalCurvedList"/>
    <dgm:cxn modelId="{C291B36A-4F76-4505-8006-A5B5C562FFEE}" type="presOf" srcId="{9CEDA43B-1287-45A4-AEAA-1152F86047F7}" destId="{AD3D623B-E553-4A83-B0CC-079D2C89E135}" srcOrd="0" destOrd="0" presId="urn:microsoft.com/office/officeart/2008/layout/VerticalCurvedList"/>
    <dgm:cxn modelId="{8E0A6145-E7B6-4BE2-8C4D-8BA37BC65C23}" srcId="{9CEDA43B-1287-45A4-AEAA-1152F86047F7}" destId="{F2EC25E4-EB36-4349-A132-052F7AB70DF9}" srcOrd="1" destOrd="0" parTransId="{4575FB9B-3926-4E6E-B5E3-936250CD8190}" sibTransId="{9D1D5365-CDC1-4520-9BF0-E0EE3B8CB480}"/>
    <dgm:cxn modelId="{EED6329C-B489-4F0D-829C-25DD689AA359}" type="presOf" srcId="{92BFAC01-DF84-4224-AECF-B57C65A28689}" destId="{E9BF5C61-D926-469A-A813-5AE961453175}" srcOrd="0" destOrd="0" presId="urn:microsoft.com/office/officeart/2008/layout/VerticalCurvedList"/>
    <dgm:cxn modelId="{8C6AF210-C1A2-4FBC-B43A-B4797B9EB2EE}" srcId="{9CEDA43B-1287-45A4-AEAA-1152F86047F7}" destId="{E863E545-330F-4F7A-977E-704A6432886E}" srcOrd="0" destOrd="0" parTransId="{289EB4F0-449F-4A94-893A-6BD9E3193E91}" sibTransId="{73921D5C-7A57-4EDF-BA16-6EDA870A2CA1}"/>
    <dgm:cxn modelId="{F1A5A8E2-E3CD-441A-B0A1-F7880939D756}" type="presOf" srcId="{E863E545-330F-4F7A-977E-704A6432886E}" destId="{78932FF3-2CEB-4C38-8030-A877DB7F255F}" srcOrd="0" destOrd="0" presId="urn:microsoft.com/office/officeart/2008/layout/VerticalCurvedList"/>
    <dgm:cxn modelId="{05417CC1-7483-4C3A-BA5F-CED9D9F1F1F0}" type="presParOf" srcId="{AD3D623B-E553-4A83-B0CC-079D2C89E135}" destId="{11277134-ACAE-47A0-AC3A-4E16857EAC3A}" srcOrd="0" destOrd="0" presId="urn:microsoft.com/office/officeart/2008/layout/VerticalCurvedList"/>
    <dgm:cxn modelId="{B5EBBF2C-E854-4108-ADFF-0F10115AD919}" type="presParOf" srcId="{11277134-ACAE-47A0-AC3A-4E16857EAC3A}" destId="{69BCFAEF-ACA6-47F4-860B-6E7656BBB5A5}" srcOrd="0" destOrd="0" presId="urn:microsoft.com/office/officeart/2008/layout/VerticalCurvedList"/>
    <dgm:cxn modelId="{588BBA6A-D481-427C-B99B-5BB777677908}" type="presParOf" srcId="{69BCFAEF-ACA6-47F4-860B-6E7656BBB5A5}" destId="{05900AAF-5F44-40F9-BA68-CABD942C90BA}" srcOrd="0" destOrd="0" presId="urn:microsoft.com/office/officeart/2008/layout/VerticalCurvedList"/>
    <dgm:cxn modelId="{560D3502-41C6-4696-AF0F-A3D20BFDAC12}" type="presParOf" srcId="{69BCFAEF-ACA6-47F4-860B-6E7656BBB5A5}" destId="{038660AF-0102-4601-A0B1-CF6C00F64105}" srcOrd="1" destOrd="0" presId="urn:microsoft.com/office/officeart/2008/layout/VerticalCurvedList"/>
    <dgm:cxn modelId="{650131DF-652F-490F-BC36-820F7C5E9160}" type="presParOf" srcId="{69BCFAEF-ACA6-47F4-860B-6E7656BBB5A5}" destId="{30597070-0FAA-4BB7-9175-DF620F59E59B}" srcOrd="2" destOrd="0" presId="urn:microsoft.com/office/officeart/2008/layout/VerticalCurvedList"/>
    <dgm:cxn modelId="{E91B85CC-A533-4404-A096-1FB4F4285838}" type="presParOf" srcId="{69BCFAEF-ACA6-47F4-860B-6E7656BBB5A5}" destId="{FB802DA0-AB08-4F19-AFBB-D25366F23AB0}" srcOrd="3" destOrd="0" presId="urn:microsoft.com/office/officeart/2008/layout/VerticalCurvedList"/>
    <dgm:cxn modelId="{03BF8D3C-A15A-4EA8-A902-91D071E056DE}" type="presParOf" srcId="{11277134-ACAE-47A0-AC3A-4E16857EAC3A}" destId="{78932FF3-2CEB-4C38-8030-A877DB7F255F}" srcOrd="1" destOrd="0" presId="urn:microsoft.com/office/officeart/2008/layout/VerticalCurvedList"/>
    <dgm:cxn modelId="{E499951C-B151-47AF-8C8B-2DE541496A87}" type="presParOf" srcId="{11277134-ACAE-47A0-AC3A-4E16857EAC3A}" destId="{C43854F8-8788-45DC-B765-B4771C8AF18E}" srcOrd="2" destOrd="0" presId="urn:microsoft.com/office/officeart/2008/layout/VerticalCurvedList"/>
    <dgm:cxn modelId="{65B2364A-550F-4466-980E-383AB8D73EEF}" type="presParOf" srcId="{C43854F8-8788-45DC-B765-B4771C8AF18E}" destId="{E9F85E02-8395-4F41-B096-FF64E6CC2DFD}" srcOrd="0" destOrd="0" presId="urn:microsoft.com/office/officeart/2008/layout/VerticalCurvedList"/>
    <dgm:cxn modelId="{7E15291A-5CB6-427E-8017-77CA6D851CCD}" type="presParOf" srcId="{11277134-ACAE-47A0-AC3A-4E16857EAC3A}" destId="{3445E20C-A68D-48EC-B48C-CE4527396FCC}" srcOrd="3" destOrd="0" presId="urn:microsoft.com/office/officeart/2008/layout/VerticalCurvedList"/>
    <dgm:cxn modelId="{3FF53B20-FE32-4CD3-94DC-7C83D394502C}" type="presParOf" srcId="{11277134-ACAE-47A0-AC3A-4E16857EAC3A}" destId="{44D48877-90F1-40B8-98E1-53CDBAC6D5E0}" srcOrd="4" destOrd="0" presId="urn:microsoft.com/office/officeart/2008/layout/VerticalCurvedList"/>
    <dgm:cxn modelId="{60C50D0B-DB6F-4887-A001-54AEDC59FFA8}" type="presParOf" srcId="{44D48877-90F1-40B8-98E1-53CDBAC6D5E0}" destId="{04851954-A45D-407F-9FD5-7CDA65DE0ECF}" srcOrd="0" destOrd="0" presId="urn:microsoft.com/office/officeart/2008/layout/VerticalCurvedList"/>
    <dgm:cxn modelId="{047D828A-EBA2-486E-85DD-3E99C0AEDBE0}" type="presParOf" srcId="{11277134-ACAE-47A0-AC3A-4E16857EAC3A}" destId="{E9BF5C61-D926-469A-A813-5AE961453175}" srcOrd="5" destOrd="0" presId="urn:microsoft.com/office/officeart/2008/layout/VerticalCurvedList"/>
    <dgm:cxn modelId="{C6C2DE16-B8A0-4D5D-B372-06060C0D59F9}" type="presParOf" srcId="{11277134-ACAE-47A0-AC3A-4E16857EAC3A}" destId="{E631E8F7-0F92-4351-9C24-54484D1195CA}" srcOrd="6" destOrd="0" presId="urn:microsoft.com/office/officeart/2008/layout/VerticalCurvedList"/>
    <dgm:cxn modelId="{220478FB-7759-4954-B375-86D1A970F7AD}" type="presParOf" srcId="{E631E8F7-0F92-4351-9C24-54484D1195CA}" destId="{5CCEB637-DEB0-4D28-9AF8-09E8715F234F}" srcOrd="0" destOrd="0" presId="urn:microsoft.com/office/officeart/2008/layout/VerticalCurvedList"/>
    <dgm:cxn modelId="{F07D1A8B-7C09-4BDC-9884-B2CCE8D5E1B8}" type="presParOf" srcId="{11277134-ACAE-47A0-AC3A-4E16857EAC3A}" destId="{28C8F36F-1A1A-4E45-BB7C-56E8FD4CD65B}" srcOrd="7" destOrd="0" presId="urn:microsoft.com/office/officeart/2008/layout/VerticalCurvedList"/>
    <dgm:cxn modelId="{D19AB5C3-4716-4A6D-8899-F6A9AB4EF5F5}" type="presParOf" srcId="{11277134-ACAE-47A0-AC3A-4E16857EAC3A}" destId="{139695A0-B945-4FD5-AB9C-A2371BCEC0D1}" srcOrd="8" destOrd="0" presId="urn:microsoft.com/office/officeart/2008/layout/VerticalCurvedList"/>
    <dgm:cxn modelId="{658A4BC2-F83C-4288-BF05-2FD53D62ACFC}" type="presParOf" srcId="{139695A0-B945-4FD5-AB9C-A2371BCEC0D1}" destId="{8E9E0ECD-6371-46DD-8AB2-DEF76A7F3BE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D6FAF9-2AF8-4F29-9C76-13CFBA585442}"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fr-FR"/>
        </a:p>
      </dgm:t>
    </dgm:pt>
    <dgm:pt modelId="{58B828CE-1696-47B8-8025-B65AA54C694B}">
      <dgm:prSet phldrT="[Texte]" custT="1"/>
      <dgm:spPr/>
      <dgm:t>
        <a:bodyPr/>
        <a:lstStyle/>
        <a:p>
          <a:endParaRPr lang="fr-FR" sz="7200" dirty="0">
            <a:cs typeface="AL-Mohanad Bold" pitchFamily="2" charset="-78"/>
          </a:endParaRPr>
        </a:p>
      </dgm:t>
    </dgm:pt>
    <dgm:pt modelId="{9A4DE638-DF32-4A6F-9B87-A84809AAD9C0}" type="parTrans" cxnId="{38ECF712-F2D7-4ED2-A202-CACA356763C1}">
      <dgm:prSet/>
      <dgm:spPr/>
      <dgm:t>
        <a:bodyPr/>
        <a:lstStyle/>
        <a:p>
          <a:endParaRPr lang="fr-FR" sz="2400">
            <a:cs typeface="AL-Mohanad Bold" pitchFamily="2" charset="-78"/>
          </a:endParaRPr>
        </a:p>
      </dgm:t>
    </dgm:pt>
    <dgm:pt modelId="{E7EACFA2-9D76-496F-B462-5656CEE2E811}" type="sibTrans" cxnId="{38ECF712-F2D7-4ED2-A202-CACA356763C1}">
      <dgm:prSet/>
      <dgm:spPr/>
      <dgm:t>
        <a:bodyPr/>
        <a:lstStyle/>
        <a:p>
          <a:endParaRPr lang="fr-FR" sz="2400">
            <a:cs typeface="AL-Mohanad Bold" pitchFamily="2" charset="-78"/>
          </a:endParaRPr>
        </a:p>
      </dgm:t>
    </dgm:pt>
    <dgm:pt modelId="{9E04F469-A19E-4B21-987D-995B1155C628}">
      <dgm:prSet phldrT="[Texte]" custT="1"/>
      <dgm:spPr/>
      <dgm:t>
        <a:bodyPr/>
        <a:lstStyle/>
        <a:p>
          <a:pPr rtl="1"/>
          <a:r>
            <a:rPr lang="ar-MA" sz="1700" dirty="0" smtClean="0">
              <a:cs typeface="AL-Mohanad Bold" pitchFamily="2" charset="-78"/>
            </a:rPr>
            <a:t>اتصال المحامي بالشخص المودع في الحراسة النظرية ابتداء من الساعة الأولى لإيقافه، وبدون ترخيص من النيابة العامة،</a:t>
          </a:r>
          <a:endParaRPr lang="fr-FR" sz="1700" dirty="0">
            <a:cs typeface="AL-Mohanad Bold" pitchFamily="2" charset="-78"/>
          </a:endParaRPr>
        </a:p>
      </dgm:t>
    </dgm:pt>
    <dgm:pt modelId="{568EF939-C2AB-435E-B3B4-38EF1E70AADF}" type="parTrans" cxnId="{A6722542-D3FA-495A-9A9E-3F58E654CC25}">
      <dgm:prSet/>
      <dgm:spPr/>
      <dgm:t>
        <a:bodyPr/>
        <a:lstStyle/>
        <a:p>
          <a:endParaRPr lang="fr-FR" sz="2400">
            <a:cs typeface="AL-Mohanad Bold" pitchFamily="2" charset="-78"/>
          </a:endParaRPr>
        </a:p>
      </dgm:t>
    </dgm:pt>
    <dgm:pt modelId="{EEDFB850-A8B1-4995-AD8A-08DB59F7E92E}" type="sibTrans" cxnId="{A6722542-D3FA-495A-9A9E-3F58E654CC25}">
      <dgm:prSet/>
      <dgm:spPr/>
      <dgm:t>
        <a:bodyPr/>
        <a:lstStyle/>
        <a:p>
          <a:endParaRPr lang="fr-FR" sz="2400">
            <a:cs typeface="AL-Mohanad Bold" pitchFamily="2" charset="-78"/>
          </a:endParaRPr>
        </a:p>
      </dgm:t>
    </dgm:pt>
    <dgm:pt modelId="{5F9DDA1A-633A-4480-BE4A-4DC1803C4755}">
      <dgm:prSet phldrT="[Texte]" custT="1"/>
      <dgm:spPr/>
      <dgm:t>
        <a:bodyPr/>
        <a:lstStyle/>
        <a:p>
          <a:pPr rtl="1"/>
          <a:r>
            <a:rPr lang="ar-MA" sz="1700" dirty="0" smtClean="0">
              <a:cs typeface="AL-Mohanad Bold" pitchFamily="2" charset="-78"/>
            </a:rPr>
            <a:t>حضور المحامي لعملية الاستماع إلى المشتبه فيه بارتكابه جناية أو جنحة إذا لم يكن موضوعا تحت الحراسة النظرية، وإمكانية حضور المحامي عند الاستماع للحدث من طرف ضباط الشرطة القضائية سواء كان محتفظا به تحت المراقبة أو غير محتفظ به؛</a:t>
          </a:r>
          <a:endParaRPr lang="fr-FR" sz="1700" dirty="0">
            <a:cs typeface="AL-Mohanad Bold" pitchFamily="2" charset="-78"/>
          </a:endParaRPr>
        </a:p>
      </dgm:t>
    </dgm:pt>
    <dgm:pt modelId="{4096764A-EBE1-4D13-B5DC-12E64F78C7A9}" type="parTrans" cxnId="{DF0ADDF5-CBA6-4D6D-BF6F-8F56367CC420}">
      <dgm:prSet/>
      <dgm:spPr/>
      <dgm:t>
        <a:bodyPr/>
        <a:lstStyle/>
        <a:p>
          <a:endParaRPr lang="fr-FR" sz="2400">
            <a:cs typeface="AL-Mohanad Bold" pitchFamily="2" charset="-78"/>
          </a:endParaRPr>
        </a:p>
      </dgm:t>
    </dgm:pt>
    <dgm:pt modelId="{30067579-78CA-40FF-AE93-9435B9201E74}" type="sibTrans" cxnId="{DF0ADDF5-CBA6-4D6D-BF6F-8F56367CC420}">
      <dgm:prSet/>
      <dgm:spPr/>
      <dgm:t>
        <a:bodyPr/>
        <a:lstStyle/>
        <a:p>
          <a:endParaRPr lang="fr-FR" sz="2400">
            <a:cs typeface="AL-Mohanad Bold" pitchFamily="2" charset="-78"/>
          </a:endParaRPr>
        </a:p>
      </dgm:t>
    </dgm:pt>
    <dgm:pt modelId="{FFABB9AB-9DDD-4857-8EE9-04AF783A9919}">
      <dgm:prSet phldrT="[Texte]" custT="1"/>
      <dgm:spPr/>
      <dgm:t>
        <a:bodyPr/>
        <a:lstStyle/>
        <a:p>
          <a:pPr rtl="1"/>
          <a:r>
            <a:rPr lang="ar-MA" sz="1700" dirty="0" smtClean="0">
              <a:cs typeface="AL-Mohanad Bold" pitchFamily="2" charset="-78"/>
            </a:rPr>
            <a:t>التسجيل السمعي البصري لاستجوابات الأشخاص المشتبه فيهم من طرف الشرطة القضائية</a:t>
          </a:r>
          <a:endParaRPr lang="fr-FR" sz="1700" dirty="0">
            <a:cs typeface="AL-Mohanad Bold" pitchFamily="2" charset="-78"/>
          </a:endParaRPr>
        </a:p>
      </dgm:t>
    </dgm:pt>
    <dgm:pt modelId="{9D12AA62-4FD3-4A28-BA03-BE45D0340A90}" type="parTrans" cxnId="{79988B47-9C7F-4C6F-8949-BADC71DFFDBF}">
      <dgm:prSet/>
      <dgm:spPr/>
      <dgm:t>
        <a:bodyPr/>
        <a:lstStyle/>
        <a:p>
          <a:endParaRPr lang="fr-FR" sz="2400">
            <a:cs typeface="AL-Mohanad Bold" pitchFamily="2" charset="-78"/>
          </a:endParaRPr>
        </a:p>
      </dgm:t>
    </dgm:pt>
    <dgm:pt modelId="{21638863-791B-49E7-9A4F-B7F0C1A44EB9}" type="sibTrans" cxnId="{79988B47-9C7F-4C6F-8949-BADC71DFFDBF}">
      <dgm:prSet/>
      <dgm:spPr/>
      <dgm:t>
        <a:bodyPr/>
        <a:lstStyle/>
        <a:p>
          <a:endParaRPr lang="fr-FR" sz="2400">
            <a:cs typeface="AL-Mohanad Bold" pitchFamily="2" charset="-78"/>
          </a:endParaRPr>
        </a:p>
      </dgm:t>
    </dgm:pt>
    <dgm:pt modelId="{5E9E7278-FBD3-4EB6-AE4D-1778FA72FC10}">
      <dgm:prSet phldrT="[Texte]" custT="1"/>
      <dgm:spPr/>
      <dgm:t>
        <a:bodyPr/>
        <a:lstStyle/>
        <a:p>
          <a:pPr rtl="1"/>
          <a:r>
            <a:rPr lang="ar-MA" sz="1700" dirty="0" smtClean="0">
              <a:cs typeface="AL-Mohanad Bold" pitchFamily="2" charset="-78"/>
            </a:rPr>
            <a:t>إلزام النيابة العامة بإخضاع المشتبه فيه إلى فحص طبي في حالة ما إذا طلب منها ذلك أو عاينت بنفسها آثارا تبرر إجراء فحص طبي، تحت طائلة اعتبار اعتراف المتهم المدون في محضر الشرطة القضائية باطلا في حالة رفض إجراء الفحص الطبي إذا كان قد طلبه المتهم أو دفاعه؛</a:t>
          </a:r>
          <a:endParaRPr lang="fr-FR" sz="1700" dirty="0">
            <a:cs typeface="AL-Mohanad Bold" pitchFamily="2" charset="-78"/>
          </a:endParaRPr>
        </a:p>
      </dgm:t>
    </dgm:pt>
    <dgm:pt modelId="{0927D839-79B6-4E69-9F22-FCABFE823A1C}" type="parTrans" cxnId="{1E1E78AB-B89B-455B-9F06-88E9B67A8B6D}">
      <dgm:prSet/>
      <dgm:spPr/>
      <dgm:t>
        <a:bodyPr/>
        <a:lstStyle/>
        <a:p>
          <a:endParaRPr lang="fr-FR" sz="2400">
            <a:cs typeface="AL-Mohanad Bold" pitchFamily="2" charset="-78"/>
          </a:endParaRPr>
        </a:p>
      </dgm:t>
    </dgm:pt>
    <dgm:pt modelId="{E33934D9-7069-499B-AD4F-A3286CFAFB23}" type="sibTrans" cxnId="{1E1E78AB-B89B-455B-9F06-88E9B67A8B6D}">
      <dgm:prSet/>
      <dgm:spPr/>
      <dgm:t>
        <a:bodyPr/>
        <a:lstStyle/>
        <a:p>
          <a:endParaRPr lang="fr-FR" sz="2400">
            <a:cs typeface="AL-Mohanad Bold" pitchFamily="2" charset="-78"/>
          </a:endParaRPr>
        </a:p>
      </dgm:t>
    </dgm:pt>
    <dgm:pt modelId="{CA68357D-3193-4241-B555-E05F2B6B4C5A}">
      <dgm:prSet phldrT="[Texte]" custT="1"/>
      <dgm:spPr/>
      <dgm:t>
        <a:bodyPr/>
        <a:lstStyle/>
        <a:p>
          <a:pPr rtl="1"/>
          <a:r>
            <a:rPr lang="ar-MA" sz="1700" dirty="0" smtClean="0">
              <a:cs typeface="AL-Mohanad Bold" pitchFamily="2" charset="-78"/>
            </a:rPr>
            <a:t>إلزام ضابط الشرطة القضائية بإخضاع الشخص الموضوع تحت الحراسة النظرية لفحص طبي بعد إشعار النيابة العامة، إذا لاحظ عليه مرضا أو علامات أو آثارا تستدعي ذلك؛</a:t>
          </a:r>
          <a:endParaRPr lang="fr-FR" sz="1700" dirty="0">
            <a:cs typeface="AL-Mohanad Bold" pitchFamily="2" charset="-78"/>
          </a:endParaRPr>
        </a:p>
      </dgm:t>
    </dgm:pt>
    <dgm:pt modelId="{7DCFB330-D366-4948-82E3-B698DEA1BD81}" type="parTrans" cxnId="{0DDB74A2-74DF-4489-8F98-7385DA01082C}">
      <dgm:prSet/>
      <dgm:spPr/>
      <dgm:t>
        <a:bodyPr/>
        <a:lstStyle/>
        <a:p>
          <a:endParaRPr lang="fr-FR" sz="2400">
            <a:cs typeface="AL-Mohanad Bold" pitchFamily="2" charset="-78"/>
          </a:endParaRPr>
        </a:p>
      </dgm:t>
    </dgm:pt>
    <dgm:pt modelId="{9B21C0DA-04BD-4251-800B-8D077B63B0BB}" type="sibTrans" cxnId="{0DDB74A2-74DF-4489-8F98-7385DA01082C}">
      <dgm:prSet/>
      <dgm:spPr/>
      <dgm:t>
        <a:bodyPr/>
        <a:lstStyle/>
        <a:p>
          <a:endParaRPr lang="fr-FR" sz="2400">
            <a:cs typeface="AL-Mohanad Bold" pitchFamily="2" charset="-78"/>
          </a:endParaRPr>
        </a:p>
      </dgm:t>
    </dgm:pt>
    <dgm:pt modelId="{6918E27B-2F99-4493-8E28-E0142A14A092}">
      <dgm:prSet phldrT="[Texte]" custT="1"/>
      <dgm:spPr/>
      <dgm:t>
        <a:bodyPr/>
        <a:lstStyle/>
        <a:p>
          <a:pPr rtl="1">
            <a:lnSpc>
              <a:spcPct val="80000"/>
            </a:lnSpc>
            <a:spcAft>
              <a:spcPts val="0"/>
            </a:spcAft>
          </a:pPr>
          <a:r>
            <a:rPr lang="ar-MA" sz="1700" dirty="0" smtClean="0">
              <a:cs typeface="AL-Mohanad Bold" pitchFamily="2" charset="-78"/>
            </a:rPr>
            <a:t>بطلان كل إجراء يتعلق بشخص موضوع تحت الحراسة النظرية، إذا تم بعد انتهاء المدة القانونية للحراسة النظرية أو بعد التمديد المأذون به قانونا، وإلزام وكيل الملك أو أحد نوابه بزيارة الأماكن المعدة للحراسة النظرية إذا بلغ باعتقال تعسفي أو عمل تحكمي؛</a:t>
          </a:r>
          <a:endParaRPr lang="fr-FR" sz="1700" dirty="0">
            <a:cs typeface="AL-Mohanad Bold" pitchFamily="2" charset="-78"/>
          </a:endParaRPr>
        </a:p>
      </dgm:t>
    </dgm:pt>
    <dgm:pt modelId="{E31A8A44-0BE5-4FA5-9366-0D92DA2157A4}" type="parTrans" cxnId="{A91C1AB0-6B98-4832-A9E4-62A3E67E40ED}">
      <dgm:prSet/>
      <dgm:spPr/>
      <dgm:t>
        <a:bodyPr/>
        <a:lstStyle/>
        <a:p>
          <a:endParaRPr lang="fr-FR" sz="2400">
            <a:cs typeface="AL-Mohanad Bold" pitchFamily="2" charset="-78"/>
          </a:endParaRPr>
        </a:p>
      </dgm:t>
    </dgm:pt>
    <dgm:pt modelId="{85FE42F9-0AEF-4984-9F60-B3EF63B96A35}" type="sibTrans" cxnId="{A91C1AB0-6B98-4832-A9E4-62A3E67E40ED}">
      <dgm:prSet/>
      <dgm:spPr/>
      <dgm:t>
        <a:bodyPr/>
        <a:lstStyle/>
        <a:p>
          <a:endParaRPr lang="fr-FR" sz="2400">
            <a:cs typeface="AL-Mohanad Bold" pitchFamily="2" charset="-78"/>
          </a:endParaRPr>
        </a:p>
      </dgm:t>
    </dgm:pt>
    <dgm:pt modelId="{ED3D712D-B0BD-41F0-A033-257F36C68CB5}">
      <dgm:prSet phldrT="[Texte]" custT="1"/>
      <dgm:spPr/>
      <dgm:t>
        <a:bodyPr/>
        <a:lstStyle/>
        <a:p>
          <a:pPr rtl="1"/>
          <a:r>
            <a:rPr lang="ar-MA" sz="1700" dirty="0" smtClean="0">
              <a:cs typeface="AL-Mohanad Bold" pitchFamily="2" charset="-78"/>
            </a:rPr>
            <a:t>عقلنة الاعتقال الاحتياطي عبر معايير مضبوطة والتقليص من مدده.</a:t>
          </a:r>
          <a:endParaRPr lang="fr-FR" sz="1700" dirty="0">
            <a:cs typeface="AL-Mohanad Bold" pitchFamily="2" charset="-78"/>
          </a:endParaRPr>
        </a:p>
      </dgm:t>
    </dgm:pt>
    <dgm:pt modelId="{E546A80B-AEC0-4A3F-AD5E-A245D0208AB7}" type="parTrans" cxnId="{6EE85B1E-8D3C-4122-862D-CFA4F874E059}">
      <dgm:prSet/>
      <dgm:spPr/>
      <dgm:t>
        <a:bodyPr/>
        <a:lstStyle/>
        <a:p>
          <a:endParaRPr lang="fr-FR" sz="2400">
            <a:cs typeface="AL-Mohanad Bold" pitchFamily="2" charset="-78"/>
          </a:endParaRPr>
        </a:p>
      </dgm:t>
    </dgm:pt>
    <dgm:pt modelId="{25275CE9-802B-4198-831D-164F3DD288D1}" type="sibTrans" cxnId="{6EE85B1E-8D3C-4122-862D-CFA4F874E059}">
      <dgm:prSet/>
      <dgm:spPr/>
      <dgm:t>
        <a:bodyPr/>
        <a:lstStyle/>
        <a:p>
          <a:endParaRPr lang="fr-FR" sz="2400">
            <a:cs typeface="AL-Mohanad Bold" pitchFamily="2" charset="-78"/>
          </a:endParaRPr>
        </a:p>
      </dgm:t>
    </dgm:pt>
    <dgm:pt modelId="{803A9555-F929-4540-873C-025B78B64881}" type="pres">
      <dgm:prSet presAssocID="{82D6FAF9-2AF8-4F29-9C76-13CFBA585442}" presName="vert0" presStyleCnt="0">
        <dgm:presLayoutVars>
          <dgm:dir val="rev"/>
          <dgm:animOne val="branch"/>
          <dgm:animLvl val="lvl"/>
        </dgm:presLayoutVars>
      </dgm:prSet>
      <dgm:spPr/>
      <dgm:t>
        <a:bodyPr/>
        <a:lstStyle/>
        <a:p>
          <a:endParaRPr lang="fr-FR"/>
        </a:p>
      </dgm:t>
    </dgm:pt>
    <dgm:pt modelId="{CD9872D1-897B-4E3F-88FC-C525D17D5634}" type="pres">
      <dgm:prSet presAssocID="{58B828CE-1696-47B8-8025-B65AA54C694B}" presName="thickLine" presStyleLbl="alignNode1" presStyleIdx="0" presStyleCnt="1"/>
      <dgm:spPr/>
    </dgm:pt>
    <dgm:pt modelId="{2615808C-3839-42A5-BDD6-ED887750D25B}" type="pres">
      <dgm:prSet presAssocID="{58B828CE-1696-47B8-8025-B65AA54C694B}" presName="horz1" presStyleCnt="0"/>
      <dgm:spPr/>
    </dgm:pt>
    <dgm:pt modelId="{01EA10D1-379B-42E0-9D22-B4216D12C0CF}" type="pres">
      <dgm:prSet presAssocID="{58B828CE-1696-47B8-8025-B65AA54C694B}" presName="tx1" presStyleLbl="revTx" presStyleIdx="0" presStyleCnt="8" custScaleX="19665"/>
      <dgm:spPr/>
      <dgm:t>
        <a:bodyPr/>
        <a:lstStyle/>
        <a:p>
          <a:endParaRPr lang="fr-FR"/>
        </a:p>
      </dgm:t>
    </dgm:pt>
    <dgm:pt modelId="{F28C455E-E2A6-43E7-8597-73E77A5D237E}" type="pres">
      <dgm:prSet presAssocID="{58B828CE-1696-47B8-8025-B65AA54C694B}" presName="vert1" presStyleCnt="0"/>
      <dgm:spPr/>
    </dgm:pt>
    <dgm:pt modelId="{EF9AB17E-A4F9-4E03-957F-D07C506EF6B8}" type="pres">
      <dgm:prSet presAssocID="{9E04F469-A19E-4B21-987D-995B1155C628}" presName="vertSpace2a" presStyleCnt="0"/>
      <dgm:spPr/>
    </dgm:pt>
    <dgm:pt modelId="{A5980C8C-BE0B-4D3A-B03E-ABCD900A0E6B}" type="pres">
      <dgm:prSet presAssocID="{9E04F469-A19E-4B21-987D-995B1155C628}" presName="horz2" presStyleCnt="0"/>
      <dgm:spPr/>
    </dgm:pt>
    <dgm:pt modelId="{94B222F2-5A03-46E1-81DC-DBF1A97FAE39}" type="pres">
      <dgm:prSet presAssocID="{9E04F469-A19E-4B21-987D-995B1155C628}" presName="horzSpace2" presStyleCnt="0"/>
      <dgm:spPr/>
    </dgm:pt>
    <dgm:pt modelId="{0F4E8D68-0A5F-4938-ADF7-3F102510D7BC}" type="pres">
      <dgm:prSet presAssocID="{9E04F469-A19E-4B21-987D-995B1155C628}" presName="tx2" presStyleLbl="revTx" presStyleIdx="1" presStyleCnt="8" custScaleX="119170" custScaleY="94010"/>
      <dgm:spPr/>
      <dgm:t>
        <a:bodyPr/>
        <a:lstStyle/>
        <a:p>
          <a:endParaRPr lang="fr-FR"/>
        </a:p>
      </dgm:t>
    </dgm:pt>
    <dgm:pt modelId="{C7758743-336D-4895-BCE3-FC7740AB56D8}" type="pres">
      <dgm:prSet presAssocID="{9E04F469-A19E-4B21-987D-995B1155C628}" presName="vert2" presStyleCnt="0"/>
      <dgm:spPr/>
    </dgm:pt>
    <dgm:pt modelId="{DCFFADD4-0080-49C0-89EC-1D5473CD1BC8}" type="pres">
      <dgm:prSet presAssocID="{9E04F469-A19E-4B21-987D-995B1155C628}" presName="thinLine2b" presStyleLbl="callout" presStyleIdx="0" presStyleCnt="7"/>
      <dgm:spPr/>
      <dgm:t>
        <a:bodyPr/>
        <a:lstStyle/>
        <a:p>
          <a:endParaRPr lang="fr-FR"/>
        </a:p>
      </dgm:t>
    </dgm:pt>
    <dgm:pt modelId="{2C53BE4E-0DE0-400B-BBE6-4FCED6C4361D}" type="pres">
      <dgm:prSet presAssocID="{9E04F469-A19E-4B21-987D-995B1155C628}" presName="vertSpace2b" presStyleCnt="0"/>
      <dgm:spPr/>
    </dgm:pt>
    <dgm:pt modelId="{3CEDDDB9-23DC-4F5C-A5A8-03257354A9C6}" type="pres">
      <dgm:prSet presAssocID="{5F9DDA1A-633A-4480-BE4A-4DC1803C4755}" presName="horz2" presStyleCnt="0"/>
      <dgm:spPr/>
    </dgm:pt>
    <dgm:pt modelId="{6780FF56-4CBD-4168-ADBA-2109FEAEEA0C}" type="pres">
      <dgm:prSet presAssocID="{5F9DDA1A-633A-4480-BE4A-4DC1803C4755}" presName="horzSpace2" presStyleCnt="0"/>
      <dgm:spPr/>
    </dgm:pt>
    <dgm:pt modelId="{4D2DE569-E25B-4E55-AD46-B8F0196998F0}" type="pres">
      <dgm:prSet presAssocID="{5F9DDA1A-633A-4480-BE4A-4DC1803C4755}" presName="tx2" presStyleLbl="revTx" presStyleIdx="2" presStyleCnt="8" custScaleX="119170" custScaleY="123350" custLinFactNeighborY="-8289"/>
      <dgm:spPr/>
      <dgm:t>
        <a:bodyPr/>
        <a:lstStyle/>
        <a:p>
          <a:endParaRPr lang="fr-FR"/>
        </a:p>
      </dgm:t>
    </dgm:pt>
    <dgm:pt modelId="{70F2954B-38B3-4FFE-870F-49F8A14AF1F2}" type="pres">
      <dgm:prSet presAssocID="{5F9DDA1A-633A-4480-BE4A-4DC1803C4755}" presName="vert2" presStyleCnt="0"/>
      <dgm:spPr/>
    </dgm:pt>
    <dgm:pt modelId="{3FA6D471-B1B8-491E-8E94-710DB5AD386F}" type="pres">
      <dgm:prSet presAssocID="{5F9DDA1A-633A-4480-BE4A-4DC1803C4755}" presName="thinLine2b" presStyleLbl="callout" presStyleIdx="1" presStyleCnt="7" custLinFactY="100000" custLinFactNeighborY="133437"/>
      <dgm:spPr/>
    </dgm:pt>
    <dgm:pt modelId="{A6A9F731-960F-47BB-B147-824137BFAA17}" type="pres">
      <dgm:prSet presAssocID="{5F9DDA1A-633A-4480-BE4A-4DC1803C4755}" presName="vertSpace2b" presStyleCnt="0"/>
      <dgm:spPr/>
    </dgm:pt>
    <dgm:pt modelId="{D083665F-63F9-45A0-BED2-65073F8B2EE4}" type="pres">
      <dgm:prSet presAssocID="{FFABB9AB-9DDD-4857-8EE9-04AF783A9919}" presName="horz2" presStyleCnt="0"/>
      <dgm:spPr/>
    </dgm:pt>
    <dgm:pt modelId="{B0718ECD-3CD0-4C2F-A123-259077AB88C2}" type="pres">
      <dgm:prSet presAssocID="{FFABB9AB-9DDD-4857-8EE9-04AF783A9919}" presName="horzSpace2" presStyleCnt="0"/>
      <dgm:spPr/>
    </dgm:pt>
    <dgm:pt modelId="{04B43AE2-7ADA-4036-8FCE-18C001CCC062}" type="pres">
      <dgm:prSet presAssocID="{FFABB9AB-9DDD-4857-8EE9-04AF783A9919}" presName="tx2" presStyleLbl="revTx" presStyleIdx="3" presStyleCnt="8" custScaleX="119170" custScaleY="70758"/>
      <dgm:spPr/>
      <dgm:t>
        <a:bodyPr/>
        <a:lstStyle/>
        <a:p>
          <a:endParaRPr lang="fr-FR"/>
        </a:p>
      </dgm:t>
    </dgm:pt>
    <dgm:pt modelId="{E3E0A74B-8F23-4AA5-B0AC-D7461FF61F8F}" type="pres">
      <dgm:prSet presAssocID="{FFABB9AB-9DDD-4857-8EE9-04AF783A9919}" presName="vert2" presStyleCnt="0"/>
      <dgm:spPr/>
    </dgm:pt>
    <dgm:pt modelId="{6852E952-E957-494B-91B4-303AD7FCC272}" type="pres">
      <dgm:prSet presAssocID="{FFABB9AB-9DDD-4857-8EE9-04AF783A9919}" presName="thinLine2b" presStyleLbl="callout" presStyleIdx="2" presStyleCnt="7"/>
      <dgm:spPr/>
    </dgm:pt>
    <dgm:pt modelId="{A1D0FD57-7250-4FF9-BEBD-E8E6BA5C2E9F}" type="pres">
      <dgm:prSet presAssocID="{FFABB9AB-9DDD-4857-8EE9-04AF783A9919}" presName="vertSpace2b" presStyleCnt="0"/>
      <dgm:spPr/>
    </dgm:pt>
    <dgm:pt modelId="{121F3CAA-75AD-45F7-B1F5-956BFCFA8765}" type="pres">
      <dgm:prSet presAssocID="{CA68357D-3193-4241-B555-E05F2B6B4C5A}" presName="horz2" presStyleCnt="0"/>
      <dgm:spPr/>
    </dgm:pt>
    <dgm:pt modelId="{FD66D924-32DB-49E6-8000-4CEB8595D366}" type="pres">
      <dgm:prSet presAssocID="{CA68357D-3193-4241-B555-E05F2B6B4C5A}" presName="horzSpace2" presStyleCnt="0"/>
      <dgm:spPr/>
    </dgm:pt>
    <dgm:pt modelId="{F489CCE2-9436-40FF-AD64-BE64EE409799}" type="pres">
      <dgm:prSet presAssocID="{CA68357D-3193-4241-B555-E05F2B6B4C5A}" presName="tx2" presStyleLbl="revTx" presStyleIdx="4" presStyleCnt="8" custScaleX="119170"/>
      <dgm:spPr/>
      <dgm:t>
        <a:bodyPr/>
        <a:lstStyle/>
        <a:p>
          <a:endParaRPr lang="fr-FR"/>
        </a:p>
      </dgm:t>
    </dgm:pt>
    <dgm:pt modelId="{24F73B3F-4CC2-4A0E-8100-C3A65A911881}" type="pres">
      <dgm:prSet presAssocID="{CA68357D-3193-4241-B555-E05F2B6B4C5A}" presName="vert2" presStyleCnt="0"/>
      <dgm:spPr/>
    </dgm:pt>
    <dgm:pt modelId="{D7DF6148-EAC6-4851-A6DA-E5410B01861A}" type="pres">
      <dgm:prSet presAssocID="{CA68357D-3193-4241-B555-E05F2B6B4C5A}" presName="thinLine2b" presStyleLbl="callout" presStyleIdx="3" presStyleCnt="7"/>
      <dgm:spPr/>
    </dgm:pt>
    <dgm:pt modelId="{A7B7E665-2D19-473C-BFAD-D989F90F2319}" type="pres">
      <dgm:prSet presAssocID="{CA68357D-3193-4241-B555-E05F2B6B4C5A}" presName="vertSpace2b" presStyleCnt="0"/>
      <dgm:spPr/>
    </dgm:pt>
    <dgm:pt modelId="{4D9783D1-0976-4A50-8887-88278DAB214C}" type="pres">
      <dgm:prSet presAssocID="{5E9E7278-FBD3-4EB6-AE4D-1778FA72FC10}" presName="horz2" presStyleCnt="0"/>
      <dgm:spPr/>
    </dgm:pt>
    <dgm:pt modelId="{5C15836C-66DF-4B4B-B563-B87E52B4936A}" type="pres">
      <dgm:prSet presAssocID="{5E9E7278-FBD3-4EB6-AE4D-1778FA72FC10}" presName="horzSpace2" presStyleCnt="0"/>
      <dgm:spPr/>
    </dgm:pt>
    <dgm:pt modelId="{17D6C112-EB25-42C4-A3F0-DC4C979098A8}" type="pres">
      <dgm:prSet presAssocID="{5E9E7278-FBD3-4EB6-AE4D-1778FA72FC10}" presName="tx2" presStyleLbl="revTx" presStyleIdx="5" presStyleCnt="8" custScaleX="119170" custScaleY="109424" custLinFactNeighborY="-4549"/>
      <dgm:spPr/>
      <dgm:t>
        <a:bodyPr/>
        <a:lstStyle/>
        <a:p>
          <a:endParaRPr lang="fr-FR"/>
        </a:p>
      </dgm:t>
    </dgm:pt>
    <dgm:pt modelId="{9C2B5BE4-36B8-4129-9568-A8707F0D89D0}" type="pres">
      <dgm:prSet presAssocID="{5E9E7278-FBD3-4EB6-AE4D-1778FA72FC10}" presName="vert2" presStyleCnt="0"/>
      <dgm:spPr/>
    </dgm:pt>
    <dgm:pt modelId="{7B02EF85-5346-477B-BFC7-21EB6C957D92}" type="pres">
      <dgm:prSet presAssocID="{5E9E7278-FBD3-4EB6-AE4D-1778FA72FC10}" presName="thinLine2b" presStyleLbl="callout" presStyleIdx="4" presStyleCnt="7" custLinFactY="213736" custLinFactNeighborY="300000"/>
      <dgm:spPr/>
    </dgm:pt>
    <dgm:pt modelId="{90B3386D-1C7B-4C9D-9029-EB2309FCCF21}" type="pres">
      <dgm:prSet presAssocID="{5E9E7278-FBD3-4EB6-AE4D-1778FA72FC10}" presName="vertSpace2b" presStyleCnt="0"/>
      <dgm:spPr/>
    </dgm:pt>
    <dgm:pt modelId="{B2AADE88-2ADB-454A-B59A-6AAB3DF938E6}" type="pres">
      <dgm:prSet presAssocID="{6918E27B-2F99-4493-8E28-E0142A14A092}" presName="horz2" presStyleCnt="0"/>
      <dgm:spPr/>
    </dgm:pt>
    <dgm:pt modelId="{6F70D376-930F-4E59-8BF1-8AAB68AFB93B}" type="pres">
      <dgm:prSet presAssocID="{6918E27B-2F99-4493-8E28-E0142A14A092}" presName="horzSpace2" presStyleCnt="0"/>
      <dgm:spPr/>
    </dgm:pt>
    <dgm:pt modelId="{FC13690D-F8B6-491E-A1AA-3EA381E449EE}" type="pres">
      <dgm:prSet presAssocID="{6918E27B-2F99-4493-8E28-E0142A14A092}" presName="tx2" presStyleLbl="revTx" presStyleIdx="6" presStyleCnt="8" custScaleX="119170" custScaleY="111982" custLinFactNeighborY="10684"/>
      <dgm:spPr/>
      <dgm:t>
        <a:bodyPr/>
        <a:lstStyle/>
        <a:p>
          <a:endParaRPr lang="fr-FR"/>
        </a:p>
      </dgm:t>
    </dgm:pt>
    <dgm:pt modelId="{2D82B91E-59E1-4CE4-B5E8-32420AF09196}" type="pres">
      <dgm:prSet presAssocID="{6918E27B-2F99-4493-8E28-E0142A14A092}" presName="vert2" presStyleCnt="0"/>
      <dgm:spPr/>
    </dgm:pt>
    <dgm:pt modelId="{354B609D-2739-469B-AD08-93329EE92DB7}" type="pres">
      <dgm:prSet presAssocID="{6918E27B-2F99-4493-8E28-E0142A14A092}" presName="thinLine2b" presStyleLbl="callout" presStyleIdx="5" presStyleCnt="7" custLinFactY="168160" custLinFactNeighborY="200000"/>
      <dgm:spPr/>
    </dgm:pt>
    <dgm:pt modelId="{9C5DB134-6AD7-49EE-82C9-E75D6500D006}" type="pres">
      <dgm:prSet presAssocID="{6918E27B-2F99-4493-8E28-E0142A14A092}" presName="vertSpace2b" presStyleCnt="0"/>
      <dgm:spPr/>
    </dgm:pt>
    <dgm:pt modelId="{3F4133C2-14DB-4D93-9941-2F196D4D563C}" type="pres">
      <dgm:prSet presAssocID="{ED3D712D-B0BD-41F0-A033-257F36C68CB5}" presName="horz2" presStyleCnt="0"/>
      <dgm:spPr/>
    </dgm:pt>
    <dgm:pt modelId="{06381108-8F1F-44A7-84A5-3C0B992AB854}" type="pres">
      <dgm:prSet presAssocID="{ED3D712D-B0BD-41F0-A033-257F36C68CB5}" presName="horzSpace2" presStyleCnt="0"/>
      <dgm:spPr/>
    </dgm:pt>
    <dgm:pt modelId="{D5910BCA-B960-46FE-95DB-35BF5D0EB91A}" type="pres">
      <dgm:prSet presAssocID="{ED3D712D-B0BD-41F0-A033-257F36C68CB5}" presName="tx2" presStyleLbl="revTx" presStyleIdx="7" presStyleCnt="8" custScaleX="119170" custScaleY="62428" custLinFactNeighborY="10799"/>
      <dgm:spPr/>
      <dgm:t>
        <a:bodyPr/>
        <a:lstStyle/>
        <a:p>
          <a:endParaRPr lang="fr-FR"/>
        </a:p>
      </dgm:t>
    </dgm:pt>
    <dgm:pt modelId="{84A79B34-3CCB-4C73-B1B6-9654D0BFFF45}" type="pres">
      <dgm:prSet presAssocID="{ED3D712D-B0BD-41F0-A033-257F36C68CB5}" presName="vert2" presStyleCnt="0"/>
      <dgm:spPr/>
    </dgm:pt>
    <dgm:pt modelId="{3F8D9076-DBD3-4030-86E1-B6D1D7236D73}" type="pres">
      <dgm:prSet presAssocID="{ED3D712D-B0BD-41F0-A033-257F36C68CB5}" presName="thinLine2b" presStyleLbl="callout" presStyleIdx="6" presStyleCnt="7"/>
      <dgm:spPr/>
    </dgm:pt>
    <dgm:pt modelId="{6E5394C5-AFAA-443D-8F74-2FFFEB09CFEF}" type="pres">
      <dgm:prSet presAssocID="{ED3D712D-B0BD-41F0-A033-257F36C68CB5}" presName="vertSpace2b" presStyleCnt="0"/>
      <dgm:spPr/>
    </dgm:pt>
  </dgm:ptLst>
  <dgm:cxnLst>
    <dgm:cxn modelId="{6FD7D9D4-6615-4973-885D-5FA391368B0A}" type="presOf" srcId="{CA68357D-3193-4241-B555-E05F2B6B4C5A}" destId="{F489CCE2-9436-40FF-AD64-BE64EE409799}" srcOrd="0" destOrd="0" presId="urn:microsoft.com/office/officeart/2008/layout/LinedList"/>
    <dgm:cxn modelId="{492CE39D-1D18-4FD4-A9EF-4E8663E7EF7B}" type="presOf" srcId="{58B828CE-1696-47B8-8025-B65AA54C694B}" destId="{01EA10D1-379B-42E0-9D22-B4216D12C0CF}" srcOrd="0" destOrd="0" presId="urn:microsoft.com/office/officeart/2008/layout/LinedList"/>
    <dgm:cxn modelId="{6EE85B1E-8D3C-4122-862D-CFA4F874E059}" srcId="{58B828CE-1696-47B8-8025-B65AA54C694B}" destId="{ED3D712D-B0BD-41F0-A033-257F36C68CB5}" srcOrd="6" destOrd="0" parTransId="{E546A80B-AEC0-4A3F-AD5E-A245D0208AB7}" sibTransId="{25275CE9-802B-4198-831D-164F3DD288D1}"/>
    <dgm:cxn modelId="{24CD07D0-5703-416A-A4E9-3AE8F5FFA22C}" type="presOf" srcId="{FFABB9AB-9DDD-4857-8EE9-04AF783A9919}" destId="{04B43AE2-7ADA-4036-8FCE-18C001CCC062}" srcOrd="0" destOrd="0" presId="urn:microsoft.com/office/officeart/2008/layout/LinedList"/>
    <dgm:cxn modelId="{84C10A55-9763-433E-8931-1ED37E66BF6F}" type="presOf" srcId="{82D6FAF9-2AF8-4F29-9C76-13CFBA585442}" destId="{803A9555-F929-4540-873C-025B78B64881}" srcOrd="0" destOrd="0" presId="urn:microsoft.com/office/officeart/2008/layout/LinedList"/>
    <dgm:cxn modelId="{B65EADD2-ACA7-4529-9AE8-D27C9E5232C8}" type="presOf" srcId="{9E04F469-A19E-4B21-987D-995B1155C628}" destId="{0F4E8D68-0A5F-4938-ADF7-3F102510D7BC}" srcOrd="0" destOrd="0" presId="urn:microsoft.com/office/officeart/2008/layout/LinedList"/>
    <dgm:cxn modelId="{0DDB74A2-74DF-4489-8F98-7385DA01082C}" srcId="{58B828CE-1696-47B8-8025-B65AA54C694B}" destId="{CA68357D-3193-4241-B555-E05F2B6B4C5A}" srcOrd="3" destOrd="0" parTransId="{7DCFB330-D366-4948-82E3-B698DEA1BD81}" sibTransId="{9B21C0DA-04BD-4251-800B-8D077B63B0BB}"/>
    <dgm:cxn modelId="{79988B47-9C7F-4C6F-8949-BADC71DFFDBF}" srcId="{58B828CE-1696-47B8-8025-B65AA54C694B}" destId="{FFABB9AB-9DDD-4857-8EE9-04AF783A9919}" srcOrd="2" destOrd="0" parTransId="{9D12AA62-4FD3-4A28-BA03-BE45D0340A90}" sibTransId="{21638863-791B-49E7-9A4F-B7F0C1A44EB9}"/>
    <dgm:cxn modelId="{A91C1AB0-6B98-4832-A9E4-62A3E67E40ED}" srcId="{58B828CE-1696-47B8-8025-B65AA54C694B}" destId="{6918E27B-2F99-4493-8E28-E0142A14A092}" srcOrd="5" destOrd="0" parTransId="{E31A8A44-0BE5-4FA5-9366-0D92DA2157A4}" sibTransId="{85FE42F9-0AEF-4984-9F60-B3EF63B96A35}"/>
    <dgm:cxn modelId="{38ECF712-F2D7-4ED2-A202-CACA356763C1}" srcId="{82D6FAF9-2AF8-4F29-9C76-13CFBA585442}" destId="{58B828CE-1696-47B8-8025-B65AA54C694B}" srcOrd="0" destOrd="0" parTransId="{9A4DE638-DF32-4A6F-9B87-A84809AAD9C0}" sibTransId="{E7EACFA2-9D76-496F-B462-5656CEE2E811}"/>
    <dgm:cxn modelId="{B271B0CF-ACFA-4D64-9E6F-069311EEA625}" type="presOf" srcId="{5F9DDA1A-633A-4480-BE4A-4DC1803C4755}" destId="{4D2DE569-E25B-4E55-AD46-B8F0196998F0}" srcOrd="0" destOrd="0" presId="urn:microsoft.com/office/officeart/2008/layout/LinedList"/>
    <dgm:cxn modelId="{FCDE0ED4-249D-4C76-AD5D-58C8EF575CFC}" type="presOf" srcId="{ED3D712D-B0BD-41F0-A033-257F36C68CB5}" destId="{D5910BCA-B960-46FE-95DB-35BF5D0EB91A}" srcOrd="0" destOrd="0" presId="urn:microsoft.com/office/officeart/2008/layout/LinedList"/>
    <dgm:cxn modelId="{2BE36F80-DB6B-4417-A323-40A220C2C626}" type="presOf" srcId="{6918E27B-2F99-4493-8E28-E0142A14A092}" destId="{FC13690D-F8B6-491E-A1AA-3EA381E449EE}" srcOrd="0" destOrd="0" presId="urn:microsoft.com/office/officeart/2008/layout/LinedList"/>
    <dgm:cxn modelId="{A6722542-D3FA-495A-9A9E-3F58E654CC25}" srcId="{58B828CE-1696-47B8-8025-B65AA54C694B}" destId="{9E04F469-A19E-4B21-987D-995B1155C628}" srcOrd="0" destOrd="0" parTransId="{568EF939-C2AB-435E-B3B4-38EF1E70AADF}" sibTransId="{EEDFB850-A8B1-4995-AD8A-08DB59F7E92E}"/>
    <dgm:cxn modelId="{1E1E78AB-B89B-455B-9F06-88E9B67A8B6D}" srcId="{58B828CE-1696-47B8-8025-B65AA54C694B}" destId="{5E9E7278-FBD3-4EB6-AE4D-1778FA72FC10}" srcOrd="4" destOrd="0" parTransId="{0927D839-79B6-4E69-9F22-FCABFE823A1C}" sibTransId="{E33934D9-7069-499B-AD4F-A3286CFAFB23}"/>
    <dgm:cxn modelId="{DF0ADDF5-CBA6-4D6D-BF6F-8F56367CC420}" srcId="{58B828CE-1696-47B8-8025-B65AA54C694B}" destId="{5F9DDA1A-633A-4480-BE4A-4DC1803C4755}" srcOrd="1" destOrd="0" parTransId="{4096764A-EBE1-4D13-B5DC-12E64F78C7A9}" sibTransId="{30067579-78CA-40FF-AE93-9435B9201E74}"/>
    <dgm:cxn modelId="{B372F7EB-CDD9-4C41-8CE6-D39EC49B2A01}" type="presOf" srcId="{5E9E7278-FBD3-4EB6-AE4D-1778FA72FC10}" destId="{17D6C112-EB25-42C4-A3F0-DC4C979098A8}" srcOrd="0" destOrd="0" presId="urn:microsoft.com/office/officeart/2008/layout/LinedList"/>
    <dgm:cxn modelId="{C0898D49-534B-4740-BC3A-E0B51481221D}" type="presParOf" srcId="{803A9555-F929-4540-873C-025B78B64881}" destId="{CD9872D1-897B-4E3F-88FC-C525D17D5634}" srcOrd="0" destOrd="0" presId="urn:microsoft.com/office/officeart/2008/layout/LinedList"/>
    <dgm:cxn modelId="{514AADA2-7F03-4AFB-A1B9-253E5257E66F}" type="presParOf" srcId="{803A9555-F929-4540-873C-025B78B64881}" destId="{2615808C-3839-42A5-BDD6-ED887750D25B}" srcOrd="1" destOrd="0" presId="urn:microsoft.com/office/officeart/2008/layout/LinedList"/>
    <dgm:cxn modelId="{4671CDAB-8849-44B1-8F7D-EC3B79C5ABD1}" type="presParOf" srcId="{2615808C-3839-42A5-BDD6-ED887750D25B}" destId="{01EA10D1-379B-42E0-9D22-B4216D12C0CF}" srcOrd="0" destOrd="0" presId="urn:microsoft.com/office/officeart/2008/layout/LinedList"/>
    <dgm:cxn modelId="{07E13894-9D15-452B-916E-01B596AD656D}" type="presParOf" srcId="{2615808C-3839-42A5-BDD6-ED887750D25B}" destId="{F28C455E-E2A6-43E7-8597-73E77A5D237E}" srcOrd="1" destOrd="0" presId="urn:microsoft.com/office/officeart/2008/layout/LinedList"/>
    <dgm:cxn modelId="{8CE18AB6-F149-4DC3-9725-8E8519572E56}" type="presParOf" srcId="{F28C455E-E2A6-43E7-8597-73E77A5D237E}" destId="{EF9AB17E-A4F9-4E03-957F-D07C506EF6B8}" srcOrd="0" destOrd="0" presId="urn:microsoft.com/office/officeart/2008/layout/LinedList"/>
    <dgm:cxn modelId="{6774DE8B-78AE-4F39-ACAC-361672E29CF2}" type="presParOf" srcId="{F28C455E-E2A6-43E7-8597-73E77A5D237E}" destId="{A5980C8C-BE0B-4D3A-B03E-ABCD900A0E6B}" srcOrd="1" destOrd="0" presId="urn:microsoft.com/office/officeart/2008/layout/LinedList"/>
    <dgm:cxn modelId="{42FCC18F-9ADA-4845-82F0-C8153CF50CD7}" type="presParOf" srcId="{A5980C8C-BE0B-4D3A-B03E-ABCD900A0E6B}" destId="{94B222F2-5A03-46E1-81DC-DBF1A97FAE39}" srcOrd="0" destOrd="0" presId="urn:microsoft.com/office/officeart/2008/layout/LinedList"/>
    <dgm:cxn modelId="{E7EB6C7D-C139-4101-B1C6-9D6D179B8BBB}" type="presParOf" srcId="{A5980C8C-BE0B-4D3A-B03E-ABCD900A0E6B}" destId="{0F4E8D68-0A5F-4938-ADF7-3F102510D7BC}" srcOrd="1" destOrd="0" presId="urn:microsoft.com/office/officeart/2008/layout/LinedList"/>
    <dgm:cxn modelId="{259C9DC3-BC3A-4D1C-A987-A2A84EB7C9E1}" type="presParOf" srcId="{A5980C8C-BE0B-4D3A-B03E-ABCD900A0E6B}" destId="{C7758743-336D-4895-BCE3-FC7740AB56D8}" srcOrd="2" destOrd="0" presId="urn:microsoft.com/office/officeart/2008/layout/LinedList"/>
    <dgm:cxn modelId="{55F281BD-0F1B-47A6-8FF8-C3C4F9EEF564}" type="presParOf" srcId="{F28C455E-E2A6-43E7-8597-73E77A5D237E}" destId="{DCFFADD4-0080-49C0-89EC-1D5473CD1BC8}" srcOrd="2" destOrd="0" presId="urn:microsoft.com/office/officeart/2008/layout/LinedList"/>
    <dgm:cxn modelId="{45B84376-A685-432B-B9E0-6AF8348EACC1}" type="presParOf" srcId="{F28C455E-E2A6-43E7-8597-73E77A5D237E}" destId="{2C53BE4E-0DE0-400B-BBE6-4FCED6C4361D}" srcOrd="3" destOrd="0" presId="urn:microsoft.com/office/officeart/2008/layout/LinedList"/>
    <dgm:cxn modelId="{5DB587F6-C00F-415D-A162-E0DA5AC46653}" type="presParOf" srcId="{F28C455E-E2A6-43E7-8597-73E77A5D237E}" destId="{3CEDDDB9-23DC-4F5C-A5A8-03257354A9C6}" srcOrd="4" destOrd="0" presId="urn:microsoft.com/office/officeart/2008/layout/LinedList"/>
    <dgm:cxn modelId="{14B78E6F-E045-4322-AC88-891AD5DAC9EE}" type="presParOf" srcId="{3CEDDDB9-23DC-4F5C-A5A8-03257354A9C6}" destId="{6780FF56-4CBD-4168-ADBA-2109FEAEEA0C}" srcOrd="0" destOrd="0" presId="urn:microsoft.com/office/officeart/2008/layout/LinedList"/>
    <dgm:cxn modelId="{C8C047D0-81D7-4AA1-A7E9-C6C49F0DC3A9}" type="presParOf" srcId="{3CEDDDB9-23DC-4F5C-A5A8-03257354A9C6}" destId="{4D2DE569-E25B-4E55-AD46-B8F0196998F0}" srcOrd="1" destOrd="0" presId="urn:microsoft.com/office/officeart/2008/layout/LinedList"/>
    <dgm:cxn modelId="{3AF3A487-016F-4AC2-941C-E6F8AD5A4BC5}" type="presParOf" srcId="{3CEDDDB9-23DC-4F5C-A5A8-03257354A9C6}" destId="{70F2954B-38B3-4FFE-870F-49F8A14AF1F2}" srcOrd="2" destOrd="0" presId="urn:microsoft.com/office/officeart/2008/layout/LinedList"/>
    <dgm:cxn modelId="{F030ACA3-AE77-4135-8A10-2FB009E6C99D}" type="presParOf" srcId="{F28C455E-E2A6-43E7-8597-73E77A5D237E}" destId="{3FA6D471-B1B8-491E-8E94-710DB5AD386F}" srcOrd="5" destOrd="0" presId="urn:microsoft.com/office/officeart/2008/layout/LinedList"/>
    <dgm:cxn modelId="{44592BBF-C32F-438F-81F2-CF1535764A7E}" type="presParOf" srcId="{F28C455E-E2A6-43E7-8597-73E77A5D237E}" destId="{A6A9F731-960F-47BB-B147-824137BFAA17}" srcOrd="6" destOrd="0" presId="urn:microsoft.com/office/officeart/2008/layout/LinedList"/>
    <dgm:cxn modelId="{246F097C-1DF4-4429-B0E4-F9E1514D5A95}" type="presParOf" srcId="{F28C455E-E2A6-43E7-8597-73E77A5D237E}" destId="{D083665F-63F9-45A0-BED2-65073F8B2EE4}" srcOrd="7" destOrd="0" presId="urn:microsoft.com/office/officeart/2008/layout/LinedList"/>
    <dgm:cxn modelId="{01F88F30-DD7B-40FF-92F3-465A36E35D6C}" type="presParOf" srcId="{D083665F-63F9-45A0-BED2-65073F8B2EE4}" destId="{B0718ECD-3CD0-4C2F-A123-259077AB88C2}" srcOrd="0" destOrd="0" presId="urn:microsoft.com/office/officeart/2008/layout/LinedList"/>
    <dgm:cxn modelId="{7E2630C8-C8F7-4EEF-A16A-3D8BD7F41431}" type="presParOf" srcId="{D083665F-63F9-45A0-BED2-65073F8B2EE4}" destId="{04B43AE2-7ADA-4036-8FCE-18C001CCC062}" srcOrd="1" destOrd="0" presId="urn:microsoft.com/office/officeart/2008/layout/LinedList"/>
    <dgm:cxn modelId="{4C525F18-626D-4B5A-94FF-93B5EDE0C774}" type="presParOf" srcId="{D083665F-63F9-45A0-BED2-65073F8B2EE4}" destId="{E3E0A74B-8F23-4AA5-B0AC-D7461FF61F8F}" srcOrd="2" destOrd="0" presId="urn:microsoft.com/office/officeart/2008/layout/LinedList"/>
    <dgm:cxn modelId="{44F903C0-CE63-4D20-8594-67889E24C3DF}" type="presParOf" srcId="{F28C455E-E2A6-43E7-8597-73E77A5D237E}" destId="{6852E952-E957-494B-91B4-303AD7FCC272}" srcOrd="8" destOrd="0" presId="urn:microsoft.com/office/officeart/2008/layout/LinedList"/>
    <dgm:cxn modelId="{7D63BB43-BCE8-479C-8B9A-45705613E0E0}" type="presParOf" srcId="{F28C455E-E2A6-43E7-8597-73E77A5D237E}" destId="{A1D0FD57-7250-4FF9-BEBD-E8E6BA5C2E9F}" srcOrd="9" destOrd="0" presId="urn:microsoft.com/office/officeart/2008/layout/LinedList"/>
    <dgm:cxn modelId="{E8808294-E36D-4FD2-8F2C-026833E73362}" type="presParOf" srcId="{F28C455E-E2A6-43E7-8597-73E77A5D237E}" destId="{121F3CAA-75AD-45F7-B1F5-956BFCFA8765}" srcOrd="10" destOrd="0" presId="urn:microsoft.com/office/officeart/2008/layout/LinedList"/>
    <dgm:cxn modelId="{FEA94AFE-4BB4-495F-B3DA-990EF79C40D9}" type="presParOf" srcId="{121F3CAA-75AD-45F7-B1F5-956BFCFA8765}" destId="{FD66D924-32DB-49E6-8000-4CEB8595D366}" srcOrd="0" destOrd="0" presId="urn:microsoft.com/office/officeart/2008/layout/LinedList"/>
    <dgm:cxn modelId="{F8CCDAA6-142C-4151-8049-27334BF4DCB9}" type="presParOf" srcId="{121F3CAA-75AD-45F7-B1F5-956BFCFA8765}" destId="{F489CCE2-9436-40FF-AD64-BE64EE409799}" srcOrd="1" destOrd="0" presId="urn:microsoft.com/office/officeart/2008/layout/LinedList"/>
    <dgm:cxn modelId="{F92F4521-3C7F-49EF-8C73-73C9A97BDF4C}" type="presParOf" srcId="{121F3CAA-75AD-45F7-B1F5-956BFCFA8765}" destId="{24F73B3F-4CC2-4A0E-8100-C3A65A911881}" srcOrd="2" destOrd="0" presId="urn:microsoft.com/office/officeart/2008/layout/LinedList"/>
    <dgm:cxn modelId="{D4653804-C542-46E1-8963-4D45B0952BEF}" type="presParOf" srcId="{F28C455E-E2A6-43E7-8597-73E77A5D237E}" destId="{D7DF6148-EAC6-4851-A6DA-E5410B01861A}" srcOrd="11" destOrd="0" presId="urn:microsoft.com/office/officeart/2008/layout/LinedList"/>
    <dgm:cxn modelId="{3A054C50-BD05-4A82-95FE-8940015E869E}" type="presParOf" srcId="{F28C455E-E2A6-43E7-8597-73E77A5D237E}" destId="{A7B7E665-2D19-473C-BFAD-D989F90F2319}" srcOrd="12" destOrd="0" presId="urn:microsoft.com/office/officeart/2008/layout/LinedList"/>
    <dgm:cxn modelId="{F8815F8C-9B68-4E4D-A4FD-125F311AE7D6}" type="presParOf" srcId="{F28C455E-E2A6-43E7-8597-73E77A5D237E}" destId="{4D9783D1-0976-4A50-8887-88278DAB214C}" srcOrd="13" destOrd="0" presId="urn:microsoft.com/office/officeart/2008/layout/LinedList"/>
    <dgm:cxn modelId="{88D704C5-B62D-42E7-BA6D-5F364FF6DBFB}" type="presParOf" srcId="{4D9783D1-0976-4A50-8887-88278DAB214C}" destId="{5C15836C-66DF-4B4B-B563-B87E52B4936A}" srcOrd="0" destOrd="0" presId="urn:microsoft.com/office/officeart/2008/layout/LinedList"/>
    <dgm:cxn modelId="{3513856A-5D64-42D1-9F5D-4D2A07B3ADA8}" type="presParOf" srcId="{4D9783D1-0976-4A50-8887-88278DAB214C}" destId="{17D6C112-EB25-42C4-A3F0-DC4C979098A8}" srcOrd="1" destOrd="0" presId="urn:microsoft.com/office/officeart/2008/layout/LinedList"/>
    <dgm:cxn modelId="{09602E04-C7A5-4A09-B8C9-E9BF9D10E61D}" type="presParOf" srcId="{4D9783D1-0976-4A50-8887-88278DAB214C}" destId="{9C2B5BE4-36B8-4129-9568-A8707F0D89D0}" srcOrd="2" destOrd="0" presId="urn:microsoft.com/office/officeart/2008/layout/LinedList"/>
    <dgm:cxn modelId="{A46A9B96-9480-4CC2-B749-9CD9AF44B5A6}" type="presParOf" srcId="{F28C455E-E2A6-43E7-8597-73E77A5D237E}" destId="{7B02EF85-5346-477B-BFC7-21EB6C957D92}" srcOrd="14" destOrd="0" presId="urn:microsoft.com/office/officeart/2008/layout/LinedList"/>
    <dgm:cxn modelId="{EC460FA6-F2E8-4C61-9772-665CA2F85CDB}" type="presParOf" srcId="{F28C455E-E2A6-43E7-8597-73E77A5D237E}" destId="{90B3386D-1C7B-4C9D-9029-EB2309FCCF21}" srcOrd="15" destOrd="0" presId="urn:microsoft.com/office/officeart/2008/layout/LinedList"/>
    <dgm:cxn modelId="{EE4CA69E-BD8B-4F3A-8D40-C0EB73741854}" type="presParOf" srcId="{F28C455E-E2A6-43E7-8597-73E77A5D237E}" destId="{B2AADE88-2ADB-454A-B59A-6AAB3DF938E6}" srcOrd="16" destOrd="0" presId="urn:microsoft.com/office/officeart/2008/layout/LinedList"/>
    <dgm:cxn modelId="{469CE45D-86A1-4430-BC8B-EC96F489946E}" type="presParOf" srcId="{B2AADE88-2ADB-454A-B59A-6AAB3DF938E6}" destId="{6F70D376-930F-4E59-8BF1-8AAB68AFB93B}" srcOrd="0" destOrd="0" presId="urn:microsoft.com/office/officeart/2008/layout/LinedList"/>
    <dgm:cxn modelId="{6364C55E-85C1-43A6-93E7-BFD7C994661E}" type="presParOf" srcId="{B2AADE88-2ADB-454A-B59A-6AAB3DF938E6}" destId="{FC13690D-F8B6-491E-A1AA-3EA381E449EE}" srcOrd="1" destOrd="0" presId="urn:microsoft.com/office/officeart/2008/layout/LinedList"/>
    <dgm:cxn modelId="{043248E6-58C8-4125-B021-3C32012F5023}" type="presParOf" srcId="{B2AADE88-2ADB-454A-B59A-6AAB3DF938E6}" destId="{2D82B91E-59E1-4CE4-B5E8-32420AF09196}" srcOrd="2" destOrd="0" presId="urn:microsoft.com/office/officeart/2008/layout/LinedList"/>
    <dgm:cxn modelId="{CECE1E3D-1669-449F-BDBB-22A057A33C15}" type="presParOf" srcId="{F28C455E-E2A6-43E7-8597-73E77A5D237E}" destId="{354B609D-2739-469B-AD08-93329EE92DB7}" srcOrd="17" destOrd="0" presId="urn:microsoft.com/office/officeart/2008/layout/LinedList"/>
    <dgm:cxn modelId="{545AD6DC-54CB-494B-B577-183975C29EF2}" type="presParOf" srcId="{F28C455E-E2A6-43E7-8597-73E77A5D237E}" destId="{9C5DB134-6AD7-49EE-82C9-E75D6500D006}" srcOrd="18" destOrd="0" presId="urn:microsoft.com/office/officeart/2008/layout/LinedList"/>
    <dgm:cxn modelId="{DF98C10A-7014-455A-A64A-4AC52D74F718}" type="presParOf" srcId="{F28C455E-E2A6-43E7-8597-73E77A5D237E}" destId="{3F4133C2-14DB-4D93-9941-2F196D4D563C}" srcOrd="19" destOrd="0" presId="urn:microsoft.com/office/officeart/2008/layout/LinedList"/>
    <dgm:cxn modelId="{DFB12B32-60CE-4EDF-81F2-339453722CC4}" type="presParOf" srcId="{3F4133C2-14DB-4D93-9941-2F196D4D563C}" destId="{06381108-8F1F-44A7-84A5-3C0B992AB854}" srcOrd="0" destOrd="0" presId="urn:microsoft.com/office/officeart/2008/layout/LinedList"/>
    <dgm:cxn modelId="{B9CC329D-697B-47C6-8718-0F887F92C923}" type="presParOf" srcId="{3F4133C2-14DB-4D93-9941-2F196D4D563C}" destId="{D5910BCA-B960-46FE-95DB-35BF5D0EB91A}" srcOrd="1" destOrd="0" presId="urn:microsoft.com/office/officeart/2008/layout/LinedList"/>
    <dgm:cxn modelId="{CDEF8CCA-4A89-46A3-B714-15327FE78C6C}" type="presParOf" srcId="{3F4133C2-14DB-4D93-9941-2F196D4D563C}" destId="{84A79B34-3CCB-4C73-B1B6-9654D0BFFF45}" srcOrd="2" destOrd="0" presId="urn:microsoft.com/office/officeart/2008/layout/LinedList"/>
    <dgm:cxn modelId="{69D6A687-FACF-4605-8A61-DA4557D23E54}" type="presParOf" srcId="{F28C455E-E2A6-43E7-8597-73E77A5D237E}" destId="{3F8D9076-DBD3-4030-86E1-B6D1D7236D73}" srcOrd="20" destOrd="0" presId="urn:microsoft.com/office/officeart/2008/layout/LinedList"/>
    <dgm:cxn modelId="{B114643B-648C-47CD-AAC9-A0CBD393928B}" type="presParOf" srcId="{F28C455E-E2A6-43E7-8597-73E77A5D237E}" destId="{6E5394C5-AFAA-443D-8F74-2FFFEB09CFEF}"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2BD97D-E317-4419-874F-962B293A5C5C}" type="doc">
      <dgm:prSet loTypeId="urn:microsoft.com/office/officeart/2005/8/layout/bList2" loCatId="list" qsTypeId="urn:microsoft.com/office/officeart/2005/8/quickstyle/simple3" qsCatId="simple" csTypeId="urn:microsoft.com/office/officeart/2005/8/colors/colorful1" csCatId="colorful" phldr="1"/>
      <dgm:spPr/>
    </dgm:pt>
    <dgm:pt modelId="{251BC917-F854-4995-850A-5F5A61211827}">
      <dgm:prSet phldrT="[Texte]" custT="1"/>
      <dgm:spPr/>
      <dgm:t>
        <a:bodyPr/>
        <a:lstStyle/>
        <a:p>
          <a:pPr algn="ctr" rtl="1"/>
          <a:r>
            <a:rPr lang="fr-FR" sz="2800" dirty="0" smtClean="0">
              <a:solidFill>
                <a:srgbClr val="DA0000"/>
              </a:solidFill>
              <a:latin typeface="ae_AlArabiya" pitchFamily="18" charset="-78"/>
              <a:cs typeface="AL-Mohanad Bold" pitchFamily="2" charset="-78"/>
            </a:rPr>
            <a:t>      </a:t>
          </a:r>
          <a:r>
            <a:rPr lang="ar-MA" sz="2800" dirty="0" smtClean="0">
              <a:solidFill>
                <a:srgbClr val="DA0000"/>
              </a:solidFill>
              <a:latin typeface="ae_AlArabiya" pitchFamily="18" charset="-78"/>
              <a:cs typeface="AL-Mohanad Bold" pitchFamily="2" charset="-78"/>
            </a:rPr>
            <a:t>الدرجة </a:t>
          </a:r>
          <a:r>
            <a:rPr lang="ar-MA" sz="2400" dirty="0" smtClean="0">
              <a:solidFill>
                <a:srgbClr val="DA0000"/>
              </a:solidFill>
              <a:latin typeface="ae_AlArabiya" pitchFamily="18" charset="-78"/>
              <a:cs typeface="+mn-cs"/>
            </a:rPr>
            <a:t>3 </a:t>
          </a:r>
          <a:endParaRPr lang="fr-FR" sz="2800" dirty="0">
            <a:solidFill>
              <a:srgbClr val="DA0000"/>
            </a:solidFill>
            <a:cs typeface="+mn-cs"/>
          </a:endParaRPr>
        </a:p>
      </dgm:t>
    </dgm:pt>
    <dgm:pt modelId="{78937DFA-3CEC-4986-B8D8-FA7A5D576DE8}" type="parTrans" cxnId="{326B53AE-DC0D-4D9B-9EA7-75A83A1FF180}">
      <dgm:prSet/>
      <dgm:spPr/>
      <dgm:t>
        <a:bodyPr/>
        <a:lstStyle/>
        <a:p>
          <a:pPr rtl="1"/>
          <a:endParaRPr lang="fr-FR"/>
        </a:p>
      </dgm:t>
    </dgm:pt>
    <dgm:pt modelId="{28AFC4B0-135C-487A-9CF2-6719DD69B20F}" type="sibTrans" cxnId="{326B53AE-DC0D-4D9B-9EA7-75A83A1FF180}">
      <dgm:prSet/>
      <dgm:spPr/>
      <dgm:t>
        <a:bodyPr/>
        <a:lstStyle/>
        <a:p>
          <a:pPr rtl="1"/>
          <a:endParaRPr lang="fr-FR"/>
        </a:p>
      </dgm:t>
    </dgm:pt>
    <dgm:pt modelId="{19BD2F05-C1A1-4D83-8F00-9F877114E8F0}">
      <dgm:prSet phldrT="[Texte]" custT="1"/>
      <dgm:spPr/>
      <dgm:t>
        <a:bodyPr/>
        <a:lstStyle/>
        <a:p>
          <a:pPr algn="ctr" rtl="1"/>
          <a:r>
            <a:rPr lang="fr-FR" sz="2800" dirty="0" smtClean="0">
              <a:solidFill>
                <a:srgbClr val="DA0000"/>
              </a:solidFill>
              <a:latin typeface="ae_AlArabiya" pitchFamily="18" charset="-78"/>
              <a:cs typeface="AL-Mohanad Bold" pitchFamily="2" charset="-78"/>
            </a:rPr>
            <a:t>    </a:t>
          </a:r>
          <a:r>
            <a:rPr lang="ar-MA" sz="2800" dirty="0" smtClean="0">
              <a:solidFill>
                <a:srgbClr val="DA0000"/>
              </a:solidFill>
              <a:latin typeface="ae_AlArabiya" pitchFamily="18" charset="-78"/>
              <a:cs typeface="AL-Mohanad Bold" pitchFamily="2" charset="-78"/>
            </a:rPr>
            <a:t>الدرجة </a:t>
          </a:r>
          <a:r>
            <a:rPr lang="ar-MA" sz="2400" dirty="0" smtClean="0">
              <a:solidFill>
                <a:srgbClr val="DA0000"/>
              </a:solidFill>
              <a:latin typeface="ae_AlArabiya" pitchFamily="18" charset="-78"/>
              <a:cs typeface="+mn-cs"/>
            </a:rPr>
            <a:t>2 </a:t>
          </a:r>
          <a:endParaRPr lang="fr-FR" sz="2800" dirty="0">
            <a:solidFill>
              <a:srgbClr val="DA0000"/>
            </a:solidFill>
            <a:latin typeface="ae_AlArabiya" pitchFamily="18" charset="-78"/>
            <a:cs typeface="+mn-cs"/>
          </a:endParaRPr>
        </a:p>
      </dgm:t>
    </dgm:pt>
    <dgm:pt modelId="{1F7046CC-4448-4F8B-94E5-C9A1E47F92BF}" type="parTrans" cxnId="{8766C21E-05EA-4839-BCFC-C829EEC50E6B}">
      <dgm:prSet/>
      <dgm:spPr/>
      <dgm:t>
        <a:bodyPr/>
        <a:lstStyle/>
        <a:p>
          <a:pPr rtl="1"/>
          <a:endParaRPr lang="fr-FR"/>
        </a:p>
      </dgm:t>
    </dgm:pt>
    <dgm:pt modelId="{773D9808-BB0C-48D4-A562-75D7935EB466}" type="sibTrans" cxnId="{8766C21E-05EA-4839-BCFC-C829EEC50E6B}">
      <dgm:prSet/>
      <dgm:spPr/>
      <dgm:t>
        <a:bodyPr/>
        <a:lstStyle/>
        <a:p>
          <a:pPr rtl="1"/>
          <a:endParaRPr lang="fr-FR"/>
        </a:p>
      </dgm:t>
    </dgm:pt>
    <dgm:pt modelId="{2A6FB4FE-1236-4548-934E-0909773D12E7}">
      <dgm:prSet phldrT="[Texte]" custT="1"/>
      <dgm:spPr/>
      <dgm:t>
        <a:bodyPr/>
        <a:lstStyle/>
        <a:p>
          <a:pPr algn="ctr" rtl="1"/>
          <a:r>
            <a:rPr lang="fr-FR" sz="2800" dirty="0" smtClean="0">
              <a:solidFill>
                <a:srgbClr val="DA0000"/>
              </a:solidFill>
              <a:latin typeface="ae_AlArabiya" pitchFamily="18" charset="-78"/>
              <a:cs typeface="AL-Mohanad Bold" pitchFamily="2" charset="-78"/>
            </a:rPr>
            <a:t>    </a:t>
          </a:r>
          <a:r>
            <a:rPr lang="ar-MA" sz="2800" dirty="0" smtClean="0">
              <a:solidFill>
                <a:srgbClr val="DA0000"/>
              </a:solidFill>
              <a:latin typeface="ae_AlArabiya" pitchFamily="18" charset="-78"/>
              <a:cs typeface="AL-Mohanad Bold" pitchFamily="2" charset="-78"/>
            </a:rPr>
            <a:t>الدرجة</a:t>
          </a:r>
          <a:r>
            <a:rPr lang="fr-FR" sz="2800" dirty="0" smtClean="0">
              <a:solidFill>
                <a:srgbClr val="DA0000"/>
              </a:solidFill>
              <a:latin typeface="ae_AlArabiya" pitchFamily="18" charset="-78"/>
              <a:cs typeface="AL-Mohanad Bold" pitchFamily="2" charset="-78"/>
            </a:rPr>
            <a:t> </a:t>
          </a:r>
          <a:r>
            <a:rPr lang="fr-FR" sz="2400" dirty="0" smtClean="0">
              <a:solidFill>
                <a:srgbClr val="DA0000"/>
              </a:solidFill>
              <a:latin typeface="ae_AlArabiya" pitchFamily="18" charset="-78"/>
              <a:cs typeface="+mn-cs"/>
            </a:rPr>
            <a:t>1</a:t>
          </a:r>
          <a:r>
            <a:rPr lang="ar-MA" sz="2400" dirty="0" smtClean="0">
              <a:solidFill>
                <a:srgbClr val="DA0000"/>
              </a:solidFill>
              <a:latin typeface="ae_AlArabiya" pitchFamily="18" charset="-78"/>
              <a:cs typeface="+mn-cs"/>
            </a:rPr>
            <a:t> </a:t>
          </a:r>
          <a:endParaRPr lang="fr-FR" sz="2800" dirty="0">
            <a:solidFill>
              <a:srgbClr val="DA0000"/>
            </a:solidFill>
            <a:latin typeface="ae_AlArabiya" pitchFamily="18" charset="-78"/>
            <a:cs typeface="+mn-cs"/>
          </a:endParaRPr>
        </a:p>
      </dgm:t>
    </dgm:pt>
    <dgm:pt modelId="{C412DB9C-750B-45E4-B768-89695C1F0291}" type="parTrans" cxnId="{A2D2F2D1-8459-40BA-8F83-362C625B196C}">
      <dgm:prSet/>
      <dgm:spPr/>
      <dgm:t>
        <a:bodyPr/>
        <a:lstStyle/>
        <a:p>
          <a:pPr rtl="1"/>
          <a:endParaRPr lang="fr-FR"/>
        </a:p>
      </dgm:t>
    </dgm:pt>
    <dgm:pt modelId="{B670AE79-415F-4511-A964-AE3BB3D2485F}" type="sibTrans" cxnId="{A2D2F2D1-8459-40BA-8F83-362C625B196C}">
      <dgm:prSet/>
      <dgm:spPr/>
      <dgm:t>
        <a:bodyPr/>
        <a:lstStyle/>
        <a:p>
          <a:pPr rtl="1"/>
          <a:endParaRPr lang="fr-FR"/>
        </a:p>
      </dgm:t>
    </dgm:pt>
    <dgm:pt modelId="{7F723ABA-F96D-47CA-A580-9B98CF784B99}">
      <dgm:prSet custT="1"/>
      <dgm:spPr/>
      <dgm:t>
        <a:bodyPr/>
        <a:lstStyle/>
        <a:p>
          <a:pPr algn="ctr" rtl="1"/>
          <a:r>
            <a:rPr lang="ar-MA" sz="2200" dirty="0" smtClean="0">
              <a:latin typeface="ae_AlArabiya" pitchFamily="18" charset="-78"/>
              <a:cs typeface="AL-Mohanad Bold" pitchFamily="2" charset="-78"/>
            </a:rPr>
            <a:t>بنسبة </a:t>
          </a:r>
          <a:r>
            <a:rPr lang="ar-MA" sz="2200" dirty="0" smtClean="0">
              <a:latin typeface="ae_AlArabiya" pitchFamily="18" charset="-78"/>
              <a:cs typeface="+mn-cs"/>
            </a:rPr>
            <a:t>16.14</a:t>
          </a:r>
          <a:r>
            <a:rPr lang="fr-FR" sz="2200" dirty="0" smtClean="0">
              <a:latin typeface="ae_AlArabiya" pitchFamily="18" charset="-78"/>
              <a:cs typeface="AL-Mohanad Bold" pitchFamily="2" charset="-78"/>
            </a:rPr>
            <a:t> </a:t>
          </a:r>
          <a:r>
            <a:rPr lang="fr-FR" sz="2200" dirty="0" smtClean="0">
              <a:latin typeface="ae_AlArabiya" pitchFamily="18" charset="-78"/>
              <a:cs typeface="AL-Mohanad Bold" pitchFamily="2" charset="-78"/>
            </a:rPr>
            <a:t> % </a:t>
          </a:r>
          <a:r>
            <a:rPr lang="ar-MA" sz="2200" dirty="0" smtClean="0">
              <a:latin typeface="ae_AlArabiya" pitchFamily="18" charset="-78"/>
              <a:cs typeface="+mn-cs"/>
            </a:rPr>
            <a:t>21.589</a:t>
          </a:r>
          <a:r>
            <a:rPr lang="ar-MA" sz="2200" dirty="0" smtClean="0">
              <a:latin typeface="ae_AlArabiya" pitchFamily="18" charset="-78"/>
              <a:cs typeface="AL-Mohanad Bold" pitchFamily="2" charset="-78"/>
            </a:rPr>
            <a:t> </a:t>
          </a:r>
          <a:r>
            <a:rPr lang="ar-MA" sz="2200" dirty="0" smtClean="0">
              <a:latin typeface="ae_AlArabiya" pitchFamily="18" charset="-78"/>
              <a:cs typeface="AL-Mohanad Bold" pitchFamily="2" charset="-78"/>
            </a:rPr>
            <a:t>درهم</a:t>
          </a:r>
          <a:endParaRPr lang="fr-FR" sz="2200" dirty="0">
            <a:cs typeface="AL-Mohanad Bold" pitchFamily="2" charset="-78"/>
          </a:endParaRPr>
        </a:p>
      </dgm:t>
    </dgm:pt>
    <dgm:pt modelId="{9694A31D-DD17-40A2-B0B0-69B48607A7C9}" type="parTrans" cxnId="{B8B20598-0763-4B10-8E7F-F64D4C066A56}">
      <dgm:prSet/>
      <dgm:spPr/>
      <dgm:t>
        <a:bodyPr/>
        <a:lstStyle/>
        <a:p>
          <a:pPr rtl="1"/>
          <a:endParaRPr lang="fr-FR"/>
        </a:p>
      </dgm:t>
    </dgm:pt>
    <dgm:pt modelId="{193BCDAC-597B-4768-9181-36652A7CB264}" type="sibTrans" cxnId="{B8B20598-0763-4B10-8E7F-F64D4C066A56}">
      <dgm:prSet/>
      <dgm:spPr/>
      <dgm:t>
        <a:bodyPr/>
        <a:lstStyle/>
        <a:p>
          <a:pPr rtl="1"/>
          <a:endParaRPr lang="fr-FR"/>
        </a:p>
      </dgm:t>
    </dgm:pt>
    <dgm:pt modelId="{02EE664D-4F0C-40C2-B80A-403D0FB52BBE}">
      <dgm:prSet custT="1"/>
      <dgm:spPr/>
      <dgm:t>
        <a:bodyPr/>
        <a:lstStyle/>
        <a:p>
          <a:pPr algn="ctr" rtl="1"/>
          <a:r>
            <a:rPr lang="ar-MA" sz="2200" dirty="0" smtClean="0">
              <a:latin typeface="ae_AlArabiya" pitchFamily="18" charset="-78"/>
              <a:cs typeface="AL-Mohanad Bold" pitchFamily="2" charset="-78"/>
            </a:rPr>
            <a:t>بنسبة </a:t>
          </a:r>
          <a:r>
            <a:rPr lang="ar-MA" sz="2200" dirty="0" smtClean="0">
              <a:latin typeface="ae_AlArabiya" pitchFamily="18" charset="-78"/>
              <a:cs typeface="+mn-cs"/>
            </a:rPr>
            <a:t>31.32</a:t>
          </a:r>
          <a:r>
            <a:rPr lang="fr-FR" sz="2200" dirty="0" smtClean="0">
              <a:latin typeface="ae_AlArabiya" pitchFamily="18" charset="-78"/>
              <a:cs typeface="AL-Mohanad Bold" pitchFamily="2" charset="-78"/>
            </a:rPr>
            <a:t>%</a:t>
          </a:r>
          <a:r>
            <a:rPr lang="ar-MA" sz="2200" dirty="0" smtClean="0">
              <a:latin typeface="ae_AlArabiya" pitchFamily="18" charset="-78"/>
              <a:cs typeface="AL-Mohanad Bold" pitchFamily="2" charset="-78"/>
            </a:rPr>
            <a:t> </a:t>
          </a:r>
          <a:r>
            <a:rPr lang="ar-MA" sz="2200" dirty="0" smtClean="0">
              <a:latin typeface="ae_AlArabiya" pitchFamily="18" charset="-78"/>
              <a:cs typeface="+mn-cs"/>
            </a:rPr>
            <a:t>16.774</a:t>
          </a:r>
          <a:r>
            <a:rPr lang="ar-MA" sz="2200" dirty="0" smtClean="0">
              <a:latin typeface="ae_AlArabiya" pitchFamily="18" charset="-78"/>
              <a:cs typeface="AL-Mohanad Bold" pitchFamily="2" charset="-78"/>
            </a:rPr>
            <a:t> درهم</a:t>
          </a:r>
          <a:endParaRPr lang="fr-FR" sz="2200" dirty="0">
            <a:cs typeface="AL-Mohanad Bold" pitchFamily="2" charset="-78"/>
          </a:endParaRPr>
        </a:p>
      </dgm:t>
    </dgm:pt>
    <dgm:pt modelId="{9938F35A-CA9D-41F8-B992-84FC670E25E2}" type="parTrans" cxnId="{120D1402-1C42-4FFD-A195-649FF37A0B8D}">
      <dgm:prSet/>
      <dgm:spPr/>
      <dgm:t>
        <a:bodyPr/>
        <a:lstStyle/>
        <a:p>
          <a:pPr rtl="1"/>
          <a:endParaRPr lang="fr-FR"/>
        </a:p>
      </dgm:t>
    </dgm:pt>
    <dgm:pt modelId="{E422A08E-4C5B-4507-8203-CC79E953CE04}" type="sibTrans" cxnId="{120D1402-1C42-4FFD-A195-649FF37A0B8D}">
      <dgm:prSet/>
      <dgm:spPr/>
      <dgm:t>
        <a:bodyPr/>
        <a:lstStyle/>
        <a:p>
          <a:pPr rtl="1"/>
          <a:endParaRPr lang="fr-FR"/>
        </a:p>
      </dgm:t>
    </dgm:pt>
    <dgm:pt modelId="{42F80817-6847-420F-BB24-AD9F484EA63D}">
      <dgm:prSet custT="1"/>
      <dgm:spPr/>
      <dgm:t>
        <a:bodyPr/>
        <a:lstStyle/>
        <a:p>
          <a:pPr algn="ctr" rtl="1"/>
          <a:r>
            <a:rPr lang="ar-MA" sz="2200" dirty="0" smtClean="0">
              <a:latin typeface="ae_AlArabiya" pitchFamily="18" charset="-78"/>
              <a:cs typeface="AL-Mohanad Bold" pitchFamily="2" charset="-78"/>
            </a:rPr>
            <a:t>بنسبة </a:t>
          </a:r>
          <a:r>
            <a:rPr lang="ar-MA" sz="2200" dirty="0" smtClean="0">
              <a:latin typeface="ae_AlArabiya" pitchFamily="18" charset="-78"/>
              <a:cs typeface="+mn-cs"/>
            </a:rPr>
            <a:t>52.24</a:t>
          </a:r>
          <a:r>
            <a:rPr lang="fr-FR" sz="2200" dirty="0" smtClean="0">
              <a:latin typeface="ae_AlArabiya" pitchFamily="18" charset="-78"/>
              <a:cs typeface="AL-Mohanad Bold" pitchFamily="2" charset="-78"/>
            </a:rPr>
            <a:t>%  </a:t>
          </a:r>
          <a:r>
            <a:rPr lang="ar-MA" sz="2200" dirty="0" smtClean="0">
              <a:latin typeface="ae_AlArabiya" pitchFamily="18" charset="-78"/>
              <a:cs typeface="AL-Mohanad Bold" pitchFamily="2" charset="-78"/>
            </a:rPr>
            <a:t> ،</a:t>
          </a:r>
          <a:r>
            <a:rPr lang="fr-FR" sz="2200" dirty="0" smtClean="0">
              <a:latin typeface="ae_AlArabiya" pitchFamily="18" charset="-78"/>
              <a:cs typeface="AL-Mohanad Bold" pitchFamily="2" charset="-78"/>
            </a:rPr>
            <a:t> </a:t>
          </a:r>
          <a:r>
            <a:rPr lang="ar-MA" sz="2200" dirty="0" smtClean="0">
              <a:latin typeface="ae_AlArabiya" pitchFamily="18" charset="-78"/>
              <a:cs typeface="AL-Mohanad Bold" pitchFamily="2" charset="-78"/>
            </a:rPr>
            <a:t>حيث أصبح أجر القاضي حديث التعيين </a:t>
          </a:r>
          <a:r>
            <a:rPr lang="ar-MA" sz="2200" dirty="0" smtClean="0">
              <a:latin typeface="ae_AlArabiya" pitchFamily="18" charset="-78"/>
              <a:cs typeface="+mn-cs"/>
            </a:rPr>
            <a:t>14.346</a:t>
          </a:r>
          <a:r>
            <a:rPr lang="ar-MA" sz="2200" dirty="0" smtClean="0">
              <a:latin typeface="ae_AlArabiya" pitchFamily="18" charset="-78"/>
              <a:cs typeface="AL-Mohanad Bold" pitchFamily="2" charset="-78"/>
            </a:rPr>
            <a:t> درهم وهو أجر يتربع على أعلى هرم أجور الوظيفة العمومية.</a:t>
          </a:r>
          <a:endParaRPr lang="fr-FR" sz="2200" dirty="0">
            <a:cs typeface="AL-Mohanad Bold" pitchFamily="2" charset="-78"/>
          </a:endParaRPr>
        </a:p>
      </dgm:t>
    </dgm:pt>
    <dgm:pt modelId="{33EED1D0-A1F5-4FB7-A348-768D2F6DC6B4}" type="parTrans" cxnId="{303CC4FD-2D92-4A37-ADB9-74A77C271716}">
      <dgm:prSet/>
      <dgm:spPr/>
      <dgm:t>
        <a:bodyPr/>
        <a:lstStyle/>
        <a:p>
          <a:pPr rtl="1"/>
          <a:endParaRPr lang="fr-FR"/>
        </a:p>
      </dgm:t>
    </dgm:pt>
    <dgm:pt modelId="{CDC6976F-2851-4809-88F1-ED5A47D650ED}" type="sibTrans" cxnId="{303CC4FD-2D92-4A37-ADB9-74A77C271716}">
      <dgm:prSet/>
      <dgm:spPr/>
      <dgm:t>
        <a:bodyPr/>
        <a:lstStyle/>
        <a:p>
          <a:pPr rtl="1"/>
          <a:endParaRPr lang="fr-FR"/>
        </a:p>
      </dgm:t>
    </dgm:pt>
    <dgm:pt modelId="{7117497A-3670-4BCF-A22D-BB63D8FCA836}" type="pres">
      <dgm:prSet presAssocID="{DC2BD97D-E317-4419-874F-962B293A5C5C}" presName="diagram" presStyleCnt="0">
        <dgm:presLayoutVars>
          <dgm:dir val="rev"/>
          <dgm:animLvl val="lvl"/>
          <dgm:resizeHandles val="exact"/>
        </dgm:presLayoutVars>
      </dgm:prSet>
      <dgm:spPr/>
    </dgm:pt>
    <dgm:pt modelId="{787CC669-4851-4897-A016-45FA2C3ABAE8}" type="pres">
      <dgm:prSet presAssocID="{251BC917-F854-4995-850A-5F5A61211827}" presName="compNode" presStyleCnt="0"/>
      <dgm:spPr/>
    </dgm:pt>
    <dgm:pt modelId="{A116A08E-D58E-4CD2-857B-D676DC3459FA}" type="pres">
      <dgm:prSet presAssocID="{251BC917-F854-4995-850A-5F5A61211827}" presName="childRect" presStyleLbl="bgAcc1" presStyleIdx="0" presStyleCnt="3" custScaleX="164573" custScaleY="113926" custLinFactNeighborY="-20969">
        <dgm:presLayoutVars>
          <dgm:bulletEnabled val="1"/>
        </dgm:presLayoutVars>
      </dgm:prSet>
      <dgm:spPr/>
      <dgm:t>
        <a:bodyPr/>
        <a:lstStyle/>
        <a:p>
          <a:endParaRPr lang="fr-FR"/>
        </a:p>
      </dgm:t>
    </dgm:pt>
    <dgm:pt modelId="{FF3931BE-0471-4AB6-AF4B-CEA03A7C8C2B}" type="pres">
      <dgm:prSet presAssocID="{251BC917-F854-4995-850A-5F5A61211827}" presName="parentText" presStyleLbl="node1" presStyleIdx="0" presStyleCnt="0">
        <dgm:presLayoutVars>
          <dgm:chMax val="0"/>
          <dgm:bulletEnabled val="1"/>
        </dgm:presLayoutVars>
      </dgm:prSet>
      <dgm:spPr/>
      <dgm:t>
        <a:bodyPr/>
        <a:lstStyle/>
        <a:p>
          <a:endParaRPr lang="fr-FR"/>
        </a:p>
      </dgm:t>
    </dgm:pt>
    <dgm:pt modelId="{D7479076-7606-447D-84F6-B33E06DA7C22}" type="pres">
      <dgm:prSet presAssocID="{251BC917-F854-4995-850A-5F5A61211827}" presName="parentRect" presStyleLbl="alignNode1" presStyleIdx="0" presStyleCnt="3" custScaleX="164573" custScaleY="69588" custLinFactNeighborY="-83758"/>
      <dgm:spPr/>
      <dgm:t>
        <a:bodyPr/>
        <a:lstStyle/>
        <a:p>
          <a:endParaRPr lang="fr-FR"/>
        </a:p>
      </dgm:t>
    </dgm:pt>
    <dgm:pt modelId="{C77D5771-0B1C-46A8-ACDE-99F3CA607821}" type="pres">
      <dgm:prSet presAssocID="{251BC917-F854-4995-850A-5F5A61211827}" presName="adorn" presStyleLbl="fgAccFollowNode1" presStyleIdx="0" presStyleCnt="3" custLinFactNeighborX="-99351" custLinFactNeighborY="-51649">
        <dgm:style>
          <a:lnRef idx="1">
            <a:schemeClr val="accent2"/>
          </a:lnRef>
          <a:fillRef idx="2">
            <a:schemeClr val="accent2"/>
          </a:fillRef>
          <a:effectRef idx="1">
            <a:schemeClr val="accent2"/>
          </a:effectRef>
          <a:fontRef idx="minor">
            <a:schemeClr val="dk1"/>
          </a:fontRef>
        </dgm:style>
      </dgm:prSet>
      <dgm:spPr>
        <a:noFill/>
        <a:ln w="3175">
          <a:noFill/>
        </a:ln>
      </dgm:spPr>
    </dgm:pt>
    <dgm:pt modelId="{23FE3979-C63D-4CDD-80F3-DB64E7DEF5A9}" type="pres">
      <dgm:prSet presAssocID="{28AFC4B0-135C-487A-9CF2-6719DD69B20F}" presName="sibTrans" presStyleLbl="sibTrans2D1" presStyleIdx="0" presStyleCnt="0"/>
      <dgm:spPr/>
      <dgm:t>
        <a:bodyPr/>
        <a:lstStyle/>
        <a:p>
          <a:endParaRPr lang="fr-FR"/>
        </a:p>
      </dgm:t>
    </dgm:pt>
    <dgm:pt modelId="{BD39C3C6-F077-4E99-ABC2-2D6A1FECDF07}" type="pres">
      <dgm:prSet presAssocID="{19BD2F05-C1A1-4D83-8F00-9F877114E8F0}" presName="compNode" presStyleCnt="0"/>
      <dgm:spPr/>
    </dgm:pt>
    <dgm:pt modelId="{260BE0A0-3B25-433B-AACE-C855E05B3BBA}" type="pres">
      <dgm:prSet presAssocID="{19BD2F05-C1A1-4D83-8F00-9F877114E8F0}" presName="childRect" presStyleLbl="bgAcc1" presStyleIdx="1" presStyleCnt="3" custScaleY="113926" custLinFactNeighborX="-7648" custLinFactNeighborY="-20969">
        <dgm:presLayoutVars>
          <dgm:bulletEnabled val="1"/>
        </dgm:presLayoutVars>
      </dgm:prSet>
      <dgm:spPr/>
      <dgm:t>
        <a:bodyPr/>
        <a:lstStyle/>
        <a:p>
          <a:endParaRPr lang="fr-FR"/>
        </a:p>
      </dgm:t>
    </dgm:pt>
    <dgm:pt modelId="{189AE8FF-AF85-49E0-9C2D-6AB9777A2DA8}" type="pres">
      <dgm:prSet presAssocID="{19BD2F05-C1A1-4D83-8F00-9F877114E8F0}" presName="parentText" presStyleLbl="node1" presStyleIdx="0" presStyleCnt="0">
        <dgm:presLayoutVars>
          <dgm:chMax val="0"/>
          <dgm:bulletEnabled val="1"/>
        </dgm:presLayoutVars>
      </dgm:prSet>
      <dgm:spPr/>
      <dgm:t>
        <a:bodyPr/>
        <a:lstStyle/>
        <a:p>
          <a:endParaRPr lang="fr-FR"/>
        </a:p>
      </dgm:t>
    </dgm:pt>
    <dgm:pt modelId="{3BA3A6E9-AE3D-4894-8909-ADC88D01F654}" type="pres">
      <dgm:prSet presAssocID="{19BD2F05-C1A1-4D83-8F00-9F877114E8F0}" presName="parentRect" presStyleLbl="alignNode1" presStyleIdx="1" presStyleCnt="3" custScaleY="69588" custLinFactNeighborX="-7648" custLinFactNeighborY="-83758"/>
      <dgm:spPr/>
      <dgm:t>
        <a:bodyPr/>
        <a:lstStyle/>
        <a:p>
          <a:endParaRPr lang="fr-FR"/>
        </a:p>
      </dgm:t>
    </dgm:pt>
    <dgm:pt modelId="{98040633-CFE0-44E7-B5E0-1D5BB561FABD}" type="pres">
      <dgm:prSet presAssocID="{19BD2F05-C1A1-4D83-8F00-9F877114E8F0}" presName="adorn" presStyleLbl="fgAccFollowNode1" presStyleIdx="1" presStyleCnt="3" custLinFactNeighborX="-21850" custLinFactNeighborY="-44726"/>
      <dgm:spPr>
        <a:noFill/>
        <a:ln>
          <a:noFill/>
        </a:ln>
      </dgm:spPr>
    </dgm:pt>
    <dgm:pt modelId="{3A71756E-5D31-4E70-975D-94FDA23D7822}" type="pres">
      <dgm:prSet presAssocID="{773D9808-BB0C-48D4-A562-75D7935EB466}" presName="sibTrans" presStyleLbl="sibTrans2D1" presStyleIdx="0" presStyleCnt="0"/>
      <dgm:spPr/>
      <dgm:t>
        <a:bodyPr/>
        <a:lstStyle/>
        <a:p>
          <a:endParaRPr lang="fr-FR"/>
        </a:p>
      </dgm:t>
    </dgm:pt>
    <dgm:pt modelId="{5F8839C2-BB4D-420C-B2AC-98C12FC8335D}" type="pres">
      <dgm:prSet presAssocID="{2A6FB4FE-1236-4548-934E-0909773D12E7}" presName="compNode" presStyleCnt="0"/>
      <dgm:spPr/>
    </dgm:pt>
    <dgm:pt modelId="{C20C308D-7D26-48E9-99DA-45AFF7C060E1}" type="pres">
      <dgm:prSet presAssocID="{2A6FB4FE-1236-4548-934E-0909773D12E7}" presName="childRect" presStyleLbl="bgAcc1" presStyleIdx="2" presStyleCnt="3" custScaleX="102052" custScaleY="113926" custLinFactNeighborY="-20969">
        <dgm:presLayoutVars>
          <dgm:bulletEnabled val="1"/>
        </dgm:presLayoutVars>
      </dgm:prSet>
      <dgm:spPr/>
      <dgm:t>
        <a:bodyPr/>
        <a:lstStyle/>
        <a:p>
          <a:endParaRPr lang="fr-FR"/>
        </a:p>
      </dgm:t>
    </dgm:pt>
    <dgm:pt modelId="{563B07E2-B0D2-44C2-8C21-9575C9DFA43B}" type="pres">
      <dgm:prSet presAssocID="{2A6FB4FE-1236-4548-934E-0909773D12E7}" presName="parentText" presStyleLbl="node1" presStyleIdx="0" presStyleCnt="0">
        <dgm:presLayoutVars>
          <dgm:chMax val="0"/>
          <dgm:bulletEnabled val="1"/>
        </dgm:presLayoutVars>
      </dgm:prSet>
      <dgm:spPr/>
      <dgm:t>
        <a:bodyPr/>
        <a:lstStyle/>
        <a:p>
          <a:endParaRPr lang="fr-FR"/>
        </a:p>
      </dgm:t>
    </dgm:pt>
    <dgm:pt modelId="{31CBDF04-C7BA-4224-8E87-DF4F2B9746AA}" type="pres">
      <dgm:prSet presAssocID="{2A6FB4FE-1236-4548-934E-0909773D12E7}" presName="parentRect" presStyleLbl="alignNode1" presStyleIdx="2" presStyleCnt="3" custScaleY="69588" custLinFactNeighborY="-83758"/>
      <dgm:spPr/>
      <dgm:t>
        <a:bodyPr/>
        <a:lstStyle/>
        <a:p>
          <a:endParaRPr lang="fr-FR"/>
        </a:p>
      </dgm:t>
    </dgm:pt>
    <dgm:pt modelId="{A8F78E24-8870-4F0E-B28A-7DD41768F7B9}" type="pres">
      <dgm:prSet presAssocID="{2A6FB4FE-1236-4548-934E-0909773D12E7}" presName="adorn" presStyleLbl="fgAccFollowNode1" presStyleIdx="2" presStyleCnt="3" custLinFactNeighborY="-44726"/>
      <dgm:spPr>
        <a:noFill/>
        <a:ln>
          <a:noFill/>
        </a:ln>
      </dgm:spPr>
    </dgm:pt>
  </dgm:ptLst>
  <dgm:cxnLst>
    <dgm:cxn modelId="{5ED178D0-CDEA-4DB4-A21A-4BAB2C88CC9B}" type="presOf" srcId="{251BC917-F854-4995-850A-5F5A61211827}" destId="{FF3931BE-0471-4AB6-AF4B-CEA03A7C8C2B}" srcOrd="0" destOrd="0" presId="urn:microsoft.com/office/officeart/2005/8/layout/bList2"/>
    <dgm:cxn modelId="{D547E46E-C413-4E5E-BACD-0C52902AF136}" type="presOf" srcId="{7F723ABA-F96D-47CA-A580-9B98CF784B99}" destId="{C20C308D-7D26-48E9-99DA-45AFF7C060E1}" srcOrd="0" destOrd="0" presId="urn:microsoft.com/office/officeart/2005/8/layout/bList2"/>
    <dgm:cxn modelId="{68F056EC-C25E-4C0A-B689-17076B85EC6B}" type="presOf" srcId="{DC2BD97D-E317-4419-874F-962B293A5C5C}" destId="{7117497A-3670-4BCF-A22D-BB63D8FCA836}" srcOrd="0" destOrd="0" presId="urn:microsoft.com/office/officeart/2005/8/layout/bList2"/>
    <dgm:cxn modelId="{84DF5FA5-15BE-4FF4-9EB2-11C66C480D6E}" type="presOf" srcId="{251BC917-F854-4995-850A-5F5A61211827}" destId="{D7479076-7606-447D-84F6-B33E06DA7C22}" srcOrd="1" destOrd="0" presId="urn:microsoft.com/office/officeart/2005/8/layout/bList2"/>
    <dgm:cxn modelId="{B8B20598-0763-4B10-8E7F-F64D4C066A56}" srcId="{2A6FB4FE-1236-4548-934E-0909773D12E7}" destId="{7F723ABA-F96D-47CA-A580-9B98CF784B99}" srcOrd="0" destOrd="0" parTransId="{9694A31D-DD17-40A2-B0B0-69B48607A7C9}" sibTransId="{193BCDAC-597B-4768-9181-36652A7CB264}"/>
    <dgm:cxn modelId="{8389E5BE-758B-42B1-9FE5-274AC43CA1AA}" type="presOf" srcId="{42F80817-6847-420F-BB24-AD9F484EA63D}" destId="{A116A08E-D58E-4CD2-857B-D676DC3459FA}" srcOrd="0" destOrd="0" presId="urn:microsoft.com/office/officeart/2005/8/layout/bList2"/>
    <dgm:cxn modelId="{850FC53D-D4E8-4C9C-86DD-67D507F2840A}" type="presOf" srcId="{19BD2F05-C1A1-4D83-8F00-9F877114E8F0}" destId="{189AE8FF-AF85-49E0-9C2D-6AB9777A2DA8}" srcOrd="0" destOrd="0" presId="urn:microsoft.com/office/officeart/2005/8/layout/bList2"/>
    <dgm:cxn modelId="{7B08E7A6-3200-4130-8E21-7B3C4D285646}" type="presOf" srcId="{2A6FB4FE-1236-4548-934E-0909773D12E7}" destId="{563B07E2-B0D2-44C2-8C21-9575C9DFA43B}" srcOrd="0" destOrd="0" presId="urn:microsoft.com/office/officeart/2005/8/layout/bList2"/>
    <dgm:cxn modelId="{ADD19320-EFB0-4E32-A6AE-689C96EDD0C0}" type="presOf" srcId="{773D9808-BB0C-48D4-A562-75D7935EB466}" destId="{3A71756E-5D31-4E70-975D-94FDA23D7822}" srcOrd="0" destOrd="0" presId="urn:microsoft.com/office/officeart/2005/8/layout/bList2"/>
    <dgm:cxn modelId="{A2D2F2D1-8459-40BA-8F83-362C625B196C}" srcId="{DC2BD97D-E317-4419-874F-962B293A5C5C}" destId="{2A6FB4FE-1236-4548-934E-0909773D12E7}" srcOrd="2" destOrd="0" parTransId="{C412DB9C-750B-45E4-B768-89695C1F0291}" sibTransId="{B670AE79-415F-4511-A964-AE3BB3D2485F}"/>
    <dgm:cxn modelId="{CFD2A9F2-C4A8-434C-8168-9CDDA82370DB}" type="presOf" srcId="{02EE664D-4F0C-40C2-B80A-403D0FB52BBE}" destId="{260BE0A0-3B25-433B-AACE-C855E05B3BBA}" srcOrd="0" destOrd="0" presId="urn:microsoft.com/office/officeart/2005/8/layout/bList2"/>
    <dgm:cxn modelId="{FDBEC9E5-2A9C-4281-AC7C-0A8C7A58467A}" type="presOf" srcId="{19BD2F05-C1A1-4D83-8F00-9F877114E8F0}" destId="{3BA3A6E9-AE3D-4894-8909-ADC88D01F654}" srcOrd="1" destOrd="0" presId="urn:microsoft.com/office/officeart/2005/8/layout/bList2"/>
    <dgm:cxn modelId="{63811BC8-6537-43AE-8775-44435C825167}" type="presOf" srcId="{28AFC4B0-135C-487A-9CF2-6719DD69B20F}" destId="{23FE3979-C63D-4CDD-80F3-DB64E7DEF5A9}" srcOrd="0" destOrd="0" presId="urn:microsoft.com/office/officeart/2005/8/layout/bList2"/>
    <dgm:cxn modelId="{8766C21E-05EA-4839-BCFC-C829EEC50E6B}" srcId="{DC2BD97D-E317-4419-874F-962B293A5C5C}" destId="{19BD2F05-C1A1-4D83-8F00-9F877114E8F0}" srcOrd="1" destOrd="0" parTransId="{1F7046CC-4448-4F8B-94E5-C9A1E47F92BF}" sibTransId="{773D9808-BB0C-48D4-A562-75D7935EB466}"/>
    <dgm:cxn modelId="{C0146B0B-7DD3-43F0-8469-747D900F9F85}" type="presOf" srcId="{2A6FB4FE-1236-4548-934E-0909773D12E7}" destId="{31CBDF04-C7BA-4224-8E87-DF4F2B9746AA}" srcOrd="1" destOrd="0" presId="urn:microsoft.com/office/officeart/2005/8/layout/bList2"/>
    <dgm:cxn modelId="{120D1402-1C42-4FFD-A195-649FF37A0B8D}" srcId="{19BD2F05-C1A1-4D83-8F00-9F877114E8F0}" destId="{02EE664D-4F0C-40C2-B80A-403D0FB52BBE}" srcOrd="0" destOrd="0" parTransId="{9938F35A-CA9D-41F8-B992-84FC670E25E2}" sibTransId="{E422A08E-4C5B-4507-8203-CC79E953CE04}"/>
    <dgm:cxn modelId="{303CC4FD-2D92-4A37-ADB9-74A77C271716}" srcId="{251BC917-F854-4995-850A-5F5A61211827}" destId="{42F80817-6847-420F-BB24-AD9F484EA63D}" srcOrd="0" destOrd="0" parTransId="{33EED1D0-A1F5-4FB7-A348-768D2F6DC6B4}" sibTransId="{CDC6976F-2851-4809-88F1-ED5A47D650ED}"/>
    <dgm:cxn modelId="{326B53AE-DC0D-4D9B-9EA7-75A83A1FF180}" srcId="{DC2BD97D-E317-4419-874F-962B293A5C5C}" destId="{251BC917-F854-4995-850A-5F5A61211827}" srcOrd="0" destOrd="0" parTransId="{78937DFA-3CEC-4986-B8D8-FA7A5D576DE8}" sibTransId="{28AFC4B0-135C-487A-9CF2-6719DD69B20F}"/>
    <dgm:cxn modelId="{620C2D28-40ED-4437-AFBC-AFDC2563C582}" type="presParOf" srcId="{7117497A-3670-4BCF-A22D-BB63D8FCA836}" destId="{787CC669-4851-4897-A016-45FA2C3ABAE8}" srcOrd="0" destOrd="0" presId="urn:microsoft.com/office/officeart/2005/8/layout/bList2"/>
    <dgm:cxn modelId="{DB92B86F-2B5B-4DED-BDFE-318DC12A69EC}" type="presParOf" srcId="{787CC669-4851-4897-A016-45FA2C3ABAE8}" destId="{A116A08E-D58E-4CD2-857B-D676DC3459FA}" srcOrd="0" destOrd="0" presId="urn:microsoft.com/office/officeart/2005/8/layout/bList2"/>
    <dgm:cxn modelId="{8CFDA08E-D2D8-4DF1-99B8-C611A5C083D4}" type="presParOf" srcId="{787CC669-4851-4897-A016-45FA2C3ABAE8}" destId="{FF3931BE-0471-4AB6-AF4B-CEA03A7C8C2B}" srcOrd="1" destOrd="0" presId="urn:microsoft.com/office/officeart/2005/8/layout/bList2"/>
    <dgm:cxn modelId="{55C6F528-289A-4A40-B0AF-0A2CD93AD13D}" type="presParOf" srcId="{787CC669-4851-4897-A016-45FA2C3ABAE8}" destId="{D7479076-7606-447D-84F6-B33E06DA7C22}" srcOrd="2" destOrd="0" presId="urn:microsoft.com/office/officeart/2005/8/layout/bList2"/>
    <dgm:cxn modelId="{B4C7401E-DD1C-4EF1-A9BE-CCE0AAE57EAF}" type="presParOf" srcId="{787CC669-4851-4897-A016-45FA2C3ABAE8}" destId="{C77D5771-0B1C-46A8-ACDE-99F3CA607821}" srcOrd="3" destOrd="0" presId="urn:microsoft.com/office/officeart/2005/8/layout/bList2"/>
    <dgm:cxn modelId="{3C1D6FDF-C311-4BD9-A522-035B13D07FD6}" type="presParOf" srcId="{7117497A-3670-4BCF-A22D-BB63D8FCA836}" destId="{23FE3979-C63D-4CDD-80F3-DB64E7DEF5A9}" srcOrd="1" destOrd="0" presId="urn:microsoft.com/office/officeart/2005/8/layout/bList2"/>
    <dgm:cxn modelId="{48E04BEC-9EBA-4076-940F-E5818EC9FFDA}" type="presParOf" srcId="{7117497A-3670-4BCF-A22D-BB63D8FCA836}" destId="{BD39C3C6-F077-4E99-ABC2-2D6A1FECDF07}" srcOrd="2" destOrd="0" presId="urn:microsoft.com/office/officeart/2005/8/layout/bList2"/>
    <dgm:cxn modelId="{410954A1-098A-44C5-A66B-7DB28F18AABA}" type="presParOf" srcId="{BD39C3C6-F077-4E99-ABC2-2D6A1FECDF07}" destId="{260BE0A0-3B25-433B-AACE-C855E05B3BBA}" srcOrd="0" destOrd="0" presId="urn:microsoft.com/office/officeart/2005/8/layout/bList2"/>
    <dgm:cxn modelId="{1684E5E8-A24D-411C-9A5E-2E110AD5730D}" type="presParOf" srcId="{BD39C3C6-F077-4E99-ABC2-2D6A1FECDF07}" destId="{189AE8FF-AF85-49E0-9C2D-6AB9777A2DA8}" srcOrd="1" destOrd="0" presId="urn:microsoft.com/office/officeart/2005/8/layout/bList2"/>
    <dgm:cxn modelId="{093223B1-F752-4B1B-9A1D-0C4AF2EFF08F}" type="presParOf" srcId="{BD39C3C6-F077-4E99-ABC2-2D6A1FECDF07}" destId="{3BA3A6E9-AE3D-4894-8909-ADC88D01F654}" srcOrd="2" destOrd="0" presId="urn:microsoft.com/office/officeart/2005/8/layout/bList2"/>
    <dgm:cxn modelId="{3FAD4621-99B0-4455-B5E2-F737833EC279}" type="presParOf" srcId="{BD39C3C6-F077-4E99-ABC2-2D6A1FECDF07}" destId="{98040633-CFE0-44E7-B5E0-1D5BB561FABD}" srcOrd="3" destOrd="0" presId="urn:microsoft.com/office/officeart/2005/8/layout/bList2"/>
    <dgm:cxn modelId="{D7FC9FDF-EF21-40C2-85B2-9BFFF1A088B5}" type="presParOf" srcId="{7117497A-3670-4BCF-A22D-BB63D8FCA836}" destId="{3A71756E-5D31-4E70-975D-94FDA23D7822}" srcOrd="3" destOrd="0" presId="urn:microsoft.com/office/officeart/2005/8/layout/bList2"/>
    <dgm:cxn modelId="{CD3BB83E-28DA-4FF4-A28E-82AC3CF7B97E}" type="presParOf" srcId="{7117497A-3670-4BCF-A22D-BB63D8FCA836}" destId="{5F8839C2-BB4D-420C-B2AC-98C12FC8335D}" srcOrd="4" destOrd="0" presId="urn:microsoft.com/office/officeart/2005/8/layout/bList2"/>
    <dgm:cxn modelId="{71E59148-73B2-4F35-B6C7-FABECB9E9F15}" type="presParOf" srcId="{5F8839C2-BB4D-420C-B2AC-98C12FC8335D}" destId="{C20C308D-7D26-48E9-99DA-45AFF7C060E1}" srcOrd="0" destOrd="0" presId="urn:microsoft.com/office/officeart/2005/8/layout/bList2"/>
    <dgm:cxn modelId="{71CF42B0-A55E-4399-BDAC-E87368E1AC12}" type="presParOf" srcId="{5F8839C2-BB4D-420C-B2AC-98C12FC8335D}" destId="{563B07E2-B0D2-44C2-8C21-9575C9DFA43B}" srcOrd="1" destOrd="0" presId="urn:microsoft.com/office/officeart/2005/8/layout/bList2"/>
    <dgm:cxn modelId="{A536C4B7-96E4-40D2-A5A2-9582E5165365}" type="presParOf" srcId="{5F8839C2-BB4D-420C-B2AC-98C12FC8335D}" destId="{31CBDF04-C7BA-4224-8E87-DF4F2B9746AA}" srcOrd="2" destOrd="0" presId="urn:microsoft.com/office/officeart/2005/8/layout/bList2"/>
    <dgm:cxn modelId="{57D8530D-F544-434D-87A5-C0E1C2118EFA}" type="presParOf" srcId="{5F8839C2-BB4D-420C-B2AC-98C12FC8335D}" destId="{A8F78E24-8870-4F0E-B28A-7DD41768F7B9}" srcOrd="3" destOrd="0" presId="urn:microsoft.com/office/officeart/2005/8/layout/b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7EC16-EF6C-4696-A2B9-812B770B47A9}"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fr-FR"/>
        </a:p>
      </dgm:t>
    </dgm:pt>
    <dgm:pt modelId="{CF282AE5-0249-41F3-8B1A-DD17CC89DD34}">
      <dgm:prSet phldrT="[Texte]" custT="1"/>
      <dgm:spPr/>
      <dgm:t>
        <a:bodyPr/>
        <a:lstStyle/>
        <a:p>
          <a:pPr rtl="1"/>
          <a:r>
            <a:rPr lang="ar-MA" sz="2200" dirty="0" smtClean="0">
              <a:solidFill>
                <a:schemeClr val="bg1"/>
              </a:solidFill>
              <a:cs typeface="AL-Mohanad Bold" pitchFamily="2" charset="-78"/>
            </a:rPr>
            <a:t>إلزامية التصريح بالممتلكات</a:t>
          </a:r>
          <a:endParaRPr lang="fr-FR" sz="2200" dirty="0">
            <a:solidFill>
              <a:schemeClr val="bg1"/>
            </a:solidFill>
            <a:cs typeface="AL-Mohanad Bold" pitchFamily="2" charset="-78"/>
          </a:endParaRPr>
        </a:p>
      </dgm:t>
    </dgm:pt>
    <dgm:pt modelId="{7F79A524-2E08-4DE3-968A-75D1F02C64F2}" type="parTrans" cxnId="{88D98D3A-0E52-47C1-9D85-95328A334B1E}">
      <dgm:prSet/>
      <dgm:spPr/>
      <dgm:t>
        <a:bodyPr/>
        <a:lstStyle/>
        <a:p>
          <a:endParaRPr lang="fr-FR"/>
        </a:p>
      </dgm:t>
    </dgm:pt>
    <dgm:pt modelId="{15D3B0E1-3ED0-453C-B08E-3A3CBFCF6098}" type="sibTrans" cxnId="{88D98D3A-0E52-47C1-9D85-95328A334B1E}">
      <dgm:prSet/>
      <dgm:spPr/>
      <dgm:t>
        <a:bodyPr/>
        <a:lstStyle/>
        <a:p>
          <a:endParaRPr lang="fr-FR"/>
        </a:p>
      </dgm:t>
    </dgm:pt>
    <dgm:pt modelId="{DE612F8F-31EA-453C-884B-4F7F1FF98F73}">
      <dgm:prSet phldrT="[Texte]" custT="1"/>
      <dgm:spPr/>
      <dgm:t>
        <a:bodyPr anchor="t"/>
        <a:lstStyle/>
        <a:p>
          <a:pPr algn="just" rtl="1"/>
          <a:r>
            <a:rPr lang="ar-MA" sz="1800" dirty="0" smtClean="0">
              <a:cs typeface="AL-Mohanad Bold" pitchFamily="2" charset="-78"/>
            </a:rPr>
            <a:t>المادة </a:t>
          </a:r>
          <a:r>
            <a:rPr lang="ar-MA" sz="1800" dirty="0" smtClean="0">
              <a:cs typeface="+mj-cs"/>
            </a:rPr>
            <a:t>113</a:t>
          </a:r>
          <a:r>
            <a:rPr lang="ar-MA" sz="1800" dirty="0" smtClean="0">
              <a:cs typeface="AL-Mohanad Bold" pitchFamily="2" charset="-78"/>
            </a:rPr>
            <a:t> من مشروع القانون التنظيمي المتعلق بالنظام الأساسي للقضاة </a:t>
          </a:r>
          <a:endParaRPr lang="fr-FR" sz="1800" dirty="0" smtClean="0">
            <a:cs typeface="AL-Mohanad Bold" pitchFamily="2" charset="-78"/>
          </a:endParaRPr>
        </a:p>
        <a:p>
          <a:pPr algn="just" rtl="1"/>
          <a:r>
            <a:rPr lang="ar-MA" sz="1800" dirty="0" smtClean="0">
              <a:cs typeface="AL-Mohanad Bold" pitchFamily="2" charset="-78"/>
            </a:rPr>
            <a:t>(يتعين على القاضي مباشرة بعد تعيينه في السلك القضائي أن يصرح بممتلكاته وممتلكات أولاده القاصرين وكل الممتلكات التي يدبرها والمداخيل التي استلمها خلال السنة السابقة لتعيينه ويتعين عليه أن يقدم هذا التصريح عند انتهاء مهمته ).  </a:t>
          </a:r>
          <a:endParaRPr lang="fr-FR" sz="1800" dirty="0">
            <a:cs typeface="AL-Mohanad Bold" pitchFamily="2" charset="-78"/>
          </a:endParaRPr>
        </a:p>
      </dgm:t>
    </dgm:pt>
    <dgm:pt modelId="{7634B926-8AEF-4FE2-BD8D-B5016D4ADC80}" type="parTrans" cxnId="{EC6EE982-1374-4309-9718-BFB7FF9CB460}">
      <dgm:prSet/>
      <dgm:spPr/>
      <dgm:t>
        <a:bodyPr/>
        <a:lstStyle/>
        <a:p>
          <a:endParaRPr lang="fr-FR"/>
        </a:p>
      </dgm:t>
    </dgm:pt>
    <dgm:pt modelId="{A33D9BCC-BE0F-4DD2-8C54-CA2C41A8AF45}" type="sibTrans" cxnId="{EC6EE982-1374-4309-9718-BFB7FF9CB460}">
      <dgm:prSet/>
      <dgm:spPr/>
      <dgm:t>
        <a:bodyPr/>
        <a:lstStyle/>
        <a:p>
          <a:endParaRPr lang="fr-FR"/>
        </a:p>
      </dgm:t>
    </dgm:pt>
    <dgm:pt modelId="{058904CF-7319-4B0E-BDDE-9BEE6D7AEE62}">
      <dgm:prSet phldrT="[Texte]" custT="1"/>
      <dgm:spPr/>
      <dgm:t>
        <a:bodyPr/>
        <a:lstStyle/>
        <a:p>
          <a:pPr rtl="1"/>
          <a:r>
            <a:rPr lang="ar-MA" sz="2200" dirty="0" smtClean="0">
              <a:solidFill>
                <a:schemeClr val="bg1"/>
              </a:solidFill>
              <a:cs typeface="AL-Mohanad Bold" pitchFamily="2" charset="-78"/>
            </a:rPr>
            <a:t>صلاحية تتبع ثروة القضاة</a:t>
          </a:r>
          <a:endParaRPr lang="fr-FR" sz="2200" dirty="0">
            <a:solidFill>
              <a:schemeClr val="bg1"/>
            </a:solidFill>
            <a:cs typeface="AL-Mohanad Bold" pitchFamily="2" charset="-78"/>
          </a:endParaRPr>
        </a:p>
      </dgm:t>
    </dgm:pt>
    <dgm:pt modelId="{29905495-C011-49A3-98F2-3FBA60A7BDDF}" type="parTrans" cxnId="{4F985062-A326-4FF0-B9C1-A0ACCFAC52A9}">
      <dgm:prSet/>
      <dgm:spPr/>
      <dgm:t>
        <a:bodyPr/>
        <a:lstStyle/>
        <a:p>
          <a:endParaRPr lang="fr-FR"/>
        </a:p>
      </dgm:t>
    </dgm:pt>
    <dgm:pt modelId="{65ECFE4C-6B31-494A-913A-BF27225C9363}" type="sibTrans" cxnId="{4F985062-A326-4FF0-B9C1-A0ACCFAC52A9}">
      <dgm:prSet/>
      <dgm:spPr/>
      <dgm:t>
        <a:bodyPr/>
        <a:lstStyle/>
        <a:p>
          <a:endParaRPr lang="fr-FR"/>
        </a:p>
      </dgm:t>
    </dgm:pt>
    <dgm:pt modelId="{D9B991FB-6381-4CA2-B1DF-52FCC2CD4919}">
      <dgm:prSet phldrT="[Texte]" custT="1"/>
      <dgm:spPr/>
      <dgm:t>
        <a:bodyPr anchor="t"/>
        <a:lstStyle/>
        <a:p>
          <a:pPr algn="just" rtl="1"/>
          <a:r>
            <a:rPr lang="ar-MA" sz="1800" dirty="0" smtClean="0">
              <a:cs typeface="AL-Mohanad Bold" pitchFamily="2" charset="-78"/>
            </a:rPr>
            <a:t>المادة </a:t>
          </a:r>
          <a:r>
            <a:rPr lang="ar-MA" sz="1800" dirty="0" smtClean="0">
              <a:cs typeface="+mj-cs"/>
            </a:rPr>
            <a:t>107</a:t>
          </a:r>
          <a:r>
            <a:rPr lang="ar-MA" sz="1800" dirty="0" smtClean="0">
              <a:cs typeface="AL-Mohanad Bold" pitchFamily="2" charset="-78"/>
            </a:rPr>
            <a:t> من مشروع القانون التنظيمي المتعلق بالمجلس الأعلى للسلطة القضائية، تنص على تكليف الرئيس المنتدب للمجلس بتتبع ثروة القضاة، ويمكن أن يكون موضوع متابعة تأديبية كل قاض ثبتت زيادة ممتلكاته، خلال فترة ممارسة مهامه، زيادة ملحوظة لا يستطيع تبريرها بصورة معقولة : </a:t>
          </a:r>
          <a:endParaRPr lang="fr-FR" sz="1800" dirty="0">
            <a:cs typeface="AL-Mohanad Bold" pitchFamily="2" charset="-78"/>
          </a:endParaRPr>
        </a:p>
      </dgm:t>
    </dgm:pt>
    <dgm:pt modelId="{EBD694C2-F978-479E-A1A4-EA672E600310}" type="parTrans" cxnId="{392ABD6D-B652-4694-9B3D-8031C91FBBCE}">
      <dgm:prSet/>
      <dgm:spPr/>
      <dgm:t>
        <a:bodyPr/>
        <a:lstStyle/>
        <a:p>
          <a:endParaRPr lang="fr-FR"/>
        </a:p>
      </dgm:t>
    </dgm:pt>
    <dgm:pt modelId="{D3D17FD6-69BD-4BAE-BE89-214B2C3DB6B8}" type="sibTrans" cxnId="{392ABD6D-B652-4694-9B3D-8031C91FBBCE}">
      <dgm:prSet/>
      <dgm:spPr/>
      <dgm:t>
        <a:bodyPr/>
        <a:lstStyle/>
        <a:p>
          <a:endParaRPr lang="fr-FR"/>
        </a:p>
      </dgm:t>
    </dgm:pt>
    <dgm:pt modelId="{DDF61D28-D939-404B-A6B9-34501BBE2B62}">
      <dgm:prSet custT="1"/>
      <dgm:spPr/>
      <dgm:t>
        <a:bodyPr/>
        <a:lstStyle/>
        <a:p>
          <a:pPr rtl="1"/>
          <a:r>
            <a:rPr lang="ar-MA" sz="2200" dirty="0" smtClean="0">
              <a:solidFill>
                <a:schemeClr val="bg1"/>
              </a:solidFill>
              <a:cs typeface="AL-Mohanad Bold" pitchFamily="2" charset="-78"/>
            </a:rPr>
            <a:t>الخطأ الجسيم</a:t>
          </a:r>
          <a:endParaRPr lang="fr-FR" sz="2200" dirty="0">
            <a:solidFill>
              <a:schemeClr val="bg1"/>
            </a:solidFill>
            <a:cs typeface="AL-Mohanad Bold" pitchFamily="2" charset="-78"/>
          </a:endParaRPr>
        </a:p>
      </dgm:t>
    </dgm:pt>
    <dgm:pt modelId="{9F4CDDB1-5DC4-4EBB-9793-74F984309781}" type="parTrans" cxnId="{7A7C9FC5-FA6C-4E0A-A118-47AFF25243C5}">
      <dgm:prSet/>
      <dgm:spPr/>
      <dgm:t>
        <a:bodyPr/>
        <a:lstStyle/>
        <a:p>
          <a:endParaRPr lang="fr-FR"/>
        </a:p>
      </dgm:t>
    </dgm:pt>
    <dgm:pt modelId="{8D44F822-6456-426A-AFE0-CF23E589D8A8}" type="sibTrans" cxnId="{7A7C9FC5-FA6C-4E0A-A118-47AFF25243C5}">
      <dgm:prSet/>
      <dgm:spPr/>
      <dgm:t>
        <a:bodyPr/>
        <a:lstStyle/>
        <a:p>
          <a:endParaRPr lang="fr-FR"/>
        </a:p>
      </dgm:t>
    </dgm:pt>
    <dgm:pt modelId="{CF40A6E1-16BD-442A-947A-36ED852684FE}">
      <dgm:prSet custT="1"/>
      <dgm:spPr/>
      <dgm:t>
        <a:bodyPr anchor="t"/>
        <a:lstStyle/>
        <a:p>
          <a:pPr algn="just" rtl="1"/>
          <a:r>
            <a:rPr lang="ar-MA" sz="1800" dirty="0" smtClean="0">
              <a:cs typeface="AL-Mohanad Bold" pitchFamily="2" charset="-78"/>
            </a:rPr>
            <a:t>المادة </a:t>
          </a:r>
          <a:r>
            <a:rPr lang="ar-MA" sz="1800" dirty="0" smtClean="0">
              <a:cs typeface="+mj-cs"/>
            </a:rPr>
            <a:t>97</a:t>
          </a:r>
          <a:r>
            <a:rPr lang="ar-MA" sz="1800" dirty="0" smtClean="0">
              <a:cs typeface="AL-Mohanad Bold" pitchFamily="2" charset="-78"/>
            </a:rPr>
            <a:t> من القانون التنظيمي المتعلق بالنظام الأساسي للقضاة تنص على أن إخلال القاضي بواجب الاستقلال والتجرد والنزاهة والاستقامة ، والخرق الخطير لقاعدة مسطرية تشكل ضمانة أساسية لحقوق وحريات الأطراف والخرق الخطير لقانون الموضوع ، كلها تعد أخطاء جسيمة.</a:t>
          </a:r>
          <a:endParaRPr lang="fr-FR" sz="1800" dirty="0">
            <a:cs typeface="AL-Mohanad Bold" pitchFamily="2" charset="-78"/>
          </a:endParaRPr>
        </a:p>
      </dgm:t>
    </dgm:pt>
    <dgm:pt modelId="{7D065BAB-60B2-4D7F-9582-6BCA6CD82E56}" type="parTrans" cxnId="{C20EBE32-C34B-425F-8918-9BA36D30608E}">
      <dgm:prSet/>
      <dgm:spPr/>
      <dgm:t>
        <a:bodyPr/>
        <a:lstStyle/>
        <a:p>
          <a:endParaRPr lang="fr-FR"/>
        </a:p>
      </dgm:t>
    </dgm:pt>
    <dgm:pt modelId="{46F4C740-6488-4A2A-9C73-2F48B3D0961F}" type="sibTrans" cxnId="{C20EBE32-C34B-425F-8918-9BA36D30608E}">
      <dgm:prSet/>
      <dgm:spPr/>
      <dgm:t>
        <a:bodyPr/>
        <a:lstStyle/>
        <a:p>
          <a:endParaRPr lang="fr-FR"/>
        </a:p>
      </dgm:t>
    </dgm:pt>
    <dgm:pt modelId="{4183BAB5-341E-4787-B431-616C925DD8B7}" type="pres">
      <dgm:prSet presAssocID="{C827EC16-EF6C-4696-A2B9-812B770B47A9}" presName="layout" presStyleCnt="0">
        <dgm:presLayoutVars>
          <dgm:chMax/>
          <dgm:chPref/>
          <dgm:dir val="rev"/>
          <dgm:resizeHandles/>
        </dgm:presLayoutVars>
      </dgm:prSet>
      <dgm:spPr/>
      <dgm:t>
        <a:bodyPr/>
        <a:lstStyle/>
        <a:p>
          <a:endParaRPr lang="fr-FR"/>
        </a:p>
      </dgm:t>
    </dgm:pt>
    <dgm:pt modelId="{7EDE4563-B8CE-4A33-84BA-537F40AEA1C7}" type="pres">
      <dgm:prSet presAssocID="{CF282AE5-0249-41F3-8B1A-DD17CC89DD34}" presName="root" presStyleCnt="0">
        <dgm:presLayoutVars>
          <dgm:chMax/>
          <dgm:chPref/>
        </dgm:presLayoutVars>
      </dgm:prSet>
      <dgm:spPr/>
    </dgm:pt>
    <dgm:pt modelId="{F6CB3EA5-B7A4-4E7A-8E84-708AD7AB412A}" type="pres">
      <dgm:prSet presAssocID="{CF282AE5-0249-41F3-8B1A-DD17CC89DD34}" presName="rootComposite" presStyleCnt="0">
        <dgm:presLayoutVars/>
      </dgm:prSet>
      <dgm:spPr/>
    </dgm:pt>
    <dgm:pt modelId="{FCC17904-ED1D-449E-8E28-ADA07420CDFD}" type="pres">
      <dgm:prSet presAssocID="{CF282AE5-0249-41F3-8B1A-DD17CC89DD34}" presName="ParentAccent" presStyleLbl="alignNode1" presStyleIdx="0" presStyleCnt="3" custScaleY="173177" custLinFactY="-22049" custLinFactNeighborY="-100000"/>
      <dgm:spPr/>
    </dgm:pt>
    <dgm:pt modelId="{C3556147-0786-481B-BB36-A7B765597763}" type="pres">
      <dgm:prSet presAssocID="{CF282AE5-0249-41F3-8B1A-DD17CC89DD34}" presName="ParentSmallAccent" presStyleLbl="fgAcc1" presStyleIdx="0" presStyleCnt="3" custLinFactY="-100000" custLinFactNeighborX="80696" custLinFactNeighborY="-129593"/>
      <dgm:spPr/>
      <dgm:t>
        <a:bodyPr/>
        <a:lstStyle/>
        <a:p>
          <a:endParaRPr lang="fr-FR"/>
        </a:p>
      </dgm:t>
    </dgm:pt>
    <dgm:pt modelId="{011DABFE-0077-44C2-B38E-321A70039D4E}" type="pres">
      <dgm:prSet presAssocID="{CF282AE5-0249-41F3-8B1A-DD17CC89DD34}" presName="Parent" presStyleLbl="revTx" presStyleIdx="0" presStyleCnt="6" custLinFactNeighborX="630" custLinFactNeighborY="8093">
        <dgm:presLayoutVars>
          <dgm:chMax/>
          <dgm:chPref val="4"/>
          <dgm:bulletEnabled val="1"/>
        </dgm:presLayoutVars>
      </dgm:prSet>
      <dgm:spPr/>
      <dgm:t>
        <a:bodyPr/>
        <a:lstStyle/>
        <a:p>
          <a:endParaRPr lang="fr-FR"/>
        </a:p>
      </dgm:t>
    </dgm:pt>
    <dgm:pt modelId="{5FB4E803-29C2-4A8A-A695-9B347AA76FCD}" type="pres">
      <dgm:prSet presAssocID="{CF282AE5-0249-41F3-8B1A-DD17CC89DD34}" presName="childShape" presStyleCnt="0">
        <dgm:presLayoutVars>
          <dgm:chMax val="0"/>
          <dgm:chPref val="0"/>
        </dgm:presLayoutVars>
      </dgm:prSet>
      <dgm:spPr/>
    </dgm:pt>
    <dgm:pt modelId="{37CDD1E7-59F8-457D-BABE-818163E29F78}" type="pres">
      <dgm:prSet presAssocID="{DE612F8F-31EA-453C-884B-4F7F1FF98F73}" presName="childComposite" presStyleCnt="0">
        <dgm:presLayoutVars>
          <dgm:chMax val="0"/>
          <dgm:chPref val="0"/>
        </dgm:presLayoutVars>
      </dgm:prSet>
      <dgm:spPr/>
    </dgm:pt>
    <dgm:pt modelId="{93F087E8-7BD1-4BB0-81E6-22B5A06F772B}" type="pres">
      <dgm:prSet presAssocID="{DE612F8F-31EA-453C-884B-4F7F1FF98F73}" presName="ChildAccent" presStyleLbl="solidFgAcc1" presStyleIdx="0" presStyleCnt="3" custLinFactY="-600000" custLinFactNeighborX="17221" custLinFactNeighborY="-634205"/>
      <dgm:spPr/>
    </dgm:pt>
    <dgm:pt modelId="{3433A9F9-62F1-4C39-8A19-AE063144914A}" type="pres">
      <dgm:prSet presAssocID="{DE612F8F-31EA-453C-884B-4F7F1FF98F73}" presName="Child" presStyleLbl="revTx" presStyleIdx="1" presStyleCnt="6" custScaleX="111857" custScaleY="948386" custLinFactY="-12402" custLinFactNeighborX="-4773" custLinFactNeighborY="-100000">
        <dgm:presLayoutVars>
          <dgm:chMax val="0"/>
          <dgm:chPref val="0"/>
          <dgm:bulletEnabled val="1"/>
        </dgm:presLayoutVars>
      </dgm:prSet>
      <dgm:spPr/>
      <dgm:t>
        <a:bodyPr/>
        <a:lstStyle/>
        <a:p>
          <a:endParaRPr lang="fr-FR"/>
        </a:p>
      </dgm:t>
    </dgm:pt>
    <dgm:pt modelId="{B8664730-1275-41A0-A242-BC5E124E9F5B}" type="pres">
      <dgm:prSet presAssocID="{058904CF-7319-4B0E-BDDE-9BEE6D7AEE62}" presName="root" presStyleCnt="0">
        <dgm:presLayoutVars>
          <dgm:chMax/>
          <dgm:chPref/>
        </dgm:presLayoutVars>
      </dgm:prSet>
      <dgm:spPr/>
    </dgm:pt>
    <dgm:pt modelId="{F0168ECE-1906-4466-8F93-B8F1DD45E8C1}" type="pres">
      <dgm:prSet presAssocID="{058904CF-7319-4B0E-BDDE-9BEE6D7AEE62}" presName="rootComposite" presStyleCnt="0">
        <dgm:presLayoutVars/>
      </dgm:prSet>
      <dgm:spPr/>
    </dgm:pt>
    <dgm:pt modelId="{DEDDAD74-0C55-463A-9B50-77E1589B8476}" type="pres">
      <dgm:prSet presAssocID="{058904CF-7319-4B0E-BDDE-9BEE6D7AEE62}" presName="ParentAccent" presStyleLbl="alignNode1" presStyleIdx="1" presStyleCnt="3" custScaleY="173177" custLinFactY="-22049" custLinFactNeighborY="-100000"/>
      <dgm:spPr/>
    </dgm:pt>
    <dgm:pt modelId="{8882CB52-49E8-402F-BF6C-9ED00472F365}" type="pres">
      <dgm:prSet presAssocID="{058904CF-7319-4B0E-BDDE-9BEE6D7AEE62}" presName="ParentSmallAccent" presStyleLbl="fgAcc1" presStyleIdx="1" presStyleCnt="3" custLinFactY="-100000" custLinFactNeighborX="29466" custLinFactNeighborY="-129594"/>
      <dgm:spPr/>
    </dgm:pt>
    <dgm:pt modelId="{F3878D6D-DD76-44A6-8AA1-BD35A3C125E6}" type="pres">
      <dgm:prSet presAssocID="{058904CF-7319-4B0E-BDDE-9BEE6D7AEE62}" presName="Parent" presStyleLbl="revTx" presStyleIdx="2" presStyleCnt="6" custLinFactNeighborX="1918" custLinFactNeighborY="8093">
        <dgm:presLayoutVars>
          <dgm:chMax/>
          <dgm:chPref val="4"/>
          <dgm:bulletEnabled val="1"/>
        </dgm:presLayoutVars>
      </dgm:prSet>
      <dgm:spPr/>
      <dgm:t>
        <a:bodyPr/>
        <a:lstStyle/>
        <a:p>
          <a:endParaRPr lang="fr-FR"/>
        </a:p>
      </dgm:t>
    </dgm:pt>
    <dgm:pt modelId="{F1800A1C-0770-433A-96F9-AD331279DD22}" type="pres">
      <dgm:prSet presAssocID="{058904CF-7319-4B0E-BDDE-9BEE6D7AEE62}" presName="childShape" presStyleCnt="0">
        <dgm:presLayoutVars>
          <dgm:chMax val="0"/>
          <dgm:chPref val="0"/>
        </dgm:presLayoutVars>
      </dgm:prSet>
      <dgm:spPr/>
    </dgm:pt>
    <dgm:pt modelId="{C01754FC-A9C3-4CCF-B824-188411E2A232}" type="pres">
      <dgm:prSet presAssocID="{D9B991FB-6381-4CA2-B1DF-52FCC2CD4919}" presName="childComposite" presStyleCnt="0">
        <dgm:presLayoutVars>
          <dgm:chMax val="0"/>
          <dgm:chPref val="0"/>
        </dgm:presLayoutVars>
      </dgm:prSet>
      <dgm:spPr/>
    </dgm:pt>
    <dgm:pt modelId="{C40CFBB9-5FF2-48E4-81A7-3D391C050E40}" type="pres">
      <dgm:prSet presAssocID="{D9B991FB-6381-4CA2-B1DF-52FCC2CD4919}" presName="ChildAccent" presStyleLbl="solidFgAcc1" presStyleIdx="1" presStyleCnt="3" custLinFactY="-600000" custLinFactNeighborX="45090" custLinFactNeighborY="-634205"/>
      <dgm:spPr/>
    </dgm:pt>
    <dgm:pt modelId="{0A67AA18-6040-471A-953E-5BACBDC798A8}" type="pres">
      <dgm:prSet presAssocID="{D9B991FB-6381-4CA2-B1DF-52FCC2CD4919}" presName="Child" presStyleLbl="revTx" presStyleIdx="3" presStyleCnt="6" custScaleY="948386" custLinFactY="-23536" custLinFactNeighborX="3189" custLinFactNeighborY="-100000">
        <dgm:presLayoutVars>
          <dgm:chMax val="0"/>
          <dgm:chPref val="0"/>
          <dgm:bulletEnabled val="1"/>
        </dgm:presLayoutVars>
      </dgm:prSet>
      <dgm:spPr/>
      <dgm:t>
        <a:bodyPr/>
        <a:lstStyle/>
        <a:p>
          <a:endParaRPr lang="fr-FR"/>
        </a:p>
      </dgm:t>
    </dgm:pt>
    <dgm:pt modelId="{C53A8F1E-2CD0-4109-AE1A-E7AC310485F7}" type="pres">
      <dgm:prSet presAssocID="{DDF61D28-D939-404B-A6B9-34501BBE2B62}" presName="root" presStyleCnt="0">
        <dgm:presLayoutVars>
          <dgm:chMax/>
          <dgm:chPref/>
        </dgm:presLayoutVars>
      </dgm:prSet>
      <dgm:spPr/>
    </dgm:pt>
    <dgm:pt modelId="{B4659335-F9FA-4DB1-B75B-A03649CF6159}" type="pres">
      <dgm:prSet presAssocID="{DDF61D28-D939-404B-A6B9-34501BBE2B62}" presName="rootComposite" presStyleCnt="0">
        <dgm:presLayoutVars/>
      </dgm:prSet>
      <dgm:spPr/>
    </dgm:pt>
    <dgm:pt modelId="{7D1AF1C7-B2C2-412F-859B-0997AB09A855}" type="pres">
      <dgm:prSet presAssocID="{DDF61D28-D939-404B-A6B9-34501BBE2B62}" presName="ParentAccent" presStyleLbl="alignNode1" presStyleIdx="2" presStyleCnt="3" custScaleY="173177" custLinFactY="-22049" custLinFactNeighborY="-100000"/>
      <dgm:spPr/>
      <dgm:t>
        <a:bodyPr/>
        <a:lstStyle/>
        <a:p>
          <a:endParaRPr lang="fr-FR"/>
        </a:p>
      </dgm:t>
    </dgm:pt>
    <dgm:pt modelId="{C5F66A9D-E06C-45F3-913C-B360B77CAB8C}" type="pres">
      <dgm:prSet presAssocID="{DDF61D28-D939-404B-A6B9-34501BBE2B62}" presName="ParentSmallAccent" presStyleLbl="fgAcc1" presStyleIdx="2" presStyleCnt="3" custLinFactY="-100000" custLinFactNeighborX="55558" custLinFactNeighborY="-129594"/>
      <dgm:spPr/>
    </dgm:pt>
    <dgm:pt modelId="{ACA79504-7F50-4828-B306-2B0406DDD1DB}" type="pres">
      <dgm:prSet presAssocID="{DDF61D28-D939-404B-A6B9-34501BBE2B62}" presName="Parent" presStyleLbl="revTx" presStyleIdx="4" presStyleCnt="6" custLinFactNeighborX="3482" custLinFactNeighborY="8093">
        <dgm:presLayoutVars>
          <dgm:chMax/>
          <dgm:chPref val="4"/>
          <dgm:bulletEnabled val="1"/>
        </dgm:presLayoutVars>
      </dgm:prSet>
      <dgm:spPr/>
      <dgm:t>
        <a:bodyPr/>
        <a:lstStyle/>
        <a:p>
          <a:endParaRPr lang="fr-FR"/>
        </a:p>
      </dgm:t>
    </dgm:pt>
    <dgm:pt modelId="{1533071E-C7ED-4857-9ED7-4DEF98D0068C}" type="pres">
      <dgm:prSet presAssocID="{DDF61D28-D939-404B-A6B9-34501BBE2B62}" presName="childShape" presStyleCnt="0">
        <dgm:presLayoutVars>
          <dgm:chMax val="0"/>
          <dgm:chPref val="0"/>
        </dgm:presLayoutVars>
      </dgm:prSet>
      <dgm:spPr/>
    </dgm:pt>
    <dgm:pt modelId="{49DFA4A6-D195-417C-9A43-F2EC1446CB5F}" type="pres">
      <dgm:prSet presAssocID="{CF40A6E1-16BD-442A-947A-36ED852684FE}" presName="childComposite" presStyleCnt="0">
        <dgm:presLayoutVars>
          <dgm:chMax val="0"/>
          <dgm:chPref val="0"/>
        </dgm:presLayoutVars>
      </dgm:prSet>
      <dgm:spPr/>
    </dgm:pt>
    <dgm:pt modelId="{4A19D72E-11B0-4EBF-8A66-28F6F55F3420}" type="pres">
      <dgm:prSet presAssocID="{CF40A6E1-16BD-442A-947A-36ED852684FE}" presName="ChildAccent" presStyleLbl="solidFgAcc1" presStyleIdx="2" presStyleCnt="3" custLinFactY="-600000" custLinFactNeighborX="73794" custLinFactNeighborY="-634205"/>
      <dgm:spPr/>
    </dgm:pt>
    <dgm:pt modelId="{3F4A4226-50C7-4A55-9082-6C27EA598F9D}" type="pres">
      <dgm:prSet presAssocID="{CF40A6E1-16BD-442A-947A-36ED852684FE}" presName="Child" presStyleLbl="revTx" presStyleIdx="5" presStyleCnt="6" custScaleY="948386" custLinFactY="-23536" custLinFactNeighborX="4016" custLinFactNeighborY="-100000">
        <dgm:presLayoutVars>
          <dgm:chMax val="0"/>
          <dgm:chPref val="0"/>
          <dgm:bulletEnabled val="1"/>
        </dgm:presLayoutVars>
      </dgm:prSet>
      <dgm:spPr/>
      <dgm:t>
        <a:bodyPr/>
        <a:lstStyle/>
        <a:p>
          <a:endParaRPr lang="fr-FR"/>
        </a:p>
      </dgm:t>
    </dgm:pt>
  </dgm:ptLst>
  <dgm:cxnLst>
    <dgm:cxn modelId="{4F985062-A326-4FF0-B9C1-A0ACCFAC52A9}" srcId="{C827EC16-EF6C-4696-A2B9-812B770B47A9}" destId="{058904CF-7319-4B0E-BDDE-9BEE6D7AEE62}" srcOrd="1" destOrd="0" parTransId="{29905495-C011-49A3-98F2-3FBA60A7BDDF}" sibTransId="{65ECFE4C-6B31-494A-913A-BF27225C9363}"/>
    <dgm:cxn modelId="{7A7C9FC5-FA6C-4E0A-A118-47AFF25243C5}" srcId="{C827EC16-EF6C-4696-A2B9-812B770B47A9}" destId="{DDF61D28-D939-404B-A6B9-34501BBE2B62}" srcOrd="2" destOrd="0" parTransId="{9F4CDDB1-5DC4-4EBB-9793-74F984309781}" sibTransId="{8D44F822-6456-426A-AFE0-CF23E589D8A8}"/>
    <dgm:cxn modelId="{797DFC9D-3E2E-4707-BAA9-C2B66E99555A}" type="presOf" srcId="{CF40A6E1-16BD-442A-947A-36ED852684FE}" destId="{3F4A4226-50C7-4A55-9082-6C27EA598F9D}" srcOrd="0" destOrd="0" presId="urn:microsoft.com/office/officeart/2008/layout/SquareAccentList"/>
    <dgm:cxn modelId="{392ABD6D-B652-4694-9B3D-8031C91FBBCE}" srcId="{058904CF-7319-4B0E-BDDE-9BEE6D7AEE62}" destId="{D9B991FB-6381-4CA2-B1DF-52FCC2CD4919}" srcOrd="0" destOrd="0" parTransId="{EBD694C2-F978-479E-A1A4-EA672E600310}" sibTransId="{D3D17FD6-69BD-4BAE-BE89-214B2C3DB6B8}"/>
    <dgm:cxn modelId="{958BB3BA-77B9-4F29-BBF1-5AF56976B5E8}" type="presOf" srcId="{CF282AE5-0249-41F3-8B1A-DD17CC89DD34}" destId="{011DABFE-0077-44C2-B38E-321A70039D4E}" srcOrd="0" destOrd="0" presId="urn:microsoft.com/office/officeart/2008/layout/SquareAccentList"/>
    <dgm:cxn modelId="{53FD394D-642A-433C-8E6D-2677E7549499}" type="presOf" srcId="{DDF61D28-D939-404B-A6B9-34501BBE2B62}" destId="{ACA79504-7F50-4828-B306-2B0406DDD1DB}" srcOrd="0" destOrd="0" presId="urn:microsoft.com/office/officeart/2008/layout/SquareAccentList"/>
    <dgm:cxn modelId="{6105B1BA-4796-41D6-8978-29B4B7BA87E6}" type="presOf" srcId="{058904CF-7319-4B0E-BDDE-9BEE6D7AEE62}" destId="{F3878D6D-DD76-44A6-8AA1-BD35A3C125E6}" srcOrd="0" destOrd="0" presId="urn:microsoft.com/office/officeart/2008/layout/SquareAccentList"/>
    <dgm:cxn modelId="{EC6EE982-1374-4309-9718-BFB7FF9CB460}" srcId="{CF282AE5-0249-41F3-8B1A-DD17CC89DD34}" destId="{DE612F8F-31EA-453C-884B-4F7F1FF98F73}" srcOrd="0" destOrd="0" parTransId="{7634B926-8AEF-4FE2-BD8D-B5016D4ADC80}" sibTransId="{A33D9BCC-BE0F-4DD2-8C54-CA2C41A8AF45}"/>
    <dgm:cxn modelId="{08418BEA-6C85-45D7-BF21-5F48C7B171CF}" type="presOf" srcId="{C827EC16-EF6C-4696-A2B9-812B770B47A9}" destId="{4183BAB5-341E-4787-B431-616C925DD8B7}" srcOrd="0" destOrd="0" presId="urn:microsoft.com/office/officeart/2008/layout/SquareAccentList"/>
    <dgm:cxn modelId="{C20EBE32-C34B-425F-8918-9BA36D30608E}" srcId="{DDF61D28-D939-404B-A6B9-34501BBE2B62}" destId="{CF40A6E1-16BD-442A-947A-36ED852684FE}" srcOrd="0" destOrd="0" parTransId="{7D065BAB-60B2-4D7F-9582-6BCA6CD82E56}" sibTransId="{46F4C740-6488-4A2A-9C73-2F48B3D0961F}"/>
    <dgm:cxn modelId="{11BBBADA-4555-40A8-9176-BEBBF4D97000}" type="presOf" srcId="{D9B991FB-6381-4CA2-B1DF-52FCC2CD4919}" destId="{0A67AA18-6040-471A-953E-5BACBDC798A8}" srcOrd="0" destOrd="0" presId="urn:microsoft.com/office/officeart/2008/layout/SquareAccentList"/>
    <dgm:cxn modelId="{88D98D3A-0E52-47C1-9D85-95328A334B1E}" srcId="{C827EC16-EF6C-4696-A2B9-812B770B47A9}" destId="{CF282AE5-0249-41F3-8B1A-DD17CC89DD34}" srcOrd="0" destOrd="0" parTransId="{7F79A524-2E08-4DE3-968A-75D1F02C64F2}" sibTransId="{15D3B0E1-3ED0-453C-B08E-3A3CBFCF6098}"/>
    <dgm:cxn modelId="{B1DA2F4C-2880-4D41-9C10-48C1CF0B797E}" type="presOf" srcId="{DE612F8F-31EA-453C-884B-4F7F1FF98F73}" destId="{3433A9F9-62F1-4C39-8A19-AE063144914A}" srcOrd="0" destOrd="0" presId="urn:microsoft.com/office/officeart/2008/layout/SquareAccentList"/>
    <dgm:cxn modelId="{812DB551-9EF7-49D2-B5C1-E6269976AF79}" type="presParOf" srcId="{4183BAB5-341E-4787-B431-616C925DD8B7}" destId="{7EDE4563-B8CE-4A33-84BA-537F40AEA1C7}" srcOrd="0" destOrd="0" presId="urn:microsoft.com/office/officeart/2008/layout/SquareAccentList"/>
    <dgm:cxn modelId="{BE7B4A1B-F4A5-443E-8B07-09F814565A97}" type="presParOf" srcId="{7EDE4563-B8CE-4A33-84BA-537F40AEA1C7}" destId="{F6CB3EA5-B7A4-4E7A-8E84-708AD7AB412A}" srcOrd="0" destOrd="0" presId="urn:microsoft.com/office/officeart/2008/layout/SquareAccentList"/>
    <dgm:cxn modelId="{BD264BA2-0ED7-439B-A4E9-00DE872A478A}" type="presParOf" srcId="{F6CB3EA5-B7A4-4E7A-8E84-708AD7AB412A}" destId="{FCC17904-ED1D-449E-8E28-ADA07420CDFD}" srcOrd="0" destOrd="0" presId="urn:microsoft.com/office/officeart/2008/layout/SquareAccentList"/>
    <dgm:cxn modelId="{9B673804-5870-4FE5-B1AF-AC8F9AA2AF25}" type="presParOf" srcId="{F6CB3EA5-B7A4-4E7A-8E84-708AD7AB412A}" destId="{C3556147-0786-481B-BB36-A7B765597763}" srcOrd="1" destOrd="0" presId="urn:microsoft.com/office/officeart/2008/layout/SquareAccentList"/>
    <dgm:cxn modelId="{7D08F1B4-2060-47EC-92A5-CBE2E3D89482}" type="presParOf" srcId="{F6CB3EA5-B7A4-4E7A-8E84-708AD7AB412A}" destId="{011DABFE-0077-44C2-B38E-321A70039D4E}" srcOrd="2" destOrd="0" presId="urn:microsoft.com/office/officeart/2008/layout/SquareAccentList"/>
    <dgm:cxn modelId="{95877982-D7A7-4F8C-BB9E-3CFFD35C4BE7}" type="presParOf" srcId="{7EDE4563-B8CE-4A33-84BA-537F40AEA1C7}" destId="{5FB4E803-29C2-4A8A-A695-9B347AA76FCD}" srcOrd="1" destOrd="0" presId="urn:microsoft.com/office/officeart/2008/layout/SquareAccentList"/>
    <dgm:cxn modelId="{0E79F7DF-4704-4FBF-AE77-F7222DA0342A}" type="presParOf" srcId="{5FB4E803-29C2-4A8A-A695-9B347AA76FCD}" destId="{37CDD1E7-59F8-457D-BABE-818163E29F78}" srcOrd="0" destOrd="0" presId="urn:microsoft.com/office/officeart/2008/layout/SquareAccentList"/>
    <dgm:cxn modelId="{4D8754BE-57FC-4588-B6AA-68E30188CDFB}" type="presParOf" srcId="{37CDD1E7-59F8-457D-BABE-818163E29F78}" destId="{93F087E8-7BD1-4BB0-81E6-22B5A06F772B}" srcOrd="0" destOrd="0" presId="urn:microsoft.com/office/officeart/2008/layout/SquareAccentList"/>
    <dgm:cxn modelId="{929B8EAF-551B-4900-B874-CFADD6AD8AF1}" type="presParOf" srcId="{37CDD1E7-59F8-457D-BABE-818163E29F78}" destId="{3433A9F9-62F1-4C39-8A19-AE063144914A}" srcOrd="1" destOrd="0" presId="urn:microsoft.com/office/officeart/2008/layout/SquareAccentList"/>
    <dgm:cxn modelId="{74CD1985-7CF1-434E-854F-67A480331C16}" type="presParOf" srcId="{4183BAB5-341E-4787-B431-616C925DD8B7}" destId="{B8664730-1275-41A0-A242-BC5E124E9F5B}" srcOrd="1" destOrd="0" presId="urn:microsoft.com/office/officeart/2008/layout/SquareAccentList"/>
    <dgm:cxn modelId="{EF6ECAF7-7D91-4DD8-88DB-FD52D5E32A81}" type="presParOf" srcId="{B8664730-1275-41A0-A242-BC5E124E9F5B}" destId="{F0168ECE-1906-4466-8F93-B8F1DD45E8C1}" srcOrd="0" destOrd="0" presId="urn:microsoft.com/office/officeart/2008/layout/SquareAccentList"/>
    <dgm:cxn modelId="{5C8928C4-AF24-488F-85B9-8AC0D1C3833D}" type="presParOf" srcId="{F0168ECE-1906-4466-8F93-B8F1DD45E8C1}" destId="{DEDDAD74-0C55-463A-9B50-77E1589B8476}" srcOrd="0" destOrd="0" presId="urn:microsoft.com/office/officeart/2008/layout/SquareAccentList"/>
    <dgm:cxn modelId="{FE2A1C80-0D72-4838-A23B-2847968C8B78}" type="presParOf" srcId="{F0168ECE-1906-4466-8F93-B8F1DD45E8C1}" destId="{8882CB52-49E8-402F-BF6C-9ED00472F365}" srcOrd="1" destOrd="0" presId="urn:microsoft.com/office/officeart/2008/layout/SquareAccentList"/>
    <dgm:cxn modelId="{61097B9B-0BA3-40D2-9AF6-64DDCBD30666}" type="presParOf" srcId="{F0168ECE-1906-4466-8F93-B8F1DD45E8C1}" destId="{F3878D6D-DD76-44A6-8AA1-BD35A3C125E6}" srcOrd="2" destOrd="0" presId="urn:microsoft.com/office/officeart/2008/layout/SquareAccentList"/>
    <dgm:cxn modelId="{7B0E142C-841E-4695-924B-BB9C99013186}" type="presParOf" srcId="{B8664730-1275-41A0-A242-BC5E124E9F5B}" destId="{F1800A1C-0770-433A-96F9-AD331279DD22}" srcOrd="1" destOrd="0" presId="urn:microsoft.com/office/officeart/2008/layout/SquareAccentList"/>
    <dgm:cxn modelId="{B80488C1-ABD8-4E7B-A115-8E92A719AD3B}" type="presParOf" srcId="{F1800A1C-0770-433A-96F9-AD331279DD22}" destId="{C01754FC-A9C3-4CCF-B824-188411E2A232}" srcOrd="0" destOrd="0" presId="urn:microsoft.com/office/officeart/2008/layout/SquareAccentList"/>
    <dgm:cxn modelId="{D2C760C2-557D-4FF5-9A57-DDA4ED3F39C8}" type="presParOf" srcId="{C01754FC-A9C3-4CCF-B824-188411E2A232}" destId="{C40CFBB9-5FF2-48E4-81A7-3D391C050E40}" srcOrd="0" destOrd="0" presId="urn:microsoft.com/office/officeart/2008/layout/SquareAccentList"/>
    <dgm:cxn modelId="{CF180574-02ED-4D10-A9B4-C4AE8AB29800}" type="presParOf" srcId="{C01754FC-A9C3-4CCF-B824-188411E2A232}" destId="{0A67AA18-6040-471A-953E-5BACBDC798A8}" srcOrd="1" destOrd="0" presId="urn:microsoft.com/office/officeart/2008/layout/SquareAccentList"/>
    <dgm:cxn modelId="{34AF1ED5-CB97-48A2-954A-17B89982DB3A}" type="presParOf" srcId="{4183BAB5-341E-4787-B431-616C925DD8B7}" destId="{C53A8F1E-2CD0-4109-AE1A-E7AC310485F7}" srcOrd="2" destOrd="0" presId="urn:microsoft.com/office/officeart/2008/layout/SquareAccentList"/>
    <dgm:cxn modelId="{54101588-20B3-4C25-B731-BB66AA1E68DD}" type="presParOf" srcId="{C53A8F1E-2CD0-4109-AE1A-E7AC310485F7}" destId="{B4659335-F9FA-4DB1-B75B-A03649CF6159}" srcOrd="0" destOrd="0" presId="urn:microsoft.com/office/officeart/2008/layout/SquareAccentList"/>
    <dgm:cxn modelId="{3D109035-98A1-48BB-BAE0-758780E89425}" type="presParOf" srcId="{B4659335-F9FA-4DB1-B75B-A03649CF6159}" destId="{7D1AF1C7-B2C2-412F-859B-0997AB09A855}" srcOrd="0" destOrd="0" presId="urn:microsoft.com/office/officeart/2008/layout/SquareAccentList"/>
    <dgm:cxn modelId="{A1671790-1582-4B08-AA78-92A14D7DD48D}" type="presParOf" srcId="{B4659335-F9FA-4DB1-B75B-A03649CF6159}" destId="{C5F66A9D-E06C-45F3-913C-B360B77CAB8C}" srcOrd="1" destOrd="0" presId="urn:microsoft.com/office/officeart/2008/layout/SquareAccentList"/>
    <dgm:cxn modelId="{76B12111-595E-4EC1-B6A7-61BF5444DDEB}" type="presParOf" srcId="{B4659335-F9FA-4DB1-B75B-A03649CF6159}" destId="{ACA79504-7F50-4828-B306-2B0406DDD1DB}" srcOrd="2" destOrd="0" presId="urn:microsoft.com/office/officeart/2008/layout/SquareAccentList"/>
    <dgm:cxn modelId="{3E808F7D-F081-4A62-922E-1323DE0E75FD}" type="presParOf" srcId="{C53A8F1E-2CD0-4109-AE1A-E7AC310485F7}" destId="{1533071E-C7ED-4857-9ED7-4DEF98D0068C}" srcOrd="1" destOrd="0" presId="urn:microsoft.com/office/officeart/2008/layout/SquareAccentList"/>
    <dgm:cxn modelId="{556F2974-EC52-4AA3-A2D6-AA3BE8CC876A}" type="presParOf" srcId="{1533071E-C7ED-4857-9ED7-4DEF98D0068C}" destId="{49DFA4A6-D195-417C-9A43-F2EC1446CB5F}" srcOrd="0" destOrd="0" presId="urn:microsoft.com/office/officeart/2008/layout/SquareAccentList"/>
    <dgm:cxn modelId="{06876D6C-9D9E-4882-A68D-A6D6CDA923FA}" type="presParOf" srcId="{49DFA4A6-D195-417C-9A43-F2EC1446CB5F}" destId="{4A19D72E-11B0-4EBF-8A66-28F6F55F3420}" srcOrd="0" destOrd="0" presId="urn:microsoft.com/office/officeart/2008/layout/SquareAccentList"/>
    <dgm:cxn modelId="{138945EF-74FB-4946-B41D-D8CE631C0873}" type="presParOf" srcId="{49DFA4A6-D195-417C-9A43-F2EC1446CB5F}" destId="{3F4A4226-50C7-4A55-9082-6C27EA598F9D}"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09C631-AA23-4A88-98A8-973912EFE8FC}" type="doc">
      <dgm:prSet loTypeId="urn:microsoft.com/office/officeart/2005/8/layout/target3" loCatId="list" qsTypeId="urn:microsoft.com/office/officeart/2005/8/quickstyle/simple5" qsCatId="simple" csTypeId="urn:microsoft.com/office/officeart/2005/8/colors/colorful3" csCatId="colorful" phldr="1"/>
      <dgm:spPr/>
      <dgm:t>
        <a:bodyPr/>
        <a:lstStyle/>
        <a:p>
          <a:pPr rtl="1"/>
          <a:endParaRPr lang="ar-MA"/>
        </a:p>
      </dgm:t>
    </dgm:pt>
    <dgm:pt modelId="{2F695828-66BA-4866-B744-9F74E628E703}">
      <dgm:prSet phldrT="[Texte]" custT="1"/>
      <dgm:spPr>
        <a:effectLst>
          <a:reflection stA="50000" endPos="24000" dist="228600" dir="5400000" sy="-100000" algn="bl" rotWithShape="0"/>
        </a:effectLst>
      </dgm:spPr>
      <dgm:t>
        <a:bodyPr/>
        <a:lstStyle/>
        <a:p>
          <a:pPr algn="just" rtl="1"/>
          <a:r>
            <a:rPr lang="ar-MA" sz="2400" dirty="0" smtClean="0">
              <a:latin typeface="ae_AlArabiya" pitchFamily="18" charset="-78"/>
              <a:cs typeface="AL-Mohanad Bold" pitchFamily="2" charset="-78"/>
            </a:rPr>
            <a:t>إصدار مرسوم بتاريخ </a:t>
          </a:r>
          <a:r>
            <a:rPr lang="ar-MA" sz="2400" dirty="0" smtClean="0">
              <a:latin typeface="ae_AlArabiya" pitchFamily="18" charset="-78"/>
              <a:cs typeface="+mj-cs"/>
            </a:rPr>
            <a:t>14</a:t>
          </a:r>
          <a:r>
            <a:rPr lang="ar-MA" sz="2400" dirty="0" smtClean="0">
              <a:latin typeface="ae_AlArabiya" pitchFamily="18" charset="-78"/>
              <a:cs typeface="AL-Mohanad Bold" pitchFamily="2" charset="-78"/>
            </a:rPr>
            <a:t> ماي </a:t>
          </a:r>
          <a:r>
            <a:rPr lang="ar-MA" sz="2400" dirty="0" smtClean="0">
              <a:latin typeface="ae_AlArabiya" pitchFamily="18" charset="-78"/>
              <a:cs typeface="+mj-cs"/>
            </a:rPr>
            <a:t>2014</a:t>
          </a:r>
          <a:r>
            <a:rPr lang="ar-MA" sz="2400" dirty="0" smtClean="0">
              <a:latin typeface="ae_AlArabiya" pitchFamily="18" charset="-78"/>
              <a:cs typeface="AL-Mohanad Bold" pitchFamily="2" charset="-78"/>
            </a:rPr>
            <a:t> يتعلق بتنظيم وتسيير الحساب المفتوح باسم الموثق بصندوق الإيداع والتدبير (صندوق الودائع) والذي يستهدف تحصين ودائع المتعاملين واستيفائها.</a:t>
          </a:r>
          <a:endParaRPr lang="ar-MA" sz="2400" dirty="0">
            <a:latin typeface="ae_AlArabiya" pitchFamily="18" charset="-78"/>
            <a:cs typeface="AL-Mohanad Bold" pitchFamily="2" charset="-78"/>
          </a:endParaRPr>
        </a:p>
      </dgm:t>
    </dgm:pt>
    <dgm:pt modelId="{850301F0-BE32-4ABD-A886-120E9C16075E}" type="parTrans" cxnId="{657E3917-6CB1-476E-84DD-9255CD9553EE}">
      <dgm:prSet/>
      <dgm:spPr/>
      <dgm:t>
        <a:bodyPr/>
        <a:lstStyle/>
        <a:p>
          <a:pPr algn="just" rtl="1"/>
          <a:endParaRPr lang="ar-MA" sz="1700">
            <a:solidFill>
              <a:schemeClr val="tx1"/>
            </a:solidFill>
            <a:latin typeface="ae_AlArabiya" pitchFamily="18" charset="-78"/>
            <a:cs typeface="AL-Mohanad Bold" pitchFamily="2" charset="-78"/>
          </a:endParaRPr>
        </a:p>
      </dgm:t>
    </dgm:pt>
    <dgm:pt modelId="{4C4C0406-F6AE-4AFA-BB18-FBA3ED400E41}" type="sibTrans" cxnId="{657E3917-6CB1-476E-84DD-9255CD9553EE}">
      <dgm:prSet/>
      <dgm:spPr/>
      <dgm:t>
        <a:bodyPr/>
        <a:lstStyle/>
        <a:p>
          <a:pPr algn="just" rtl="1"/>
          <a:endParaRPr lang="ar-MA" sz="1700">
            <a:solidFill>
              <a:schemeClr val="tx1"/>
            </a:solidFill>
            <a:latin typeface="ae_AlArabiya" pitchFamily="18" charset="-78"/>
            <a:cs typeface="AL-Mohanad Bold" pitchFamily="2" charset="-78"/>
          </a:endParaRPr>
        </a:p>
      </dgm:t>
    </dgm:pt>
    <dgm:pt modelId="{4CBE4855-020E-48DE-BA35-0D83D6360416}" type="pres">
      <dgm:prSet presAssocID="{1D09C631-AA23-4A88-98A8-973912EFE8FC}" presName="Name0" presStyleCnt="0">
        <dgm:presLayoutVars>
          <dgm:chMax val="7"/>
          <dgm:dir/>
          <dgm:animLvl val="lvl"/>
          <dgm:resizeHandles val="exact"/>
        </dgm:presLayoutVars>
      </dgm:prSet>
      <dgm:spPr/>
      <dgm:t>
        <a:bodyPr/>
        <a:lstStyle/>
        <a:p>
          <a:endParaRPr lang="fr-FR"/>
        </a:p>
      </dgm:t>
    </dgm:pt>
    <dgm:pt modelId="{0B18B084-AF6F-45AB-B33B-180ECB6D607A}" type="pres">
      <dgm:prSet presAssocID="{2F695828-66BA-4866-B744-9F74E628E703}" presName="circle1" presStyleLbl="node1" presStyleIdx="0" presStyleCnt="1"/>
      <dgm:spPr/>
      <dgm:t>
        <a:bodyPr/>
        <a:lstStyle/>
        <a:p>
          <a:endParaRPr lang="fr-FR"/>
        </a:p>
      </dgm:t>
    </dgm:pt>
    <dgm:pt modelId="{1AA5A024-2EA6-47A9-9159-2BC3EC2B69F7}" type="pres">
      <dgm:prSet presAssocID="{2F695828-66BA-4866-B744-9F74E628E703}" presName="space" presStyleCnt="0"/>
      <dgm:spPr/>
      <dgm:t>
        <a:bodyPr/>
        <a:lstStyle/>
        <a:p>
          <a:endParaRPr lang="fr-FR"/>
        </a:p>
      </dgm:t>
    </dgm:pt>
    <dgm:pt modelId="{28ED00FB-ED7D-4467-A779-DA27171E9C7D}" type="pres">
      <dgm:prSet presAssocID="{2F695828-66BA-4866-B744-9F74E628E703}" presName="rect1" presStyleLbl="alignAcc1" presStyleIdx="0" presStyleCnt="1"/>
      <dgm:spPr/>
      <dgm:t>
        <a:bodyPr/>
        <a:lstStyle/>
        <a:p>
          <a:endParaRPr lang="fr-FR"/>
        </a:p>
      </dgm:t>
    </dgm:pt>
    <dgm:pt modelId="{522363FD-B611-4491-B517-C8B59BF9ED6E}" type="pres">
      <dgm:prSet presAssocID="{2F695828-66BA-4866-B744-9F74E628E703}" presName="rect1ParTxNoCh" presStyleLbl="alignAcc1" presStyleIdx="0" presStyleCnt="1">
        <dgm:presLayoutVars>
          <dgm:chMax val="1"/>
          <dgm:bulletEnabled val="1"/>
        </dgm:presLayoutVars>
      </dgm:prSet>
      <dgm:spPr/>
      <dgm:t>
        <a:bodyPr/>
        <a:lstStyle/>
        <a:p>
          <a:endParaRPr lang="fr-FR"/>
        </a:p>
      </dgm:t>
    </dgm:pt>
  </dgm:ptLst>
  <dgm:cxnLst>
    <dgm:cxn modelId="{657E3917-6CB1-476E-84DD-9255CD9553EE}" srcId="{1D09C631-AA23-4A88-98A8-973912EFE8FC}" destId="{2F695828-66BA-4866-B744-9F74E628E703}" srcOrd="0" destOrd="0" parTransId="{850301F0-BE32-4ABD-A886-120E9C16075E}" sibTransId="{4C4C0406-F6AE-4AFA-BB18-FBA3ED400E41}"/>
    <dgm:cxn modelId="{9435739D-27E6-40F9-A039-E8D6E8D24E6A}" type="presOf" srcId="{2F695828-66BA-4866-B744-9F74E628E703}" destId="{28ED00FB-ED7D-4467-A779-DA27171E9C7D}" srcOrd="0" destOrd="0" presId="urn:microsoft.com/office/officeart/2005/8/layout/target3"/>
    <dgm:cxn modelId="{EC7E005B-10E4-4876-9FA2-3CDA2DB160BA}" type="presOf" srcId="{1D09C631-AA23-4A88-98A8-973912EFE8FC}" destId="{4CBE4855-020E-48DE-BA35-0D83D6360416}" srcOrd="0" destOrd="0" presId="urn:microsoft.com/office/officeart/2005/8/layout/target3"/>
    <dgm:cxn modelId="{B05A4702-FB29-46DB-97F2-A3C4897235F7}" type="presOf" srcId="{2F695828-66BA-4866-B744-9F74E628E703}" destId="{522363FD-B611-4491-B517-C8B59BF9ED6E}" srcOrd="1" destOrd="0" presId="urn:microsoft.com/office/officeart/2005/8/layout/target3"/>
    <dgm:cxn modelId="{E049471E-6A7F-443E-8028-7D0D39B97120}" type="presParOf" srcId="{4CBE4855-020E-48DE-BA35-0D83D6360416}" destId="{0B18B084-AF6F-45AB-B33B-180ECB6D607A}" srcOrd="0" destOrd="0" presId="urn:microsoft.com/office/officeart/2005/8/layout/target3"/>
    <dgm:cxn modelId="{D0E5F28C-CAFC-4B21-B399-B301C545FD67}" type="presParOf" srcId="{4CBE4855-020E-48DE-BA35-0D83D6360416}" destId="{1AA5A024-2EA6-47A9-9159-2BC3EC2B69F7}" srcOrd="1" destOrd="0" presId="urn:microsoft.com/office/officeart/2005/8/layout/target3"/>
    <dgm:cxn modelId="{470B5B89-2DED-4844-A1A5-643AC891E8D8}" type="presParOf" srcId="{4CBE4855-020E-48DE-BA35-0D83D6360416}" destId="{28ED00FB-ED7D-4467-A779-DA27171E9C7D}" srcOrd="2" destOrd="0" presId="urn:microsoft.com/office/officeart/2005/8/layout/target3"/>
    <dgm:cxn modelId="{1156B00F-0C37-43D2-8D43-5EAF0E102647}" type="presParOf" srcId="{4CBE4855-020E-48DE-BA35-0D83D6360416}" destId="{522363FD-B611-4491-B517-C8B59BF9ED6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2F4184-DB1A-4CE5-9BE6-179B2B1D745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11D1B2B-AE77-429A-B18C-0F6EA3E441E4}">
      <dgm:prSet phldrT="[Texte]" custT="1">
        <dgm:style>
          <a:lnRef idx="1">
            <a:schemeClr val="accent6"/>
          </a:lnRef>
          <a:fillRef idx="2">
            <a:schemeClr val="accent6"/>
          </a:fillRef>
          <a:effectRef idx="1">
            <a:schemeClr val="accent6"/>
          </a:effectRef>
          <a:fontRef idx="minor">
            <a:schemeClr val="dk1"/>
          </a:fontRef>
        </dgm:style>
      </dgm:prSet>
      <dgm:spPr/>
      <dgm:t>
        <a:bodyPr anchor="ctr"/>
        <a:lstStyle/>
        <a:p>
          <a:pPr algn="ctr"/>
          <a:r>
            <a:rPr lang="ar-MA" sz="2800" b="1" dirty="0" smtClean="0">
              <a:solidFill>
                <a:srgbClr val="C00000"/>
              </a:solidFill>
              <a:cs typeface="AL-Mohanad Bold" pitchFamily="2" charset="-78"/>
            </a:rPr>
            <a:t>المجهودات المبذولة لتخليق الحياة العامة </a:t>
          </a:r>
          <a:endParaRPr lang="fr-FR" sz="2800" dirty="0">
            <a:solidFill>
              <a:srgbClr val="C00000"/>
            </a:solidFill>
            <a:cs typeface="AL-Mohanad Bold" pitchFamily="2" charset="-78"/>
          </a:endParaRPr>
        </a:p>
      </dgm:t>
    </dgm:pt>
    <dgm:pt modelId="{FA65B33B-2FEB-4B4A-A3B5-7F38105F454F}" type="parTrans" cxnId="{7FF396D4-F2A3-4B1D-86AC-CEE8CDA2B84D}">
      <dgm:prSet/>
      <dgm:spPr/>
      <dgm:t>
        <a:bodyPr/>
        <a:lstStyle/>
        <a:p>
          <a:endParaRPr lang="fr-FR" sz="1700">
            <a:cs typeface="AL-Mohanad Bold" pitchFamily="2" charset="-78"/>
          </a:endParaRPr>
        </a:p>
      </dgm:t>
    </dgm:pt>
    <dgm:pt modelId="{4B2E583B-413B-48D3-8F2B-C0ABC7A2C4C1}" type="sibTrans" cxnId="{7FF396D4-F2A3-4B1D-86AC-CEE8CDA2B84D}">
      <dgm:prSet/>
      <dgm:spPr/>
      <dgm:t>
        <a:bodyPr/>
        <a:lstStyle/>
        <a:p>
          <a:endParaRPr lang="fr-FR" sz="1700">
            <a:cs typeface="AL-Mohanad Bold" pitchFamily="2" charset="-78"/>
          </a:endParaRPr>
        </a:p>
      </dgm:t>
    </dgm:pt>
    <dgm:pt modelId="{83464EC6-00F6-498F-BD58-3120F57DA628}">
      <dgm:prSet phldrT="[Texte]" custT="1"/>
      <dgm:spPr/>
      <dgm:t>
        <a:bodyPr/>
        <a:lstStyle/>
        <a:p>
          <a:pPr rtl="1"/>
          <a:r>
            <a:rPr lang="ar-MA" sz="2400" b="1" dirty="0" smtClean="0">
              <a:cs typeface="AL-Mohanad Bold" pitchFamily="2" charset="-78"/>
            </a:rPr>
            <a:t>تشديد العقوبة على الموظف العمومي في جرائم الرشوة (تعديل الفصلين </a:t>
          </a:r>
          <a:r>
            <a:rPr lang="ar-MA" sz="2400" b="1" dirty="0" smtClean="0">
              <a:cs typeface="+mj-cs"/>
            </a:rPr>
            <a:t>248</a:t>
          </a:r>
          <a:r>
            <a:rPr lang="ar-MA" sz="2400" b="1" dirty="0" smtClean="0">
              <a:cs typeface="AL-Mohanad Bold" pitchFamily="2" charset="-78"/>
            </a:rPr>
            <a:t> و </a:t>
          </a:r>
          <a:r>
            <a:rPr lang="ar-MA" sz="2400" b="1" dirty="0" smtClean="0">
              <a:cs typeface="+mj-cs"/>
            </a:rPr>
            <a:t>249</a:t>
          </a:r>
          <a:r>
            <a:rPr lang="ar-MA" sz="2400" b="1" dirty="0" smtClean="0">
              <a:cs typeface="AL-Mohanad Bold" pitchFamily="2" charset="-78"/>
            </a:rPr>
            <a:t> من القانون الجنائي بتاريخ </a:t>
          </a:r>
          <a:r>
            <a:rPr lang="ar-MA" sz="2400" b="1" dirty="0" smtClean="0">
              <a:cs typeface="+mj-cs"/>
            </a:rPr>
            <a:t>27</a:t>
          </a:r>
          <a:r>
            <a:rPr lang="ar-MA" sz="2400" b="1" dirty="0" smtClean="0">
              <a:cs typeface="AL-Mohanad Bold" pitchFamily="2" charset="-78"/>
            </a:rPr>
            <a:t> يوليوز </a:t>
          </a:r>
          <a:r>
            <a:rPr lang="ar-MA" sz="2400" b="1" dirty="0" smtClean="0">
              <a:cs typeface="+mj-cs"/>
            </a:rPr>
            <a:t>2013 </a:t>
          </a:r>
          <a:r>
            <a:rPr lang="ar-MA" sz="2400" b="1" dirty="0" smtClean="0">
              <a:cs typeface="AL-Mohanad Bold" pitchFamily="2" charset="-78"/>
            </a:rPr>
            <a:t>) .</a:t>
          </a:r>
          <a:endParaRPr lang="fr-FR" sz="2400" b="1" dirty="0">
            <a:cs typeface="AL-Mohanad Bold" pitchFamily="2" charset="-78"/>
          </a:endParaRPr>
        </a:p>
      </dgm:t>
    </dgm:pt>
    <dgm:pt modelId="{FC59C262-975C-4CD8-8E5D-A29B39A76B2C}" type="parTrans" cxnId="{92971553-5CF5-49BD-80EB-51C8BC34AC4B}">
      <dgm:prSet/>
      <dgm:spPr/>
      <dgm:t>
        <a:bodyPr/>
        <a:lstStyle/>
        <a:p>
          <a:endParaRPr lang="fr-FR" sz="1700">
            <a:cs typeface="AL-Mohanad Bold" pitchFamily="2" charset="-78"/>
          </a:endParaRPr>
        </a:p>
      </dgm:t>
    </dgm:pt>
    <dgm:pt modelId="{D1CE0A3D-F32B-4B42-9B90-907133D69150}" type="sibTrans" cxnId="{92971553-5CF5-49BD-80EB-51C8BC34AC4B}">
      <dgm:prSet/>
      <dgm:spPr/>
      <dgm:t>
        <a:bodyPr/>
        <a:lstStyle/>
        <a:p>
          <a:endParaRPr lang="fr-FR" sz="1700">
            <a:cs typeface="AL-Mohanad Bold" pitchFamily="2" charset="-78"/>
          </a:endParaRPr>
        </a:p>
      </dgm:t>
    </dgm:pt>
    <dgm:pt modelId="{8DEACB55-2DA5-49F9-950B-C4FFADD64816}">
      <dgm:prSet phldrT="[Texte]" custT="1"/>
      <dgm:spPr/>
      <dgm:t>
        <a:bodyPr/>
        <a:lstStyle/>
        <a:p>
          <a:pPr rtl="1"/>
          <a:r>
            <a:rPr lang="ar-MA" sz="2400" b="1" dirty="0" smtClean="0">
              <a:cs typeface="AL-Mohanad Bold" pitchFamily="2" charset="-78"/>
            </a:rPr>
            <a:t>إقرار مسؤولية القاضي والموظف العمومي عن الإهمال الخطير الصادر عنهما، والذي يؤدي إلى ارتكاب جرائم اختلاس الاموال أو تبديد المستندات أو المنقولات، والتنصيص على عقوبة حبسية وغرامة مالية لذلك ( الفصل </a:t>
          </a:r>
          <a:r>
            <a:rPr lang="ar-MA" sz="2400" b="1" dirty="0" smtClean="0">
              <a:cs typeface="+mj-cs"/>
            </a:rPr>
            <a:t>242</a:t>
          </a:r>
          <a:r>
            <a:rPr lang="ar-MA" sz="2400" b="1" dirty="0" smtClean="0">
              <a:cs typeface="AL-Mohanad Bold" pitchFamily="2" charset="-78"/>
            </a:rPr>
            <a:t> مكرر، والذي أضيف بمقتضى تعديل </a:t>
          </a:r>
          <a:r>
            <a:rPr lang="fr-FR" sz="2400" b="1" dirty="0" smtClean="0">
              <a:cs typeface="AL-Mohanad Bold" pitchFamily="2" charset="-78"/>
            </a:rPr>
            <a:t>27</a:t>
          </a:r>
          <a:r>
            <a:rPr lang="ar-MA" sz="2400" b="1" dirty="0" smtClean="0">
              <a:cs typeface="+mj-cs"/>
            </a:rPr>
            <a:t>/07/</a:t>
          </a:r>
          <a:r>
            <a:rPr lang="fr-FR" sz="2400" b="1" dirty="0" smtClean="0">
              <a:cs typeface="+mj-cs"/>
            </a:rPr>
            <a:t>2013</a:t>
          </a:r>
          <a:r>
            <a:rPr lang="ar-MA" sz="2400" b="1" dirty="0" smtClean="0">
              <a:cs typeface="AL-Mohanad Bold" pitchFamily="2" charset="-78"/>
            </a:rPr>
            <a:t>.</a:t>
          </a:r>
          <a:endParaRPr lang="fr-FR" sz="2400" b="1" dirty="0">
            <a:cs typeface="AL-Mohanad Bold" pitchFamily="2" charset="-78"/>
          </a:endParaRPr>
        </a:p>
      </dgm:t>
    </dgm:pt>
    <dgm:pt modelId="{A5499F9C-0018-4432-80D4-CAB511F8FF90}" type="parTrans" cxnId="{1092B371-7477-4D15-B671-2FDCFC41603C}">
      <dgm:prSet/>
      <dgm:spPr/>
      <dgm:t>
        <a:bodyPr/>
        <a:lstStyle/>
        <a:p>
          <a:endParaRPr lang="fr-FR" sz="1700">
            <a:cs typeface="AL-Mohanad Bold" pitchFamily="2" charset="-78"/>
          </a:endParaRPr>
        </a:p>
      </dgm:t>
    </dgm:pt>
    <dgm:pt modelId="{9DA54D59-9C28-474A-A00F-ED0D6EDEA025}" type="sibTrans" cxnId="{1092B371-7477-4D15-B671-2FDCFC41603C}">
      <dgm:prSet/>
      <dgm:spPr/>
      <dgm:t>
        <a:bodyPr/>
        <a:lstStyle/>
        <a:p>
          <a:endParaRPr lang="fr-FR" sz="1700">
            <a:cs typeface="AL-Mohanad Bold" pitchFamily="2" charset="-78"/>
          </a:endParaRPr>
        </a:p>
      </dgm:t>
    </dgm:pt>
    <dgm:pt modelId="{C0418D15-4EF0-448A-9572-78E64C792359}">
      <dgm:prSet phldrT="[Texte]" custT="1"/>
      <dgm:spPr/>
      <dgm:t>
        <a:bodyPr/>
        <a:lstStyle/>
        <a:p>
          <a:pPr rtl="1"/>
          <a:r>
            <a:rPr lang="ar-MA" sz="2400" b="1" u="none" dirty="0" smtClean="0">
              <a:cs typeface="AL-Mohanad Bold" pitchFamily="2" charset="-78"/>
            </a:rPr>
            <a:t>تشجيع التبليغ عن جرائم الرشوة بعدم المتابعة أو الإعفاء من العقوبة( الفصل </a:t>
          </a:r>
          <a:r>
            <a:rPr lang="ar-MA" sz="2400" b="1" u="none" dirty="0" smtClean="0">
              <a:cs typeface="+mj-cs"/>
            </a:rPr>
            <a:t>256.1</a:t>
          </a:r>
          <a:r>
            <a:rPr lang="ar-MA" sz="2400" b="1" u="none" dirty="0" smtClean="0">
              <a:cs typeface="AL-Mohanad Bold" pitchFamily="2" charset="-78"/>
            </a:rPr>
            <a:t> و </a:t>
          </a:r>
          <a:r>
            <a:rPr lang="ar-MA" sz="2400" b="1" u="none" dirty="0" smtClean="0">
              <a:cs typeface="+mj-cs"/>
            </a:rPr>
            <a:t>256.2</a:t>
          </a:r>
          <a:r>
            <a:rPr lang="ar-MA" sz="2400" b="1" u="none" dirty="0" smtClean="0">
              <a:cs typeface="AL-Mohanad Bold" pitchFamily="2" charset="-78"/>
            </a:rPr>
            <a:t>  </a:t>
          </a:r>
          <a:r>
            <a:rPr lang="ar-MA" sz="2400" b="1" u="none" dirty="0" smtClean="0">
              <a:cs typeface="+mj-cs"/>
            </a:rPr>
            <a:t>تعديل</a:t>
          </a:r>
          <a:r>
            <a:rPr lang="ar-MA" sz="2400" b="1" u="none" dirty="0" smtClean="0">
              <a:cs typeface="AL-Mohanad Bold" pitchFamily="2" charset="-78"/>
            </a:rPr>
            <a:t> </a:t>
          </a:r>
          <a:r>
            <a:rPr lang="fr-FR" sz="2400" b="1" dirty="0" smtClean="0">
              <a:cs typeface="AL-Mohanad Bold" pitchFamily="2" charset="-78"/>
            </a:rPr>
            <a:t>27</a:t>
          </a:r>
          <a:r>
            <a:rPr lang="ar-MA" sz="2400" b="1" dirty="0" smtClean="0">
              <a:cs typeface="+mj-cs"/>
            </a:rPr>
            <a:t>/07/</a:t>
          </a:r>
          <a:r>
            <a:rPr lang="fr-FR" sz="2400" b="1" dirty="0" smtClean="0">
              <a:cs typeface="+mj-cs"/>
            </a:rPr>
            <a:t>2013</a:t>
          </a:r>
          <a:r>
            <a:rPr lang="ar-MA" sz="2400" b="1" dirty="0" smtClean="0">
              <a:cs typeface="AL-Mohanad Bold" pitchFamily="2" charset="-78"/>
            </a:rPr>
            <a:t>.</a:t>
          </a:r>
          <a:r>
            <a:rPr lang="ar-MA" sz="2400" b="1" u="none" dirty="0" smtClean="0">
              <a:cs typeface="AL-Mohanad Bold" pitchFamily="2" charset="-78"/>
            </a:rPr>
            <a:t>.</a:t>
          </a:r>
          <a:endParaRPr lang="fr-FR" sz="2400" b="1" u="none" dirty="0">
            <a:cs typeface="AL-Mohanad Bold" pitchFamily="2" charset="-78"/>
          </a:endParaRPr>
        </a:p>
      </dgm:t>
    </dgm:pt>
    <dgm:pt modelId="{16DDC9D3-379A-4CEE-957F-7463D98E3FC2}" type="parTrans" cxnId="{009C26C1-52E0-4F0D-A1B2-EFCE4A954932}">
      <dgm:prSet/>
      <dgm:spPr/>
      <dgm:t>
        <a:bodyPr/>
        <a:lstStyle/>
        <a:p>
          <a:endParaRPr lang="fr-FR" sz="1700">
            <a:cs typeface="AL-Mohanad Bold" pitchFamily="2" charset="-78"/>
          </a:endParaRPr>
        </a:p>
      </dgm:t>
    </dgm:pt>
    <dgm:pt modelId="{C4AA1785-951E-4E85-B745-AA4C2A8DE095}" type="sibTrans" cxnId="{009C26C1-52E0-4F0D-A1B2-EFCE4A954932}">
      <dgm:prSet/>
      <dgm:spPr/>
      <dgm:t>
        <a:bodyPr/>
        <a:lstStyle/>
        <a:p>
          <a:endParaRPr lang="fr-FR" sz="1700">
            <a:cs typeface="AL-Mohanad Bold" pitchFamily="2" charset="-78"/>
          </a:endParaRPr>
        </a:p>
      </dgm:t>
    </dgm:pt>
    <dgm:pt modelId="{FC6B6BCB-5DEF-4972-BF18-D9123279EFD1}" type="pres">
      <dgm:prSet presAssocID="{182F4184-DB1A-4CE5-9BE6-179B2B1D7452}" presName="vert0" presStyleCnt="0">
        <dgm:presLayoutVars>
          <dgm:dir val="rev"/>
          <dgm:animOne val="branch"/>
          <dgm:animLvl val="lvl"/>
        </dgm:presLayoutVars>
      </dgm:prSet>
      <dgm:spPr/>
      <dgm:t>
        <a:bodyPr/>
        <a:lstStyle/>
        <a:p>
          <a:endParaRPr lang="fr-FR"/>
        </a:p>
      </dgm:t>
    </dgm:pt>
    <dgm:pt modelId="{426F1F87-DCF9-467E-962C-0E0365E473D3}" type="pres">
      <dgm:prSet presAssocID="{511D1B2B-AE77-429A-B18C-0F6EA3E441E4}" presName="thickLine" presStyleLbl="alignNode1" presStyleIdx="0" presStyleCnt="1"/>
      <dgm:spPr/>
    </dgm:pt>
    <dgm:pt modelId="{02E993AA-4B9C-44B6-AE85-ECFBF0F958EB}" type="pres">
      <dgm:prSet presAssocID="{511D1B2B-AE77-429A-B18C-0F6EA3E441E4}" presName="horz1" presStyleCnt="0"/>
      <dgm:spPr/>
    </dgm:pt>
    <dgm:pt modelId="{2F732397-8880-4FB1-9BC9-34F93998743D}" type="pres">
      <dgm:prSet presAssocID="{511D1B2B-AE77-429A-B18C-0F6EA3E441E4}" presName="tx1" presStyleLbl="revTx" presStyleIdx="0" presStyleCnt="4"/>
      <dgm:spPr/>
      <dgm:t>
        <a:bodyPr/>
        <a:lstStyle/>
        <a:p>
          <a:endParaRPr lang="fr-FR"/>
        </a:p>
      </dgm:t>
    </dgm:pt>
    <dgm:pt modelId="{D7371070-BDB8-487A-8B98-CF49DD570DDB}" type="pres">
      <dgm:prSet presAssocID="{511D1B2B-AE77-429A-B18C-0F6EA3E441E4}" presName="vert1" presStyleCnt="0"/>
      <dgm:spPr/>
    </dgm:pt>
    <dgm:pt modelId="{534F3EB8-5A6A-4C1B-8A0D-2E353E9C905C}" type="pres">
      <dgm:prSet presAssocID="{83464EC6-00F6-498F-BD58-3120F57DA628}" presName="vertSpace2a" presStyleCnt="0"/>
      <dgm:spPr/>
    </dgm:pt>
    <dgm:pt modelId="{EA423E69-A1D7-444B-A58A-0498906E9F67}" type="pres">
      <dgm:prSet presAssocID="{83464EC6-00F6-498F-BD58-3120F57DA628}" presName="horz2" presStyleCnt="0"/>
      <dgm:spPr/>
    </dgm:pt>
    <dgm:pt modelId="{F47C5053-8FC2-4CB0-B8BD-AC83671C1B3C}" type="pres">
      <dgm:prSet presAssocID="{83464EC6-00F6-498F-BD58-3120F57DA628}" presName="horzSpace2" presStyleCnt="0"/>
      <dgm:spPr/>
    </dgm:pt>
    <dgm:pt modelId="{19CDF0AB-E3B1-429B-8268-24CAA362A926}" type="pres">
      <dgm:prSet presAssocID="{83464EC6-00F6-498F-BD58-3120F57DA628}" presName="tx2" presStyleLbl="revTx" presStyleIdx="1" presStyleCnt="4" custScaleY="24197" custLinFactNeighborX="178" custLinFactNeighborY="-3996"/>
      <dgm:spPr/>
      <dgm:t>
        <a:bodyPr/>
        <a:lstStyle/>
        <a:p>
          <a:endParaRPr lang="fr-FR"/>
        </a:p>
      </dgm:t>
    </dgm:pt>
    <dgm:pt modelId="{CF4EE34F-A146-4974-B40F-056371C4D1BF}" type="pres">
      <dgm:prSet presAssocID="{83464EC6-00F6-498F-BD58-3120F57DA628}" presName="vert2" presStyleCnt="0"/>
      <dgm:spPr/>
    </dgm:pt>
    <dgm:pt modelId="{B389A64D-29C1-40A9-8155-AD3D03554A0E}" type="pres">
      <dgm:prSet presAssocID="{83464EC6-00F6-498F-BD58-3120F57DA628}" presName="thinLine2b" presStyleLbl="callout" presStyleIdx="0" presStyleCnt="3"/>
      <dgm:spPr/>
    </dgm:pt>
    <dgm:pt modelId="{E541D06B-E162-4743-818A-0AF86ED9AF69}" type="pres">
      <dgm:prSet presAssocID="{83464EC6-00F6-498F-BD58-3120F57DA628}" presName="vertSpace2b" presStyleCnt="0"/>
      <dgm:spPr/>
    </dgm:pt>
    <dgm:pt modelId="{B1B82B72-3A86-4C8A-AB33-FF73C7290EA9}" type="pres">
      <dgm:prSet presAssocID="{8DEACB55-2DA5-49F9-950B-C4FFADD64816}" presName="horz2" presStyleCnt="0"/>
      <dgm:spPr/>
    </dgm:pt>
    <dgm:pt modelId="{971D85E0-919C-4ECD-A4D4-A948D7782FC9}" type="pres">
      <dgm:prSet presAssocID="{8DEACB55-2DA5-49F9-950B-C4FFADD64816}" presName="horzSpace2" presStyleCnt="0"/>
      <dgm:spPr/>
    </dgm:pt>
    <dgm:pt modelId="{A0D0E3D6-C55C-42B1-B920-EC9CD333C02D}" type="pres">
      <dgm:prSet presAssocID="{8DEACB55-2DA5-49F9-950B-C4FFADD64816}" presName="tx2" presStyleLbl="revTx" presStyleIdx="2" presStyleCnt="4" custScaleY="34216" custLinFactNeighborX="178" custLinFactNeighborY="-2512"/>
      <dgm:spPr/>
      <dgm:t>
        <a:bodyPr/>
        <a:lstStyle/>
        <a:p>
          <a:endParaRPr lang="fr-FR"/>
        </a:p>
      </dgm:t>
    </dgm:pt>
    <dgm:pt modelId="{22206487-CC80-4452-89FC-01265BA859C1}" type="pres">
      <dgm:prSet presAssocID="{8DEACB55-2DA5-49F9-950B-C4FFADD64816}" presName="vert2" presStyleCnt="0"/>
      <dgm:spPr/>
    </dgm:pt>
    <dgm:pt modelId="{DB3AC471-A233-47FD-ACCE-5F7A7478964F}" type="pres">
      <dgm:prSet presAssocID="{8DEACB55-2DA5-49F9-950B-C4FFADD64816}" presName="thinLine2b" presStyleLbl="callout" presStyleIdx="1" presStyleCnt="3" custLinFactY="100000" custLinFactNeighborY="134639"/>
      <dgm:spPr/>
    </dgm:pt>
    <dgm:pt modelId="{7E37094F-9BDB-4AD4-B192-D9F2FF793C19}" type="pres">
      <dgm:prSet presAssocID="{8DEACB55-2DA5-49F9-950B-C4FFADD64816}" presName="vertSpace2b" presStyleCnt="0"/>
      <dgm:spPr/>
    </dgm:pt>
    <dgm:pt modelId="{6214B66B-F451-436F-B6FC-36AE13982A84}" type="pres">
      <dgm:prSet presAssocID="{C0418D15-4EF0-448A-9572-78E64C792359}" presName="horz2" presStyleCnt="0"/>
      <dgm:spPr/>
    </dgm:pt>
    <dgm:pt modelId="{E52976AE-85F4-48D4-AD9D-B05CF7918E21}" type="pres">
      <dgm:prSet presAssocID="{C0418D15-4EF0-448A-9572-78E64C792359}" presName="horzSpace2" presStyleCnt="0"/>
      <dgm:spPr/>
    </dgm:pt>
    <dgm:pt modelId="{BCDD7306-D512-40B4-9BBD-ED0C3FE36D99}" type="pres">
      <dgm:prSet presAssocID="{C0418D15-4EF0-448A-9572-78E64C792359}" presName="tx2" presStyleLbl="revTx" presStyleIdx="3" presStyleCnt="4" custScaleY="15462" custLinFactNeighborX="-863" custLinFactNeighborY="3840"/>
      <dgm:spPr/>
      <dgm:t>
        <a:bodyPr/>
        <a:lstStyle/>
        <a:p>
          <a:endParaRPr lang="fr-FR"/>
        </a:p>
      </dgm:t>
    </dgm:pt>
    <dgm:pt modelId="{293BB9A3-978B-4EA8-B1DA-0E2E19111611}" type="pres">
      <dgm:prSet presAssocID="{C0418D15-4EF0-448A-9572-78E64C792359}" presName="vert2" presStyleCnt="0"/>
      <dgm:spPr/>
    </dgm:pt>
    <dgm:pt modelId="{BD0A9DF8-AC06-46F0-8E29-01ACD0A6ABE5}" type="pres">
      <dgm:prSet presAssocID="{C0418D15-4EF0-448A-9572-78E64C792359}" presName="thinLine2b" presStyleLbl="callout" presStyleIdx="2" presStyleCnt="3" custLinFactY="100000" custLinFactNeighborY="121216"/>
      <dgm:spPr/>
    </dgm:pt>
    <dgm:pt modelId="{D3717018-468F-406A-905A-2ED8EEDBF7D5}" type="pres">
      <dgm:prSet presAssocID="{C0418D15-4EF0-448A-9572-78E64C792359}" presName="vertSpace2b" presStyleCnt="0"/>
      <dgm:spPr/>
    </dgm:pt>
  </dgm:ptLst>
  <dgm:cxnLst>
    <dgm:cxn modelId="{CE315D19-84C9-4CC2-82A2-73E5BF952312}" type="presOf" srcId="{8DEACB55-2DA5-49F9-950B-C4FFADD64816}" destId="{A0D0E3D6-C55C-42B1-B920-EC9CD333C02D}" srcOrd="0" destOrd="0" presId="urn:microsoft.com/office/officeart/2008/layout/LinedList"/>
    <dgm:cxn modelId="{1092B371-7477-4D15-B671-2FDCFC41603C}" srcId="{511D1B2B-AE77-429A-B18C-0F6EA3E441E4}" destId="{8DEACB55-2DA5-49F9-950B-C4FFADD64816}" srcOrd="1" destOrd="0" parTransId="{A5499F9C-0018-4432-80D4-CAB511F8FF90}" sibTransId="{9DA54D59-9C28-474A-A00F-ED0D6EDEA025}"/>
    <dgm:cxn modelId="{D7596342-D1A8-4305-81C2-938F628F15E9}" type="presOf" srcId="{182F4184-DB1A-4CE5-9BE6-179B2B1D7452}" destId="{FC6B6BCB-5DEF-4972-BF18-D9123279EFD1}" srcOrd="0" destOrd="0" presId="urn:microsoft.com/office/officeart/2008/layout/LinedList"/>
    <dgm:cxn modelId="{009C26C1-52E0-4F0D-A1B2-EFCE4A954932}" srcId="{511D1B2B-AE77-429A-B18C-0F6EA3E441E4}" destId="{C0418D15-4EF0-448A-9572-78E64C792359}" srcOrd="2" destOrd="0" parTransId="{16DDC9D3-379A-4CEE-957F-7463D98E3FC2}" sibTransId="{C4AA1785-951E-4E85-B745-AA4C2A8DE095}"/>
    <dgm:cxn modelId="{0D78A419-C083-4A94-AB58-2FEDFD605035}" type="presOf" srcId="{C0418D15-4EF0-448A-9572-78E64C792359}" destId="{BCDD7306-D512-40B4-9BBD-ED0C3FE36D99}" srcOrd="0" destOrd="0" presId="urn:microsoft.com/office/officeart/2008/layout/LinedList"/>
    <dgm:cxn modelId="{4095EF4D-2297-4847-9E48-57308923237D}" type="presOf" srcId="{511D1B2B-AE77-429A-B18C-0F6EA3E441E4}" destId="{2F732397-8880-4FB1-9BC9-34F93998743D}" srcOrd="0" destOrd="0" presId="urn:microsoft.com/office/officeart/2008/layout/LinedList"/>
    <dgm:cxn modelId="{92971553-5CF5-49BD-80EB-51C8BC34AC4B}" srcId="{511D1B2B-AE77-429A-B18C-0F6EA3E441E4}" destId="{83464EC6-00F6-498F-BD58-3120F57DA628}" srcOrd="0" destOrd="0" parTransId="{FC59C262-975C-4CD8-8E5D-A29B39A76B2C}" sibTransId="{D1CE0A3D-F32B-4B42-9B90-907133D69150}"/>
    <dgm:cxn modelId="{7FF396D4-F2A3-4B1D-86AC-CEE8CDA2B84D}" srcId="{182F4184-DB1A-4CE5-9BE6-179B2B1D7452}" destId="{511D1B2B-AE77-429A-B18C-0F6EA3E441E4}" srcOrd="0" destOrd="0" parTransId="{FA65B33B-2FEB-4B4A-A3B5-7F38105F454F}" sibTransId="{4B2E583B-413B-48D3-8F2B-C0ABC7A2C4C1}"/>
    <dgm:cxn modelId="{148DB165-9DB4-48DF-B547-5434E28B95E7}" type="presOf" srcId="{83464EC6-00F6-498F-BD58-3120F57DA628}" destId="{19CDF0AB-E3B1-429B-8268-24CAA362A926}" srcOrd="0" destOrd="0" presId="urn:microsoft.com/office/officeart/2008/layout/LinedList"/>
    <dgm:cxn modelId="{B20B77D3-05EE-40E6-A4CB-090DAB0D68E1}" type="presParOf" srcId="{FC6B6BCB-5DEF-4972-BF18-D9123279EFD1}" destId="{426F1F87-DCF9-467E-962C-0E0365E473D3}" srcOrd="0" destOrd="0" presId="urn:microsoft.com/office/officeart/2008/layout/LinedList"/>
    <dgm:cxn modelId="{ED7E269C-AB5E-4109-9C5E-384229528B07}" type="presParOf" srcId="{FC6B6BCB-5DEF-4972-BF18-D9123279EFD1}" destId="{02E993AA-4B9C-44B6-AE85-ECFBF0F958EB}" srcOrd="1" destOrd="0" presId="urn:microsoft.com/office/officeart/2008/layout/LinedList"/>
    <dgm:cxn modelId="{7704B823-5594-4643-A217-67A070FABC11}" type="presParOf" srcId="{02E993AA-4B9C-44B6-AE85-ECFBF0F958EB}" destId="{2F732397-8880-4FB1-9BC9-34F93998743D}" srcOrd="0" destOrd="0" presId="urn:microsoft.com/office/officeart/2008/layout/LinedList"/>
    <dgm:cxn modelId="{8A261ACD-0FB6-433B-ABA7-BE0537FCAEF1}" type="presParOf" srcId="{02E993AA-4B9C-44B6-AE85-ECFBF0F958EB}" destId="{D7371070-BDB8-487A-8B98-CF49DD570DDB}" srcOrd="1" destOrd="0" presId="urn:microsoft.com/office/officeart/2008/layout/LinedList"/>
    <dgm:cxn modelId="{DFE4D30E-1BAF-4E01-AEB6-372B10CE8FCB}" type="presParOf" srcId="{D7371070-BDB8-487A-8B98-CF49DD570DDB}" destId="{534F3EB8-5A6A-4C1B-8A0D-2E353E9C905C}" srcOrd="0" destOrd="0" presId="urn:microsoft.com/office/officeart/2008/layout/LinedList"/>
    <dgm:cxn modelId="{ECABB0C4-64C5-4443-9F00-97A8E2C53266}" type="presParOf" srcId="{D7371070-BDB8-487A-8B98-CF49DD570DDB}" destId="{EA423E69-A1D7-444B-A58A-0498906E9F67}" srcOrd="1" destOrd="0" presId="urn:microsoft.com/office/officeart/2008/layout/LinedList"/>
    <dgm:cxn modelId="{39604B9B-5F0C-4A0B-9CE3-8D0658532A26}" type="presParOf" srcId="{EA423E69-A1D7-444B-A58A-0498906E9F67}" destId="{F47C5053-8FC2-4CB0-B8BD-AC83671C1B3C}" srcOrd="0" destOrd="0" presId="urn:microsoft.com/office/officeart/2008/layout/LinedList"/>
    <dgm:cxn modelId="{091383FA-6862-4F1A-875E-049E975A3471}" type="presParOf" srcId="{EA423E69-A1D7-444B-A58A-0498906E9F67}" destId="{19CDF0AB-E3B1-429B-8268-24CAA362A926}" srcOrd="1" destOrd="0" presId="urn:microsoft.com/office/officeart/2008/layout/LinedList"/>
    <dgm:cxn modelId="{ADDB0B47-4A5D-4371-A251-5953C18FFF6B}" type="presParOf" srcId="{EA423E69-A1D7-444B-A58A-0498906E9F67}" destId="{CF4EE34F-A146-4974-B40F-056371C4D1BF}" srcOrd="2" destOrd="0" presId="urn:microsoft.com/office/officeart/2008/layout/LinedList"/>
    <dgm:cxn modelId="{37AD62F9-9A27-43D1-99AD-F176AB9C6827}" type="presParOf" srcId="{D7371070-BDB8-487A-8B98-CF49DD570DDB}" destId="{B389A64D-29C1-40A9-8155-AD3D03554A0E}" srcOrd="2" destOrd="0" presId="urn:microsoft.com/office/officeart/2008/layout/LinedList"/>
    <dgm:cxn modelId="{8AFE69DD-1D07-480D-ACC8-3B0E3D4DD916}" type="presParOf" srcId="{D7371070-BDB8-487A-8B98-CF49DD570DDB}" destId="{E541D06B-E162-4743-818A-0AF86ED9AF69}" srcOrd="3" destOrd="0" presId="urn:microsoft.com/office/officeart/2008/layout/LinedList"/>
    <dgm:cxn modelId="{ACE1C4FD-0509-4B3C-9A7A-EB0E21906193}" type="presParOf" srcId="{D7371070-BDB8-487A-8B98-CF49DD570DDB}" destId="{B1B82B72-3A86-4C8A-AB33-FF73C7290EA9}" srcOrd="4" destOrd="0" presId="urn:microsoft.com/office/officeart/2008/layout/LinedList"/>
    <dgm:cxn modelId="{CFA927BE-F119-43A9-8463-B75A69CFF776}" type="presParOf" srcId="{B1B82B72-3A86-4C8A-AB33-FF73C7290EA9}" destId="{971D85E0-919C-4ECD-A4D4-A948D7782FC9}" srcOrd="0" destOrd="0" presId="urn:microsoft.com/office/officeart/2008/layout/LinedList"/>
    <dgm:cxn modelId="{A91A8B52-A8F5-4791-89BE-F75103A80C38}" type="presParOf" srcId="{B1B82B72-3A86-4C8A-AB33-FF73C7290EA9}" destId="{A0D0E3D6-C55C-42B1-B920-EC9CD333C02D}" srcOrd="1" destOrd="0" presId="urn:microsoft.com/office/officeart/2008/layout/LinedList"/>
    <dgm:cxn modelId="{0D2375D9-D2C9-40C6-ABD7-273001CC2C9E}" type="presParOf" srcId="{B1B82B72-3A86-4C8A-AB33-FF73C7290EA9}" destId="{22206487-CC80-4452-89FC-01265BA859C1}" srcOrd="2" destOrd="0" presId="urn:microsoft.com/office/officeart/2008/layout/LinedList"/>
    <dgm:cxn modelId="{BAF8D5A4-7C99-49D6-A0B2-A9CFB2E6E5EB}" type="presParOf" srcId="{D7371070-BDB8-487A-8B98-CF49DD570DDB}" destId="{DB3AC471-A233-47FD-ACCE-5F7A7478964F}" srcOrd="5" destOrd="0" presId="urn:microsoft.com/office/officeart/2008/layout/LinedList"/>
    <dgm:cxn modelId="{2B827373-1AC3-492D-9647-C51E7547F34D}" type="presParOf" srcId="{D7371070-BDB8-487A-8B98-CF49DD570DDB}" destId="{7E37094F-9BDB-4AD4-B192-D9F2FF793C19}" srcOrd="6" destOrd="0" presId="urn:microsoft.com/office/officeart/2008/layout/LinedList"/>
    <dgm:cxn modelId="{20395165-FA5C-4B86-94DD-D2F59D532343}" type="presParOf" srcId="{D7371070-BDB8-487A-8B98-CF49DD570DDB}" destId="{6214B66B-F451-436F-B6FC-36AE13982A84}" srcOrd="7" destOrd="0" presId="urn:microsoft.com/office/officeart/2008/layout/LinedList"/>
    <dgm:cxn modelId="{6EFC15C6-BDB9-4D39-BC01-202B2B12F6D6}" type="presParOf" srcId="{6214B66B-F451-436F-B6FC-36AE13982A84}" destId="{E52976AE-85F4-48D4-AD9D-B05CF7918E21}" srcOrd="0" destOrd="0" presId="urn:microsoft.com/office/officeart/2008/layout/LinedList"/>
    <dgm:cxn modelId="{7637CCFF-8D6E-4AF0-9446-33FDBDB57E52}" type="presParOf" srcId="{6214B66B-F451-436F-B6FC-36AE13982A84}" destId="{BCDD7306-D512-40B4-9BBD-ED0C3FE36D99}" srcOrd="1" destOrd="0" presId="urn:microsoft.com/office/officeart/2008/layout/LinedList"/>
    <dgm:cxn modelId="{55A8131E-0BE0-4641-805E-E9EFE9689C36}" type="presParOf" srcId="{6214B66B-F451-436F-B6FC-36AE13982A84}" destId="{293BB9A3-978B-4EA8-B1DA-0E2E19111611}" srcOrd="2" destOrd="0" presId="urn:microsoft.com/office/officeart/2008/layout/LinedList"/>
    <dgm:cxn modelId="{9B4BDFB3-1642-49B6-AFA3-53F5B25F47DB}" type="presParOf" srcId="{D7371070-BDB8-487A-8B98-CF49DD570DDB}" destId="{BD0A9DF8-AC06-46F0-8E29-01ACD0A6ABE5}" srcOrd="8" destOrd="0" presId="urn:microsoft.com/office/officeart/2008/layout/LinedList"/>
    <dgm:cxn modelId="{72B33B78-44F7-4E83-9856-DA8B714934F5}" type="presParOf" srcId="{D7371070-BDB8-487A-8B98-CF49DD570DDB}" destId="{D3717018-468F-406A-905A-2ED8EEDBF7D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2F4184-DB1A-4CE5-9BE6-179B2B1D745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11D1B2B-AE77-429A-B18C-0F6EA3E441E4}">
      <dgm:prSet phldrT="[Texte]" custT="1">
        <dgm:style>
          <a:lnRef idx="1">
            <a:schemeClr val="accent6"/>
          </a:lnRef>
          <a:fillRef idx="2">
            <a:schemeClr val="accent6"/>
          </a:fillRef>
          <a:effectRef idx="1">
            <a:schemeClr val="accent6"/>
          </a:effectRef>
          <a:fontRef idx="minor">
            <a:schemeClr val="dk1"/>
          </a:fontRef>
        </dgm:style>
      </dgm:prSet>
      <dgm:spPr/>
      <dgm:t>
        <a:bodyPr anchor="ctr"/>
        <a:lstStyle/>
        <a:p>
          <a:pPr algn="ctr"/>
          <a:r>
            <a:rPr lang="ar-MA" sz="2800" b="1" dirty="0" smtClean="0">
              <a:solidFill>
                <a:srgbClr val="C00000"/>
              </a:solidFill>
              <a:cs typeface="AL-Mohanad Bold" pitchFamily="2" charset="-78"/>
            </a:rPr>
            <a:t>المجهودات المبذولة لتخليق الحياة </a:t>
          </a:r>
          <a:r>
            <a:rPr lang="ar-MA" sz="2800" b="1" dirty="0" smtClean="0">
              <a:solidFill>
                <a:srgbClr val="C00000"/>
              </a:solidFill>
              <a:cs typeface="AL-Mohanad Bold" pitchFamily="2" charset="-78"/>
            </a:rPr>
            <a:t>العامة:</a:t>
          </a:r>
          <a:endParaRPr lang="fr-FR" sz="2800" dirty="0">
            <a:solidFill>
              <a:srgbClr val="C00000"/>
            </a:solidFill>
            <a:cs typeface="AL-Mohanad Bold" pitchFamily="2" charset="-78"/>
          </a:endParaRPr>
        </a:p>
      </dgm:t>
    </dgm:pt>
    <dgm:pt modelId="{FA65B33B-2FEB-4B4A-A3B5-7F38105F454F}" type="parTrans" cxnId="{7FF396D4-F2A3-4B1D-86AC-CEE8CDA2B84D}">
      <dgm:prSet/>
      <dgm:spPr/>
      <dgm:t>
        <a:bodyPr/>
        <a:lstStyle/>
        <a:p>
          <a:endParaRPr lang="fr-FR" sz="1700">
            <a:cs typeface="AL-Mohanad Bold" pitchFamily="2" charset="-78"/>
          </a:endParaRPr>
        </a:p>
      </dgm:t>
    </dgm:pt>
    <dgm:pt modelId="{4B2E583B-413B-48D3-8F2B-C0ABC7A2C4C1}" type="sibTrans" cxnId="{7FF396D4-F2A3-4B1D-86AC-CEE8CDA2B84D}">
      <dgm:prSet/>
      <dgm:spPr/>
      <dgm:t>
        <a:bodyPr/>
        <a:lstStyle/>
        <a:p>
          <a:endParaRPr lang="fr-FR" sz="1700">
            <a:cs typeface="AL-Mohanad Bold" pitchFamily="2" charset="-78"/>
          </a:endParaRPr>
        </a:p>
      </dgm:t>
    </dgm:pt>
    <dgm:pt modelId="{4F5B1BE2-DDD6-4FC5-83EC-3FDBED60D11D}">
      <dgm:prSet phldrT="[Texte]" custT="1"/>
      <dgm:spPr/>
      <dgm:t>
        <a:bodyPr/>
        <a:lstStyle/>
        <a:p>
          <a:pPr algn="r" rtl="1">
            <a:lnSpc>
              <a:spcPct val="90000"/>
            </a:lnSpc>
            <a:spcAft>
              <a:spcPts val="0"/>
            </a:spcAft>
          </a:pPr>
          <a:r>
            <a:rPr lang="ar-MA" sz="2400" b="1" dirty="0" smtClean="0">
              <a:cs typeface="AL-Mohanad Bold" pitchFamily="2" charset="-78"/>
            </a:rPr>
            <a:t>تجريم بعض الأفعال المتعلقة بالرشوة :</a:t>
          </a:r>
          <a:endParaRPr lang="fr-FR" sz="2400" b="1" dirty="0" smtClean="0">
            <a:cs typeface="AL-Mohanad Bold" pitchFamily="2" charset="-78"/>
          </a:endParaRPr>
        </a:p>
        <a:p>
          <a:pPr algn="r" rtl="1">
            <a:lnSpc>
              <a:spcPct val="90000"/>
            </a:lnSpc>
            <a:spcAft>
              <a:spcPts val="0"/>
            </a:spcAft>
          </a:pPr>
          <a:r>
            <a:rPr lang="ar-MA" sz="2400" b="1" dirty="0" smtClean="0">
              <a:cs typeface="AL-Mohanad Bold" pitchFamily="2" charset="-78"/>
            </a:rPr>
            <a:t>تجريم الإثراء غير المشروع: (يعد مرتكبا لجريمة الإثراء غير المشروع، ويعاقب بالحبس من سنة إلى خمس سنوات وغرامة من </a:t>
          </a:r>
          <a:r>
            <a:rPr lang="ar-MA" sz="2400" b="1" dirty="0" smtClean="0">
              <a:cs typeface="+mj-cs"/>
            </a:rPr>
            <a:t>5.000</a:t>
          </a:r>
          <a:r>
            <a:rPr lang="ar-MA" sz="2400" b="1" dirty="0" smtClean="0">
              <a:cs typeface="AL-Mohanad Bold" pitchFamily="2" charset="-78"/>
            </a:rPr>
            <a:t> إلى </a:t>
          </a:r>
          <a:r>
            <a:rPr lang="ar-MA" sz="2400" b="1" dirty="0" smtClean="0">
              <a:cs typeface="+mj-cs"/>
            </a:rPr>
            <a:t>50.000</a:t>
          </a:r>
          <a:r>
            <a:rPr lang="ar-MA" sz="2400" b="1" dirty="0" smtClean="0">
              <a:cs typeface="AL-Mohanad Bold" pitchFamily="2" charset="-78"/>
            </a:rPr>
            <a:t> درهم، كل موظف عمومي، ثبت بعد توليه للوظيفة، أن ذمته المالية عرفت زيادة ملحوظة، وغير مبررة، مقارنة مع مصادر دخله المشروع، ولم يدل بما يثبت المصدر المشروع لتلك الزيادة)</a:t>
          </a:r>
          <a:endParaRPr lang="fr-FR" sz="2400" b="1" dirty="0" smtClean="0">
            <a:cs typeface="AL-Mohanad Bold" pitchFamily="2" charset="-78"/>
          </a:endParaRPr>
        </a:p>
        <a:p>
          <a:pPr algn="just" rtl="1">
            <a:lnSpc>
              <a:spcPct val="90000"/>
            </a:lnSpc>
            <a:spcAft>
              <a:spcPts val="0"/>
            </a:spcAft>
          </a:pPr>
          <a:r>
            <a:rPr lang="ar-MA" sz="2400" b="1" dirty="0" smtClean="0">
              <a:cs typeface="AL-Mohanad Bold" pitchFamily="2" charset="-78"/>
            </a:rPr>
            <a:t>يجب في حالة الحكم بالإدانة، الحكم بالمصادرة طبقا لمقتضيات المادة </a:t>
          </a:r>
          <a:r>
            <a:rPr lang="ar-MA" sz="2400" b="1" dirty="0" smtClean="0">
              <a:cs typeface="+mj-cs"/>
            </a:rPr>
            <a:t>42</a:t>
          </a:r>
          <a:r>
            <a:rPr lang="ar-MA" sz="2400" b="1" dirty="0" smtClean="0">
              <a:cs typeface="AL-Mohanad Bold" pitchFamily="2" charset="-78"/>
            </a:rPr>
            <a:t> من هذا القانون.</a:t>
          </a:r>
          <a:endParaRPr lang="fr-FR" sz="2400" b="1" dirty="0" smtClean="0">
            <a:cs typeface="AL-Mohanad Bold" pitchFamily="2" charset="-78"/>
          </a:endParaRPr>
        </a:p>
        <a:p>
          <a:pPr marL="349250" indent="0" algn="r" rtl="1">
            <a:lnSpc>
              <a:spcPct val="80000"/>
            </a:lnSpc>
            <a:spcAft>
              <a:spcPts val="0"/>
            </a:spcAft>
          </a:pPr>
          <a:r>
            <a:rPr lang="ar-MA" sz="2400" b="1" dirty="0" smtClean="0">
              <a:cs typeface="AL-Mohanad Bold" pitchFamily="2" charset="-78"/>
            </a:rPr>
            <a:t>تجريم الوساطة في الرشوة.</a:t>
          </a:r>
          <a:endParaRPr lang="fr-FR" sz="2400" b="1" dirty="0" smtClean="0">
            <a:cs typeface="AL-Mohanad Bold" pitchFamily="2" charset="-78"/>
          </a:endParaRPr>
        </a:p>
        <a:p>
          <a:pPr marL="349250" indent="0" algn="r" rtl="1">
            <a:lnSpc>
              <a:spcPct val="80000"/>
            </a:lnSpc>
            <a:spcAft>
              <a:spcPts val="0"/>
            </a:spcAft>
          </a:pPr>
          <a:r>
            <a:rPr lang="ar-MA" sz="2400" b="1" dirty="0" smtClean="0">
              <a:cs typeface="AL-Mohanad Bold" pitchFamily="2" charset="-78"/>
            </a:rPr>
            <a:t>تجريم الرشوة في القطاع الخاص.</a:t>
          </a:r>
          <a:endParaRPr lang="fr-FR" sz="2400" b="1" dirty="0" smtClean="0">
            <a:cs typeface="AL-Mohanad Bold" pitchFamily="2" charset="-78"/>
          </a:endParaRPr>
        </a:p>
        <a:p>
          <a:pPr marL="349250" indent="0" algn="r" rtl="1">
            <a:lnSpc>
              <a:spcPct val="80000"/>
            </a:lnSpc>
            <a:spcAft>
              <a:spcPts val="0"/>
            </a:spcAft>
          </a:pPr>
          <a:r>
            <a:rPr lang="ar-MA" sz="2400" b="1" dirty="0" smtClean="0">
              <a:cs typeface="AL-Mohanad Bold" pitchFamily="2" charset="-78"/>
            </a:rPr>
            <a:t>تمديد تجريم الرشوة لتشمل الموظف الأجنبي.</a:t>
          </a:r>
          <a:endParaRPr lang="fr-FR" sz="2400" b="1" dirty="0">
            <a:cs typeface="AL-Mohanad Bold" pitchFamily="2" charset="-78"/>
          </a:endParaRPr>
        </a:p>
      </dgm:t>
    </dgm:pt>
    <dgm:pt modelId="{782A0FAE-166E-42F8-A098-C6BCF91101A2}" type="parTrans" cxnId="{50E8A683-810B-4CD4-9ECE-3E7EFEBAC1C1}">
      <dgm:prSet/>
      <dgm:spPr/>
      <dgm:t>
        <a:bodyPr/>
        <a:lstStyle/>
        <a:p>
          <a:endParaRPr lang="fr-FR" sz="1700">
            <a:cs typeface="AL-Mohanad Bold" pitchFamily="2" charset="-78"/>
          </a:endParaRPr>
        </a:p>
      </dgm:t>
    </dgm:pt>
    <dgm:pt modelId="{11FA54B3-9199-4FE9-98E9-A329216B1999}" type="sibTrans" cxnId="{50E8A683-810B-4CD4-9ECE-3E7EFEBAC1C1}">
      <dgm:prSet/>
      <dgm:spPr/>
      <dgm:t>
        <a:bodyPr/>
        <a:lstStyle/>
        <a:p>
          <a:endParaRPr lang="fr-FR" sz="1700">
            <a:cs typeface="AL-Mohanad Bold" pitchFamily="2" charset="-78"/>
          </a:endParaRPr>
        </a:p>
      </dgm:t>
    </dgm:pt>
    <dgm:pt modelId="{FC6B6BCB-5DEF-4972-BF18-D9123279EFD1}" type="pres">
      <dgm:prSet presAssocID="{182F4184-DB1A-4CE5-9BE6-179B2B1D7452}" presName="vert0" presStyleCnt="0">
        <dgm:presLayoutVars>
          <dgm:dir val="rev"/>
          <dgm:animOne val="branch"/>
          <dgm:animLvl val="lvl"/>
        </dgm:presLayoutVars>
      </dgm:prSet>
      <dgm:spPr/>
      <dgm:t>
        <a:bodyPr/>
        <a:lstStyle/>
        <a:p>
          <a:endParaRPr lang="fr-FR"/>
        </a:p>
      </dgm:t>
    </dgm:pt>
    <dgm:pt modelId="{426F1F87-DCF9-467E-962C-0E0365E473D3}" type="pres">
      <dgm:prSet presAssocID="{511D1B2B-AE77-429A-B18C-0F6EA3E441E4}" presName="thickLine" presStyleLbl="alignNode1" presStyleIdx="0" presStyleCnt="1"/>
      <dgm:spPr/>
    </dgm:pt>
    <dgm:pt modelId="{02E993AA-4B9C-44B6-AE85-ECFBF0F958EB}" type="pres">
      <dgm:prSet presAssocID="{511D1B2B-AE77-429A-B18C-0F6EA3E441E4}" presName="horz1" presStyleCnt="0"/>
      <dgm:spPr/>
    </dgm:pt>
    <dgm:pt modelId="{2F732397-8880-4FB1-9BC9-34F93998743D}" type="pres">
      <dgm:prSet presAssocID="{511D1B2B-AE77-429A-B18C-0F6EA3E441E4}" presName="tx1" presStyleLbl="revTx" presStyleIdx="0" presStyleCnt="2"/>
      <dgm:spPr/>
      <dgm:t>
        <a:bodyPr/>
        <a:lstStyle/>
        <a:p>
          <a:endParaRPr lang="fr-FR"/>
        </a:p>
      </dgm:t>
    </dgm:pt>
    <dgm:pt modelId="{D7371070-BDB8-487A-8B98-CF49DD570DDB}" type="pres">
      <dgm:prSet presAssocID="{511D1B2B-AE77-429A-B18C-0F6EA3E441E4}" presName="vert1" presStyleCnt="0"/>
      <dgm:spPr/>
    </dgm:pt>
    <dgm:pt modelId="{BAF4A178-92F8-474F-BFF2-9C6771BDD996}" type="pres">
      <dgm:prSet presAssocID="{4F5B1BE2-DDD6-4FC5-83EC-3FDBED60D11D}" presName="vertSpace2a" presStyleCnt="0"/>
      <dgm:spPr/>
    </dgm:pt>
    <dgm:pt modelId="{16976585-2085-4183-969E-15104F662410}" type="pres">
      <dgm:prSet presAssocID="{4F5B1BE2-DDD6-4FC5-83EC-3FDBED60D11D}" presName="horz2" presStyleCnt="0"/>
      <dgm:spPr/>
    </dgm:pt>
    <dgm:pt modelId="{C135960F-EFDB-4381-B1AF-B0EDF59C97F1}" type="pres">
      <dgm:prSet presAssocID="{4F5B1BE2-DDD6-4FC5-83EC-3FDBED60D11D}" presName="horzSpace2" presStyleCnt="0"/>
      <dgm:spPr/>
    </dgm:pt>
    <dgm:pt modelId="{4D37D374-6218-4DD0-962F-B441CCA5B4B9}" type="pres">
      <dgm:prSet presAssocID="{4F5B1BE2-DDD6-4FC5-83EC-3FDBED60D11D}" presName="tx2" presStyleLbl="revTx" presStyleIdx="1" presStyleCnt="2" custScaleY="115016"/>
      <dgm:spPr/>
      <dgm:t>
        <a:bodyPr/>
        <a:lstStyle/>
        <a:p>
          <a:endParaRPr lang="fr-FR"/>
        </a:p>
      </dgm:t>
    </dgm:pt>
    <dgm:pt modelId="{5C61B4BA-74E8-447B-AEB0-507720923ACF}" type="pres">
      <dgm:prSet presAssocID="{4F5B1BE2-DDD6-4FC5-83EC-3FDBED60D11D}" presName="vert2" presStyleCnt="0"/>
      <dgm:spPr/>
    </dgm:pt>
    <dgm:pt modelId="{F8158465-1EC4-484F-A282-24401AFC7058}" type="pres">
      <dgm:prSet presAssocID="{4F5B1BE2-DDD6-4FC5-83EC-3FDBED60D11D}" presName="thinLine2b" presStyleLbl="callout" presStyleIdx="0" presStyleCnt="1" custLinFactNeighborY="19130"/>
      <dgm:spPr/>
    </dgm:pt>
    <dgm:pt modelId="{1D53AC1F-30AE-4E61-B7BA-E905A676E96D}" type="pres">
      <dgm:prSet presAssocID="{4F5B1BE2-DDD6-4FC5-83EC-3FDBED60D11D}" presName="vertSpace2b" presStyleCnt="0"/>
      <dgm:spPr/>
    </dgm:pt>
  </dgm:ptLst>
  <dgm:cxnLst>
    <dgm:cxn modelId="{E057DDA5-6F7F-46F5-930D-857DB1B5E92C}" type="presOf" srcId="{511D1B2B-AE77-429A-B18C-0F6EA3E441E4}" destId="{2F732397-8880-4FB1-9BC9-34F93998743D}" srcOrd="0" destOrd="0" presId="urn:microsoft.com/office/officeart/2008/layout/LinedList"/>
    <dgm:cxn modelId="{50E8A683-810B-4CD4-9ECE-3E7EFEBAC1C1}" srcId="{511D1B2B-AE77-429A-B18C-0F6EA3E441E4}" destId="{4F5B1BE2-DDD6-4FC5-83EC-3FDBED60D11D}" srcOrd="0" destOrd="0" parTransId="{782A0FAE-166E-42F8-A098-C6BCF91101A2}" sibTransId="{11FA54B3-9199-4FE9-98E9-A329216B1999}"/>
    <dgm:cxn modelId="{2158BCDA-64B3-4413-B518-DADD23D0C970}" type="presOf" srcId="{4F5B1BE2-DDD6-4FC5-83EC-3FDBED60D11D}" destId="{4D37D374-6218-4DD0-962F-B441CCA5B4B9}" srcOrd="0" destOrd="0" presId="urn:microsoft.com/office/officeart/2008/layout/LinedList"/>
    <dgm:cxn modelId="{3AC9FF57-D437-4A27-ACC3-9A5AF7F7E6D2}" type="presOf" srcId="{182F4184-DB1A-4CE5-9BE6-179B2B1D7452}" destId="{FC6B6BCB-5DEF-4972-BF18-D9123279EFD1}" srcOrd="0" destOrd="0" presId="urn:microsoft.com/office/officeart/2008/layout/LinedList"/>
    <dgm:cxn modelId="{7FF396D4-F2A3-4B1D-86AC-CEE8CDA2B84D}" srcId="{182F4184-DB1A-4CE5-9BE6-179B2B1D7452}" destId="{511D1B2B-AE77-429A-B18C-0F6EA3E441E4}" srcOrd="0" destOrd="0" parTransId="{FA65B33B-2FEB-4B4A-A3B5-7F38105F454F}" sibTransId="{4B2E583B-413B-48D3-8F2B-C0ABC7A2C4C1}"/>
    <dgm:cxn modelId="{F9853A03-5EEA-4DC1-8159-9A1F8B56FF7E}" type="presParOf" srcId="{FC6B6BCB-5DEF-4972-BF18-D9123279EFD1}" destId="{426F1F87-DCF9-467E-962C-0E0365E473D3}" srcOrd="0" destOrd="0" presId="urn:microsoft.com/office/officeart/2008/layout/LinedList"/>
    <dgm:cxn modelId="{255C5633-C074-4DF1-8467-94592041A08D}" type="presParOf" srcId="{FC6B6BCB-5DEF-4972-BF18-D9123279EFD1}" destId="{02E993AA-4B9C-44B6-AE85-ECFBF0F958EB}" srcOrd="1" destOrd="0" presId="urn:microsoft.com/office/officeart/2008/layout/LinedList"/>
    <dgm:cxn modelId="{95A9CC34-F4FD-4A0D-918D-2D8676C053DB}" type="presParOf" srcId="{02E993AA-4B9C-44B6-AE85-ECFBF0F958EB}" destId="{2F732397-8880-4FB1-9BC9-34F93998743D}" srcOrd="0" destOrd="0" presId="urn:microsoft.com/office/officeart/2008/layout/LinedList"/>
    <dgm:cxn modelId="{708608CE-CF52-4333-A597-9DE4E92FADEA}" type="presParOf" srcId="{02E993AA-4B9C-44B6-AE85-ECFBF0F958EB}" destId="{D7371070-BDB8-487A-8B98-CF49DD570DDB}" srcOrd="1" destOrd="0" presId="urn:microsoft.com/office/officeart/2008/layout/LinedList"/>
    <dgm:cxn modelId="{67E2D21F-A684-4870-BBE5-58446BF1C54D}" type="presParOf" srcId="{D7371070-BDB8-487A-8B98-CF49DD570DDB}" destId="{BAF4A178-92F8-474F-BFF2-9C6771BDD996}" srcOrd="0" destOrd="0" presId="urn:microsoft.com/office/officeart/2008/layout/LinedList"/>
    <dgm:cxn modelId="{5801C860-7639-47F3-8AC7-8DAB6E9E0761}" type="presParOf" srcId="{D7371070-BDB8-487A-8B98-CF49DD570DDB}" destId="{16976585-2085-4183-969E-15104F662410}" srcOrd="1" destOrd="0" presId="urn:microsoft.com/office/officeart/2008/layout/LinedList"/>
    <dgm:cxn modelId="{CB9C4FA1-1D3C-48C1-88BE-E29D66D8842E}" type="presParOf" srcId="{16976585-2085-4183-969E-15104F662410}" destId="{C135960F-EFDB-4381-B1AF-B0EDF59C97F1}" srcOrd="0" destOrd="0" presId="urn:microsoft.com/office/officeart/2008/layout/LinedList"/>
    <dgm:cxn modelId="{6031D516-00F5-4A25-B003-3EB824AEB315}" type="presParOf" srcId="{16976585-2085-4183-969E-15104F662410}" destId="{4D37D374-6218-4DD0-962F-B441CCA5B4B9}" srcOrd="1" destOrd="0" presId="urn:microsoft.com/office/officeart/2008/layout/LinedList"/>
    <dgm:cxn modelId="{FED99BC7-A462-4CCE-B397-545A6A730207}" type="presParOf" srcId="{16976585-2085-4183-969E-15104F662410}" destId="{5C61B4BA-74E8-447B-AEB0-507720923ACF}" srcOrd="2" destOrd="0" presId="urn:microsoft.com/office/officeart/2008/layout/LinedList"/>
    <dgm:cxn modelId="{B04B704E-EC97-4081-8848-94CDF2D4923A}" type="presParOf" srcId="{D7371070-BDB8-487A-8B98-CF49DD570DDB}" destId="{F8158465-1EC4-484F-A282-24401AFC7058}" srcOrd="2" destOrd="0" presId="urn:microsoft.com/office/officeart/2008/layout/LinedList"/>
    <dgm:cxn modelId="{7FD3215D-94FA-44A0-A8FE-DC0C7DAED4BC}" type="presParOf" srcId="{D7371070-BDB8-487A-8B98-CF49DD570DDB}" destId="{1D53AC1F-30AE-4E61-B7BA-E905A676E96D}"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490EA8-2042-402C-AC3D-645CAE6BAEF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80DAAAF1-8A04-4083-91CF-7AEA4519F671}">
      <dgm:prSet phldrT="[Texte]" custT="1"/>
      <dgm:spPr/>
      <dgm:t>
        <a:bodyPr/>
        <a:lstStyle/>
        <a:p>
          <a:pPr rtl="1"/>
          <a:r>
            <a:rPr lang="ar-MA" sz="1800" b="1" dirty="0" smtClean="0">
              <a:cs typeface="AL-Mohanad Bold" pitchFamily="2" charset="-78"/>
            </a:rPr>
            <a:t>تقريب القضاء من المواطن عبر :</a:t>
          </a:r>
          <a:endParaRPr lang="fr-FR" sz="1800" b="1" dirty="0">
            <a:cs typeface="AL-Mohanad Bold" pitchFamily="2" charset="-78"/>
          </a:endParaRPr>
        </a:p>
      </dgm:t>
    </dgm:pt>
    <dgm:pt modelId="{8459675E-275D-4B6C-8990-9902F89A6258}" type="parTrans" cxnId="{3E027564-7E2C-499C-951D-0FA479DCE3CC}">
      <dgm:prSet/>
      <dgm:spPr/>
      <dgm:t>
        <a:bodyPr/>
        <a:lstStyle/>
        <a:p>
          <a:pPr rtl="1"/>
          <a:endParaRPr lang="fr-FR" sz="2000">
            <a:cs typeface="AL-Mohanad Bold" pitchFamily="2" charset="-78"/>
          </a:endParaRPr>
        </a:p>
      </dgm:t>
    </dgm:pt>
    <dgm:pt modelId="{D4ECAC69-C20E-4F42-9D0C-23053A45A54F}" type="sibTrans" cxnId="{3E027564-7E2C-499C-951D-0FA479DCE3CC}">
      <dgm:prSet/>
      <dgm:spPr/>
      <dgm:t>
        <a:bodyPr/>
        <a:lstStyle/>
        <a:p>
          <a:pPr rtl="1"/>
          <a:endParaRPr lang="fr-FR" sz="2000">
            <a:cs typeface="AL-Mohanad Bold" pitchFamily="2" charset="-78"/>
          </a:endParaRPr>
        </a:p>
      </dgm:t>
    </dgm:pt>
    <dgm:pt modelId="{3EDAA9C6-59DC-4A02-BAD1-F6DC416324F3}">
      <dgm:prSet phldrT="[Texte]" custT="1"/>
      <dgm:spPr/>
      <dgm:t>
        <a:bodyPr/>
        <a:lstStyle/>
        <a:p>
          <a:pPr rtl="1"/>
          <a:r>
            <a:rPr lang="ar-MA" sz="1800" dirty="0" smtClean="0">
              <a:cs typeface="AL-Mohanad Bold" pitchFamily="2" charset="-78"/>
            </a:rPr>
            <a:t>وحدة المحكمة الابتدائية.</a:t>
          </a:r>
          <a:endParaRPr lang="fr-FR" sz="1800" dirty="0" smtClean="0">
            <a:cs typeface="AL-Mohanad Bold" pitchFamily="2" charset="-78"/>
          </a:endParaRPr>
        </a:p>
      </dgm:t>
    </dgm:pt>
    <dgm:pt modelId="{7B530555-5550-4611-A95E-6013CE470358}" type="parTrans" cxnId="{CB08126C-72B5-4989-86A9-26F025BC4772}">
      <dgm:prSet/>
      <dgm:spPr/>
      <dgm:t>
        <a:bodyPr/>
        <a:lstStyle/>
        <a:p>
          <a:pPr rtl="1"/>
          <a:endParaRPr lang="fr-FR" sz="2000">
            <a:cs typeface="AL-Mohanad Bold" pitchFamily="2" charset="-78"/>
          </a:endParaRPr>
        </a:p>
      </dgm:t>
    </dgm:pt>
    <dgm:pt modelId="{3EC3D7C3-443A-404B-A230-9391D8F11622}" type="sibTrans" cxnId="{CB08126C-72B5-4989-86A9-26F025BC4772}">
      <dgm:prSet/>
      <dgm:spPr/>
      <dgm:t>
        <a:bodyPr/>
        <a:lstStyle/>
        <a:p>
          <a:pPr rtl="1"/>
          <a:endParaRPr lang="fr-FR" sz="2000">
            <a:cs typeface="AL-Mohanad Bold" pitchFamily="2" charset="-78"/>
          </a:endParaRPr>
        </a:p>
      </dgm:t>
    </dgm:pt>
    <dgm:pt modelId="{9758F105-ECDF-4E26-BC67-B9DC1F873CC0}">
      <dgm:prSet phldrT="[Texte]" custT="1"/>
      <dgm:spPr/>
      <dgm:t>
        <a:bodyPr/>
        <a:lstStyle/>
        <a:p>
          <a:pPr rtl="1"/>
          <a:r>
            <a:rPr lang="ar-MA" sz="1800" b="1" dirty="0" smtClean="0">
              <a:cs typeface="AL-Mohanad Bold" pitchFamily="2" charset="-78"/>
            </a:rPr>
            <a:t>إعادة النظر في منظومة القضاء المتخصص باعتماد :</a:t>
          </a:r>
          <a:endParaRPr lang="fr-FR" sz="1800" b="1" dirty="0" smtClean="0">
            <a:cs typeface="AL-Mohanad Bold" pitchFamily="2" charset="-78"/>
          </a:endParaRPr>
        </a:p>
      </dgm:t>
    </dgm:pt>
    <dgm:pt modelId="{E9F0E806-4F16-434B-8545-6D2E27CEF28A}" type="parTrans" cxnId="{EB3BC9C3-4493-4F91-8D46-BC5C8FDC3A70}">
      <dgm:prSet/>
      <dgm:spPr/>
      <dgm:t>
        <a:bodyPr/>
        <a:lstStyle/>
        <a:p>
          <a:pPr rtl="1"/>
          <a:endParaRPr lang="fr-FR" sz="2000">
            <a:cs typeface="AL-Mohanad Bold" pitchFamily="2" charset="-78"/>
          </a:endParaRPr>
        </a:p>
      </dgm:t>
    </dgm:pt>
    <dgm:pt modelId="{73EB0CF9-980B-49DE-BBB8-230DCFF1E9CA}" type="sibTrans" cxnId="{EB3BC9C3-4493-4F91-8D46-BC5C8FDC3A70}">
      <dgm:prSet/>
      <dgm:spPr/>
      <dgm:t>
        <a:bodyPr/>
        <a:lstStyle/>
        <a:p>
          <a:pPr rtl="1"/>
          <a:endParaRPr lang="fr-FR" sz="2000">
            <a:cs typeface="AL-Mohanad Bold" pitchFamily="2" charset="-78"/>
          </a:endParaRPr>
        </a:p>
      </dgm:t>
    </dgm:pt>
    <dgm:pt modelId="{D15577E4-BED9-4A83-86BF-01A0F10B6D65}">
      <dgm:prSet phldrT="[Texte]" custT="1"/>
      <dgm:spPr/>
      <dgm:t>
        <a:bodyPr/>
        <a:lstStyle/>
        <a:p>
          <a:pPr rtl="1"/>
          <a:r>
            <a:rPr lang="ar-MA" sz="1800" dirty="0" smtClean="0">
              <a:cs typeface="AL-Mohanad Bold" pitchFamily="2" charset="-78"/>
            </a:rPr>
            <a:t>المحكمة التجارية والقسم التجاري بالمحكمة الابتدائية </a:t>
          </a:r>
          <a:endParaRPr lang="fr-FR" sz="1800" dirty="0" smtClean="0">
            <a:cs typeface="AL-Mohanad Bold" pitchFamily="2" charset="-78"/>
          </a:endParaRPr>
        </a:p>
      </dgm:t>
    </dgm:pt>
    <dgm:pt modelId="{6DBA51E7-D04A-40D0-B252-DFE0737B0227}" type="parTrans" cxnId="{7DA483C2-BA19-414B-9007-D4BF6A06734C}">
      <dgm:prSet/>
      <dgm:spPr/>
      <dgm:t>
        <a:bodyPr/>
        <a:lstStyle/>
        <a:p>
          <a:pPr rtl="1"/>
          <a:endParaRPr lang="fr-FR" sz="2000">
            <a:cs typeface="AL-Mohanad Bold" pitchFamily="2" charset="-78"/>
          </a:endParaRPr>
        </a:p>
      </dgm:t>
    </dgm:pt>
    <dgm:pt modelId="{BFDF7544-60D6-4878-ADC4-9BCC6CE9FBFA}" type="sibTrans" cxnId="{7DA483C2-BA19-414B-9007-D4BF6A06734C}">
      <dgm:prSet/>
      <dgm:spPr/>
      <dgm:t>
        <a:bodyPr/>
        <a:lstStyle/>
        <a:p>
          <a:pPr rtl="1"/>
          <a:endParaRPr lang="fr-FR" sz="2000">
            <a:cs typeface="AL-Mohanad Bold" pitchFamily="2" charset="-78"/>
          </a:endParaRPr>
        </a:p>
      </dgm:t>
    </dgm:pt>
    <dgm:pt modelId="{0C09FC86-58EC-433A-85EB-CD268D21EB07}">
      <dgm:prSet phldrT="[Texte]" custT="1"/>
      <dgm:spPr/>
      <dgm:t>
        <a:bodyPr/>
        <a:lstStyle/>
        <a:p>
          <a:pPr rtl="1"/>
          <a:r>
            <a:rPr lang="ar-MA" sz="1800" b="1" dirty="0" smtClean="0">
              <a:cs typeface="AL-Mohanad Bold" pitchFamily="2" charset="-78"/>
            </a:rPr>
            <a:t>تطوير نظام التدبير الإداري للمحاكم : </a:t>
          </a:r>
          <a:endParaRPr lang="fr-FR" sz="1800" b="1" dirty="0" smtClean="0">
            <a:cs typeface="AL-Mohanad Bold" pitchFamily="2" charset="-78"/>
          </a:endParaRPr>
        </a:p>
      </dgm:t>
    </dgm:pt>
    <dgm:pt modelId="{C8669F5E-E2E7-40D9-94A5-28F09127421D}" type="parTrans" cxnId="{7AD99D01-2DDD-4B02-8C16-FEDF0C990CC8}">
      <dgm:prSet/>
      <dgm:spPr/>
      <dgm:t>
        <a:bodyPr/>
        <a:lstStyle/>
        <a:p>
          <a:pPr rtl="1"/>
          <a:endParaRPr lang="fr-FR" sz="2000">
            <a:cs typeface="AL-Mohanad Bold" pitchFamily="2" charset="-78"/>
          </a:endParaRPr>
        </a:p>
      </dgm:t>
    </dgm:pt>
    <dgm:pt modelId="{E9628C5C-7713-4C9C-A906-BA45B54DD696}" type="sibTrans" cxnId="{7AD99D01-2DDD-4B02-8C16-FEDF0C990CC8}">
      <dgm:prSet/>
      <dgm:spPr/>
      <dgm:t>
        <a:bodyPr/>
        <a:lstStyle/>
        <a:p>
          <a:pPr rtl="1"/>
          <a:endParaRPr lang="fr-FR" sz="2000">
            <a:cs typeface="AL-Mohanad Bold" pitchFamily="2" charset="-78"/>
          </a:endParaRPr>
        </a:p>
      </dgm:t>
    </dgm:pt>
    <dgm:pt modelId="{36AA2739-017A-495B-A3DF-B276F9D17FFF}">
      <dgm:prSet phldrT="[Texte]" custT="1"/>
      <dgm:spPr/>
      <dgm:t>
        <a:bodyPr/>
        <a:lstStyle/>
        <a:p>
          <a:pPr rtl="1"/>
          <a:r>
            <a:rPr lang="ar-MA" sz="1800" dirty="0" smtClean="0">
              <a:cs typeface="AL-Mohanad Bold" pitchFamily="2" charset="-78"/>
            </a:rPr>
            <a:t>إحداث منصب الكاتب العام الذي يتولى التسيير الإداري تحت إشراف المسؤول القضائي.</a:t>
          </a:r>
          <a:endParaRPr lang="fr-FR" sz="1800" dirty="0" smtClean="0">
            <a:cs typeface="AL-Mohanad Bold" pitchFamily="2" charset="-78"/>
          </a:endParaRPr>
        </a:p>
      </dgm:t>
    </dgm:pt>
    <dgm:pt modelId="{F9C77FDF-D039-4298-99CC-1EB9E7A2B063}" type="parTrans" cxnId="{C3A8DFF5-9F69-47E8-BD99-CE54D19E07D0}">
      <dgm:prSet/>
      <dgm:spPr/>
      <dgm:t>
        <a:bodyPr/>
        <a:lstStyle/>
        <a:p>
          <a:pPr rtl="1"/>
          <a:endParaRPr lang="fr-FR" sz="2000">
            <a:cs typeface="AL-Mohanad Bold" pitchFamily="2" charset="-78"/>
          </a:endParaRPr>
        </a:p>
      </dgm:t>
    </dgm:pt>
    <dgm:pt modelId="{7C739606-9DF1-4C33-86D5-578D8A97B4B5}" type="sibTrans" cxnId="{C3A8DFF5-9F69-47E8-BD99-CE54D19E07D0}">
      <dgm:prSet/>
      <dgm:spPr/>
      <dgm:t>
        <a:bodyPr/>
        <a:lstStyle/>
        <a:p>
          <a:pPr rtl="1"/>
          <a:endParaRPr lang="fr-FR" sz="2000">
            <a:cs typeface="AL-Mohanad Bold" pitchFamily="2" charset="-78"/>
          </a:endParaRPr>
        </a:p>
      </dgm:t>
    </dgm:pt>
    <dgm:pt modelId="{81CB46AE-3F60-43DA-96A9-3114B67FDEDA}">
      <dgm:prSet custT="1"/>
      <dgm:spPr/>
      <dgm:t>
        <a:bodyPr/>
        <a:lstStyle/>
        <a:p>
          <a:pPr rtl="1"/>
          <a:r>
            <a:rPr lang="ar-MA" sz="1800" dirty="0" smtClean="0">
              <a:cs typeface="AL-Mohanad Bold" pitchFamily="2" charset="-78"/>
            </a:rPr>
            <a:t>وحدة القضاء المقيم.</a:t>
          </a:r>
          <a:endParaRPr lang="fr-FR" sz="1800" dirty="0">
            <a:cs typeface="AL-Mohanad Bold" pitchFamily="2" charset="-78"/>
          </a:endParaRPr>
        </a:p>
      </dgm:t>
    </dgm:pt>
    <dgm:pt modelId="{270E836B-F914-4BB3-B68F-53E64ED1665D}" type="parTrans" cxnId="{E7364223-6438-4B8C-AB66-75568D714A3A}">
      <dgm:prSet/>
      <dgm:spPr/>
      <dgm:t>
        <a:bodyPr/>
        <a:lstStyle/>
        <a:p>
          <a:endParaRPr lang="fr-FR" sz="2000">
            <a:cs typeface="AL-Mohanad Bold" pitchFamily="2" charset="-78"/>
          </a:endParaRPr>
        </a:p>
      </dgm:t>
    </dgm:pt>
    <dgm:pt modelId="{80FAC9DD-99F9-4BDC-8E00-20F83EEFAE6F}" type="sibTrans" cxnId="{E7364223-6438-4B8C-AB66-75568D714A3A}">
      <dgm:prSet/>
      <dgm:spPr/>
      <dgm:t>
        <a:bodyPr/>
        <a:lstStyle/>
        <a:p>
          <a:endParaRPr lang="fr-FR" sz="2000">
            <a:cs typeface="AL-Mohanad Bold" pitchFamily="2" charset="-78"/>
          </a:endParaRPr>
        </a:p>
      </dgm:t>
    </dgm:pt>
    <dgm:pt modelId="{338663BB-E5ED-4411-B7D1-96DB86240C42}">
      <dgm:prSet custT="1"/>
      <dgm:spPr/>
      <dgm:t>
        <a:bodyPr/>
        <a:lstStyle/>
        <a:p>
          <a:pPr rtl="1"/>
          <a:r>
            <a:rPr lang="ar-MA" sz="1800" dirty="0" smtClean="0">
              <a:cs typeface="AL-Mohanad Bold" pitchFamily="2" charset="-78"/>
            </a:rPr>
            <a:t>وحدة القضاء المتنقل.</a:t>
          </a:r>
          <a:endParaRPr lang="fr-FR" sz="1800" dirty="0">
            <a:cs typeface="AL-Mohanad Bold" pitchFamily="2" charset="-78"/>
          </a:endParaRPr>
        </a:p>
      </dgm:t>
    </dgm:pt>
    <dgm:pt modelId="{7A7A78E9-3F14-4532-BC84-1B25EE80ED4E}" type="parTrans" cxnId="{A7BB27AC-1DF4-4F66-BE46-B39BEB80042B}">
      <dgm:prSet/>
      <dgm:spPr/>
      <dgm:t>
        <a:bodyPr/>
        <a:lstStyle/>
        <a:p>
          <a:endParaRPr lang="fr-FR" sz="2000">
            <a:cs typeface="AL-Mohanad Bold" pitchFamily="2" charset="-78"/>
          </a:endParaRPr>
        </a:p>
      </dgm:t>
    </dgm:pt>
    <dgm:pt modelId="{6BE0E53F-5B93-400B-93A0-FA4FF3DF3C51}" type="sibTrans" cxnId="{A7BB27AC-1DF4-4F66-BE46-B39BEB80042B}">
      <dgm:prSet/>
      <dgm:spPr/>
      <dgm:t>
        <a:bodyPr/>
        <a:lstStyle/>
        <a:p>
          <a:endParaRPr lang="fr-FR" sz="2000">
            <a:cs typeface="AL-Mohanad Bold" pitchFamily="2" charset="-78"/>
          </a:endParaRPr>
        </a:p>
      </dgm:t>
    </dgm:pt>
    <dgm:pt modelId="{9DC46EA3-E9E7-48D9-A1A1-864E94A7265A}">
      <dgm:prSet custT="1"/>
      <dgm:spPr/>
      <dgm:t>
        <a:bodyPr/>
        <a:lstStyle/>
        <a:p>
          <a:pPr rtl="1"/>
          <a:r>
            <a:rPr lang="ar-MA" sz="1800" dirty="0" smtClean="0">
              <a:cs typeface="AL-Mohanad Bold" pitchFamily="2" charset="-78"/>
            </a:rPr>
            <a:t>المحكمة الإدارية والقسم الإداري بالمحكمة الابتدائية</a:t>
          </a:r>
          <a:endParaRPr lang="fr-FR" sz="1800" dirty="0">
            <a:cs typeface="AL-Mohanad Bold" pitchFamily="2" charset="-78"/>
          </a:endParaRPr>
        </a:p>
      </dgm:t>
    </dgm:pt>
    <dgm:pt modelId="{FE69858D-B810-41A4-9E28-8FD3DBBE1FD5}" type="parTrans" cxnId="{FFE87D22-9224-49A0-AED0-D766D60E5254}">
      <dgm:prSet/>
      <dgm:spPr/>
      <dgm:t>
        <a:bodyPr/>
        <a:lstStyle/>
        <a:p>
          <a:endParaRPr lang="fr-FR" sz="2000">
            <a:cs typeface="AL-Mohanad Bold" pitchFamily="2" charset="-78"/>
          </a:endParaRPr>
        </a:p>
      </dgm:t>
    </dgm:pt>
    <dgm:pt modelId="{9B0CF45B-5C7B-4210-B5DD-F65431832942}" type="sibTrans" cxnId="{FFE87D22-9224-49A0-AED0-D766D60E5254}">
      <dgm:prSet/>
      <dgm:spPr/>
      <dgm:t>
        <a:bodyPr/>
        <a:lstStyle/>
        <a:p>
          <a:endParaRPr lang="fr-FR" sz="2000">
            <a:cs typeface="AL-Mohanad Bold" pitchFamily="2" charset="-78"/>
          </a:endParaRPr>
        </a:p>
      </dgm:t>
    </dgm:pt>
    <dgm:pt modelId="{C878FB65-493F-460A-95EA-0D02A6664709}" type="pres">
      <dgm:prSet presAssocID="{43490EA8-2042-402C-AC3D-645CAE6BAEF4}" presName="linear" presStyleCnt="0">
        <dgm:presLayoutVars>
          <dgm:dir val="rev"/>
          <dgm:animLvl val="lvl"/>
          <dgm:resizeHandles val="exact"/>
        </dgm:presLayoutVars>
      </dgm:prSet>
      <dgm:spPr/>
      <dgm:t>
        <a:bodyPr/>
        <a:lstStyle/>
        <a:p>
          <a:pPr rtl="1"/>
          <a:endParaRPr lang="ar-SA"/>
        </a:p>
      </dgm:t>
    </dgm:pt>
    <dgm:pt modelId="{9A05FCE9-1162-480F-A6A1-BA66DA68C4CD}" type="pres">
      <dgm:prSet presAssocID="{80DAAAF1-8A04-4083-91CF-7AEA4519F671}" presName="parentLin" presStyleCnt="0"/>
      <dgm:spPr/>
      <dgm:t>
        <a:bodyPr/>
        <a:lstStyle/>
        <a:p>
          <a:pPr rtl="1"/>
          <a:endParaRPr lang="ar-SA"/>
        </a:p>
      </dgm:t>
    </dgm:pt>
    <dgm:pt modelId="{8E3CE469-F5CA-48F2-8EC6-126A584BC4D1}" type="pres">
      <dgm:prSet presAssocID="{80DAAAF1-8A04-4083-91CF-7AEA4519F671}" presName="parentLeftMargin" presStyleLbl="node1" presStyleIdx="0" presStyleCnt="3"/>
      <dgm:spPr/>
      <dgm:t>
        <a:bodyPr/>
        <a:lstStyle/>
        <a:p>
          <a:pPr rtl="1"/>
          <a:endParaRPr lang="ar-SA"/>
        </a:p>
      </dgm:t>
    </dgm:pt>
    <dgm:pt modelId="{261C45C7-C4DB-45E8-A05F-51FA1C19623E}" type="pres">
      <dgm:prSet presAssocID="{80DAAAF1-8A04-4083-91CF-7AEA4519F671}" presName="parentText" presStyleLbl="node1" presStyleIdx="0" presStyleCnt="3">
        <dgm:presLayoutVars>
          <dgm:chMax val="0"/>
          <dgm:bulletEnabled val="1"/>
        </dgm:presLayoutVars>
      </dgm:prSet>
      <dgm:spPr/>
      <dgm:t>
        <a:bodyPr/>
        <a:lstStyle/>
        <a:p>
          <a:pPr rtl="1"/>
          <a:endParaRPr lang="ar-SA"/>
        </a:p>
      </dgm:t>
    </dgm:pt>
    <dgm:pt modelId="{29311464-14B4-4B09-8F40-E4FF3EE282F4}" type="pres">
      <dgm:prSet presAssocID="{80DAAAF1-8A04-4083-91CF-7AEA4519F671}" presName="negativeSpace" presStyleCnt="0"/>
      <dgm:spPr/>
      <dgm:t>
        <a:bodyPr/>
        <a:lstStyle/>
        <a:p>
          <a:pPr rtl="1"/>
          <a:endParaRPr lang="ar-SA"/>
        </a:p>
      </dgm:t>
    </dgm:pt>
    <dgm:pt modelId="{850125ED-C7F2-4BA9-9A0F-86E4F138378F}" type="pres">
      <dgm:prSet presAssocID="{80DAAAF1-8A04-4083-91CF-7AEA4519F671}" presName="childText" presStyleLbl="conFgAcc1" presStyleIdx="0" presStyleCnt="3">
        <dgm:presLayoutVars>
          <dgm:bulletEnabled val="1"/>
        </dgm:presLayoutVars>
      </dgm:prSet>
      <dgm:spPr/>
      <dgm:t>
        <a:bodyPr/>
        <a:lstStyle/>
        <a:p>
          <a:pPr rtl="1"/>
          <a:endParaRPr lang="ar-SA"/>
        </a:p>
      </dgm:t>
    </dgm:pt>
    <dgm:pt modelId="{4A69E255-5E4E-45AE-A512-C251294959EC}" type="pres">
      <dgm:prSet presAssocID="{D4ECAC69-C20E-4F42-9D0C-23053A45A54F}" presName="spaceBetweenRectangles" presStyleCnt="0"/>
      <dgm:spPr/>
      <dgm:t>
        <a:bodyPr/>
        <a:lstStyle/>
        <a:p>
          <a:pPr rtl="1"/>
          <a:endParaRPr lang="ar-SA"/>
        </a:p>
      </dgm:t>
    </dgm:pt>
    <dgm:pt modelId="{996584FC-6242-4378-B8F5-9FE201B248A5}" type="pres">
      <dgm:prSet presAssocID="{9758F105-ECDF-4E26-BC67-B9DC1F873CC0}" presName="parentLin" presStyleCnt="0"/>
      <dgm:spPr/>
      <dgm:t>
        <a:bodyPr/>
        <a:lstStyle/>
        <a:p>
          <a:pPr rtl="1"/>
          <a:endParaRPr lang="ar-SA"/>
        </a:p>
      </dgm:t>
    </dgm:pt>
    <dgm:pt modelId="{769F0CCD-BBC6-4E14-8036-794935F1DE1E}" type="pres">
      <dgm:prSet presAssocID="{9758F105-ECDF-4E26-BC67-B9DC1F873CC0}" presName="parentLeftMargin" presStyleLbl="node1" presStyleIdx="0" presStyleCnt="3"/>
      <dgm:spPr/>
      <dgm:t>
        <a:bodyPr/>
        <a:lstStyle/>
        <a:p>
          <a:pPr rtl="1"/>
          <a:endParaRPr lang="ar-SA"/>
        </a:p>
      </dgm:t>
    </dgm:pt>
    <dgm:pt modelId="{E51CDC61-2A23-4EC9-A8B9-11C990CB23EE}" type="pres">
      <dgm:prSet presAssocID="{9758F105-ECDF-4E26-BC67-B9DC1F873CC0}" presName="parentText" presStyleLbl="node1" presStyleIdx="1" presStyleCnt="3">
        <dgm:presLayoutVars>
          <dgm:chMax val="0"/>
          <dgm:bulletEnabled val="1"/>
        </dgm:presLayoutVars>
      </dgm:prSet>
      <dgm:spPr/>
      <dgm:t>
        <a:bodyPr/>
        <a:lstStyle/>
        <a:p>
          <a:pPr rtl="1"/>
          <a:endParaRPr lang="ar-SA"/>
        </a:p>
      </dgm:t>
    </dgm:pt>
    <dgm:pt modelId="{9D86CDEF-B2E7-44A6-A82C-DB1034CACCEC}" type="pres">
      <dgm:prSet presAssocID="{9758F105-ECDF-4E26-BC67-B9DC1F873CC0}" presName="negativeSpace" presStyleCnt="0"/>
      <dgm:spPr/>
      <dgm:t>
        <a:bodyPr/>
        <a:lstStyle/>
        <a:p>
          <a:pPr rtl="1"/>
          <a:endParaRPr lang="ar-SA"/>
        </a:p>
      </dgm:t>
    </dgm:pt>
    <dgm:pt modelId="{3B74AA13-25D0-4310-A2AB-C52488FB812A}" type="pres">
      <dgm:prSet presAssocID="{9758F105-ECDF-4E26-BC67-B9DC1F873CC0}" presName="childText" presStyleLbl="conFgAcc1" presStyleIdx="1" presStyleCnt="3">
        <dgm:presLayoutVars>
          <dgm:bulletEnabled val="1"/>
        </dgm:presLayoutVars>
      </dgm:prSet>
      <dgm:spPr/>
      <dgm:t>
        <a:bodyPr/>
        <a:lstStyle/>
        <a:p>
          <a:pPr rtl="1"/>
          <a:endParaRPr lang="ar-SA"/>
        </a:p>
      </dgm:t>
    </dgm:pt>
    <dgm:pt modelId="{58564670-A2D3-4611-8C85-D7C1793255F5}" type="pres">
      <dgm:prSet presAssocID="{73EB0CF9-980B-49DE-BBB8-230DCFF1E9CA}" presName="spaceBetweenRectangles" presStyleCnt="0"/>
      <dgm:spPr/>
      <dgm:t>
        <a:bodyPr/>
        <a:lstStyle/>
        <a:p>
          <a:pPr rtl="1"/>
          <a:endParaRPr lang="ar-SA"/>
        </a:p>
      </dgm:t>
    </dgm:pt>
    <dgm:pt modelId="{EE690D86-9EE6-4EF2-A6AF-7171304C288F}" type="pres">
      <dgm:prSet presAssocID="{0C09FC86-58EC-433A-85EB-CD268D21EB07}" presName="parentLin" presStyleCnt="0"/>
      <dgm:spPr/>
      <dgm:t>
        <a:bodyPr/>
        <a:lstStyle/>
        <a:p>
          <a:pPr rtl="1"/>
          <a:endParaRPr lang="ar-SA"/>
        </a:p>
      </dgm:t>
    </dgm:pt>
    <dgm:pt modelId="{6BEC6BB7-A2B2-42C4-8A2A-6FF23C5B3DFE}" type="pres">
      <dgm:prSet presAssocID="{0C09FC86-58EC-433A-85EB-CD268D21EB07}" presName="parentLeftMargin" presStyleLbl="node1" presStyleIdx="1" presStyleCnt="3"/>
      <dgm:spPr/>
      <dgm:t>
        <a:bodyPr/>
        <a:lstStyle/>
        <a:p>
          <a:pPr rtl="1"/>
          <a:endParaRPr lang="ar-SA"/>
        </a:p>
      </dgm:t>
    </dgm:pt>
    <dgm:pt modelId="{86814427-A91D-4C12-A7CF-6772B8112AB7}" type="pres">
      <dgm:prSet presAssocID="{0C09FC86-58EC-433A-85EB-CD268D21EB07}" presName="parentText" presStyleLbl="node1" presStyleIdx="2" presStyleCnt="3">
        <dgm:presLayoutVars>
          <dgm:chMax val="0"/>
          <dgm:bulletEnabled val="1"/>
        </dgm:presLayoutVars>
      </dgm:prSet>
      <dgm:spPr/>
      <dgm:t>
        <a:bodyPr/>
        <a:lstStyle/>
        <a:p>
          <a:pPr rtl="1"/>
          <a:endParaRPr lang="ar-SA"/>
        </a:p>
      </dgm:t>
    </dgm:pt>
    <dgm:pt modelId="{FFFA38E7-7087-4949-AD5E-80D0672A4CC9}" type="pres">
      <dgm:prSet presAssocID="{0C09FC86-58EC-433A-85EB-CD268D21EB07}" presName="negativeSpace" presStyleCnt="0"/>
      <dgm:spPr/>
      <dgm:t>
        <a:bodyPr/>
        <a:lstStyle/>
        <a:p>
          <a:pPr rtl="1"/>
          <a:endParaRPr lang="ar-SA"/>
        </a:p>
      </dgm:t>
    </dgm:pt>
    <dgm:pt modelId="{1EC9E293-944D-405F-8CC8-8F79B9239EAB}" type="pres">
      <dgm:prSet presAssocID="{0C09FC86-58EC-433A-85EB-CD268D21EB07}" presName="childText" presStyleLbl="conFgAcc1" presStyleIdx="2" presStyleCnt="3">
        <dgm:presLayoutVars>
          <dgm:bulletEnabled val="1"/>
        </dgm:presLayoutVars>
      </dgm:prSet>
      <dgm:spPr/>
      <dgm:t>
        <a:bodyPr/>
        <a:lstStyle/>
        <a:p>
          <a:pPr rtl="1"/>
          <a:endParaRPr lang="ar-SA"/>
        </a:p>
      </dgm:t>
    </dgm:pt>
  </dgm:ptLst>
  <dgm:cxnLst>
    <dgm:cxn modelId="{3E027564-7E2C-499C-951D-0FA479DCE3CC}" srcId="{43490EA8-2042-402C-AC3D-645CAE6BAEF4}" destId="{80DAAAF1-8A04-4083-91CF-7AEA4519F671}" srcOrd="0" destOrd="0" parTransId="{8459675E-275D-4B6C-8990-9902F89A6258}" sibTransId="{D4ECAC69-C20E-4F42-9D0C-23053A45A54F}"/>
    <dgm:cxn modelId="{41493918-463B-4563-9CC4-3EF59BDC2C6D}" type="presOf" srcId="{0C09FC86-58EC-433A-85EB-CD268D21EB07}" destId="{86814427-A91D-4C12-A7CF-6772B8112AB7}" srcOrd="1" destOrd="0" presId="urn:microsoft.com/office/officeart/2005/8/layout/list1"/>
    <dgm:cxn modelId="{7DA483C2-BA19-414B-9007-D4BF6A06734C}" srcId="{9758F105-ECDF-4E26-BC67-B9DC1F873CC0}" destId="{D15577E4-BED9-4A83-86BF-01A0F10B6D65}" srcOrd="0" destOrd="0" parTransId="{6DBA51E7-D04A-40D0-B252-DFE0737B0227}" sibTransId="{BFDF7544-60D6-4878-ADC4-9BCC6CE9FBFA}"/>
    <dgm:cxn modelId="{E05373D5-4145-452A-8255-B38652DC409E}" type="presOf" srcId="{D15577E4-BED9-4A83-86BF-01A0F10B6D65}" destId="{3B74AA13-25D0-4310-A2AB-C52488FB812A}" srcOrd="0" destOrd="0" presId="urn:microsoft.com/office/officeart/2005/8/layout/list1"/>
    <dgm:cxn modelId="{E87EAD2B-8E8F-431E-A35F-52D37564B0C3}" type="presOf" srcId="{0C09FC86-58EC-433A-85EB-CD268D21EB07}" destId="{6BEC6BB7-A2B2-42C4-8A2A-6FF23C5B3DFE}" srcOrd="0" destOrd="0" presId="urn:microsoft.com/office/officeart/2005/8/layout/list1"/>
    <dgm:cxn modelId="{FFE87D22-9224-49A0-AED0-D766D60E5254}" srcId="{9758F105-ECDF-4E26-BC67-B9DC1F873CC0}" destId="{9DC46EA3-E9E7-48D9-A1A1-864E94A7265A}" srcOrd="1" destOrd="0" parTransId="{FE69858D-B810-41A4-9E28-8FD3DBBE1FD5}" sibTransId="{9B0CF45B-5C7B-4210-B5DD-F65431832942}"/>
    <dgm:cxn modelId="{CE196420-4EB5-4E15-8D74-6E766C5DE2BA}" type="presOf" srcId="{36AA2739-017A-495B-A3DF-B276F9D17FFF}" destId="{1EC9E293-944D-405F-8CC8-8F79B9239EAB}" srcOrd="0" destOrd="0" presId="urn:microsoft.com/office/officeart/2005/8/layout/list1"/>
    <dgm:cxn modelId="{8FDAC58F-64DA-4B89-8EE5-EB0D90E488CC}" type="presOf" srcId="{3EDAA9C6-59DC-4A02-BAD1-F6DC416324F3}" destId="{850125ED-C7F2-4BA9-9A0F-86E4F138378F}" srcOrd="0" destOrd="0" presId="urn:microsoft.com/office/officeart/2005/8/layout/list1"/>
    <dgm:cxn modelId="{A7BB27AC-1DF4-4F66-BE46-B39BEB80042B}" srcId="{80DAAAF1-8A04-4083-91CF-7AEA4519F671}" destId="{338663BB-E5ED-4411-B7D1-96DB86240C42}" srcOrd="2" destOrd="0" parTransId="{7A7A78E9-3F14-4532-BC84-1B25EE80ED4E}" sibTransId="{6BE0E53F-5B93-400B-93A0-FA4FF3DF3C51}"/>
    <dgm:cxn modelId="{4006BAE5-CCDD-420B-9B13-30D2B20727CE}" type="presOf" srcId="{9758F105-ECDF-4E26-BC67-B9DC1F873CC0}" destId="{769F0CCD-BBC6-4E14-8036-794935F1DE1E}" srcOrd="0" destOrd="0" presId="urn:microsoft.com/office/officeart/2005/8/layout/list1"/>
    <dgm:cxn modelId="{0D8645A9-938B-4EBE-AE66-449A435A42EA}" type="presOf" srcId="{80DAAAF1-8A04-4083-91CF-7AEA4519F671}" destId="{8E3CE469-F5CA-48F2-8EC6-126A584BC4D1}" srcOrd="0" destOrd="0" presId="urn:microsoft.com/office/officeart/2005/8/layout/list1"/>
    <dgm:cxn modelId="{E7364223-6438-4B8C-AB66-75568D714A3A}" srcId="{80DAAAF1-8A04-4083-91CF-7AEA4519F671}" destId="{81CB46AE-3F60-43DA-96A9-3114B67FDEDA}" srcOrd="1" destOrd="0" parTransId="{270E836B-F914-4BB3-B68F-53E64ED1665D}" sibTransId="{80FAC9DD-99F9-4BDC-8E00-20F83EEFAE6F}"/>
    <dgm:cxn modelId="{54ED9F70-4850-4C01-89ED-8C9F0A917DBD}" type="presOf" srcId="{81CB46AE-3F60-43DA-96A9-3114B67FDEDA}" destId="{850125ED-C7F2-4BA9-9A0F-86E4F138378F}" srcOrd="0" destOrd="1" presId="urn:microsoft.com/office/officeart/2005/8/layout/list1"/>
    <dgm:cxn modelId="{CB08126C-72B5-4989-86A9-26F025BC4772}" srcId="{80DAAAF1-8A04-4083-91CF-7AEA4519F671}" destId="{3EDAA9C6-59DC-4A02-BAD1-F6DC416324F3}" srcOrd="0" destOrd="0" parTransId="{7B530555-5550-4611-A95E-6013CE470358}" sibTransId="{3EC3D7C3-443A-404B-A230-9391D8F11622}"/>
    <dgm:cxn modelId="{C367F83C-E901-4BB2-924C-BDA49CA755D1}" type="presOf" srcId="{9DC46EA3-E9E7-48D9-A1A1-864E94A7265A}" destId="{3B74AA13-25D0-4310-A2AB-C52488FB812A}" srcOrd="0" destOrd="1" presId="urn:microsoft.com/office/officeart/2005/8/layout/list1"/>
    <dgm:cxn modelId="{4CD6A340-53B3-4C65-95A1-AF05B9701F49}" type="presOf" srcId="{43490EA8-2042-402C-AC3D-645CAE6BAEF4}" destId="{C878FB65-493F-460A-95EA-0D02A6664709}" srcOrd="0" destOrd="0" presId="urn:microsoft.com/office/officeart/2005/8/layout/list1"/>
    <dgm:cxn modelId="{2A58FD70-140A-4F82-B082-B8D1A5F2BC54}" type="presOf" srcId="{80DAAAF1-8A04-4083-91CF-7AEA4519F671}" destId="{261C45C7-C4DB-45E8-A05F-51FA1C19623E}" srcOrd="1" destOrd="0" presId="urn:microsoft.com/office/officeart/2005/8/layout/list1"/>
    <dgm:cxn modelId="{31EB914B-FABB-4AE3-91AD-5FCF75D4F4AD}" type="presOf" srcId="{9758F105-ECDF-4E26-BC67-B9DC1F873CC0}" destId="{E51CDC61-2A23-4EC9-A8B9-11C990CB23EE}" srcOrd="1" destOrd="0" presId="urn:microsoft.com/office/officeart/2005/8/layout/list1"/>
    <dgm:cxn modelId="{EA3AC4B5-6BAE-40DE-9952-565001A9467E}" type="presOf" srcId="{338663BB-E5ED-4411-B7D1-96DB86240C42}" destId="{850125ED-C7F2-4BA9-9A0F-86E4F138378F}" srcOrd="0" destOrd="2" presId="urn:microsoft.com/office/officeart/2005/8/layout/list1"/>
    <dgm:cxn modelId="{C3A8DFF5-9F69-47E8-BD99-CE54D19E07D0}" srcId="{0C09FC86-58EC-433A-85EB-CD268D21EB07}" destId="{36AA2739-017A-495B-A3DF-B276F9D17FFF}" srcOrd="0" destOrd="0" parTransId="{F9C77FDF-D039-4298-99CC-1EB9E7A2B063}" sibTransId="{7C739606-9DF1-4C33-86D5-578D8A97B4B5}"/>
    <dgm:cxn modelId="{7AD99D01-2DDD-4B02-8C16-FEDF0C990CC8}" srcId="{43490EA8-2042-402C-AC3D-645CAE6BAEF4}" destId="{0C09FC86-58EC-433A-85EB-CD268D21EB07}" srcOrd="2" destOrd="0" parTransId="{C8669F5E-E2E7-40D9-94A5-28F09127421D}" sibTransId="{E9628C5C-7713-4C9C-A906-BA45B54DD696}"/>
    <dgm:cxn modelId="{EB3BC9C3-4493-4F91-8D46-BC5C8FDC3A70}" srcId="{43490EA8-2042-402C-AC3D-645CAE6BAEF4}" destId="{9758F105-ECDF-4E26-BC67-B9DC1F873CC0}" srcOrd="1" destOrd="0" parTransId="{E9F0E806-4F16-434B-8545-6D2E27CEF28A}" sibTransId="{73EB0CF9-980B-49DE-BBB8-230DCFF1E9CA}"/>
    <dgm:cxn modelId="{E7AE7F2F-553E-42C1-A1D1-44E775332FDA}" type="presParOf" srcId="{C878FB65-493F-460A-95EA-0D02A6664709}" destId="{9A05FCE9-1162-480F-A6A1-BA66DA68C4CD}" srcOrd="0" destOrd="0" presId="urn:microsoft.com/office/officeart/2005/8/layout/list1"/>
    <dgm:cxn modelId="{0BE5E69E-2DCC-4AFC-9765-ABE11487136B}" type="presParOf" srcId="{9A05FCE9-1162-480F-A6A1-BA66DA68C4CD}" destId="{8E3CE469-F5CA-48F2-8EC6-126A584BC4D1}" srcOrd="0" destOrd="0" presId="urn:microsoft.com/office/officeart/2005/8/layout/list1"/>
    <dgm:cxn modelId="{C7FE6EB2-A8D2-45E3-BDDC-0845618AB38E}" type="presParOf" srcId="{9A05FCE9-1162-480F-A6A1-BA66DA68C4CD}" destId="{261C45C7-C4DB-45E8-A05F-51FA1C19623E}" srcOrd="1" destOrd="0" presId="urn:microsoft.com/office/officeart/2005/8/layout/list1"/>
    <dgm:cxn modelId="{82766F22-5C82-4DA5-9202-F9773B80211D}" type="presParOf" srcId="{C878FB65-493F-460A-95EA-0D02A6664709}" destId="{29311464-14B4-4B09-8F40-E4FF3EE282F4}" srcOrd="1" destOrd="0" presId="urn:microsoft.com/office/officeart/2005/8/layout/list1"/>
    <dgm:cxn modelId="{75CB30B5-3D12-454E-9988-73C0192797AA}" type="presParOf" srcId="{C878FB65-493F-460A-95EA-0D02A6664709}" destId="{850125ED-C7F2-4BA9-9A0F-86E4F138378F}" srcOrd="2" destOrd="0" presId="urn:microsoft.com/office/officeart/2005/8/layout/list1"/>
    <dgm:cxn modelId="{B9F3CF0C-26CE-4018-8081-83A88718AFF2}" type="presParOf" srcId="{C878FB65-493F-460A-95EA-0D02A6664709}" destId="{4A69E255-5E4E-45AE-A512-C251294959EC}" srcOrd="3" destOrd="0" presId="urn:microsoft.com/office/officeart/2005/8/layout/list1"/>
    <dgm:cxn modelId="{E343830D-23FF-4CC4-BED1-942310DC27CE}" type="presParOf" srcId="{C878FB65-493F-460A-95EA-0D02A6664709}" destId="{996584FC-6242-4378-B8F5-9FE201B248A5}" srcOrd="4" destOrd="0" presId="urn:microsoft.com/office/officeart/2005/8/layout/list1"/>
    <dgm:cxn modelId="{B45F66AC-D45A-4398-B5CA-6E3C6EDA834F}" type="presParOf" srcId="{996584FC-6242-4378-B8F5-9FE201B248A5}" destId="{769F0CCD-BBC6-4E14-8036-794935F1DE1E}" srcOrd="0" destOrd="0" presId="urn:microsoft.com/office/officeart/2005/8/layout/list1"/>
    <dgm:cxn modelId="{CEEF3381-11A5-44F8-80F1-EC544846D24F}" type="presParOf" srcId="{996584FC-6242-4378-B8F5-9FE201B248A5}" destId="{E51CDC61-2A23-4EC9-A8B9-11C990CB23EE}" srcOrd="1" destOrd="0" presId="urn:microsoft.com/office/officeart/2005/8/layout/list1"/>
    <dgm:cxn modelId="{BD070CCA-CD12-4868-900F-6C1DF1D2946B}" type="presParOf" srcId="{C878FB65-493F-460A-95EA-0D02A6664709}" destId="{9D86CDEF-B2E7-44A6-A82C-DB1034CACCEC}" srcOrd="5" destOrd="0" presId="urn:microsoft.com/office/officeart/2005/8/layout/list1"/>
    <dgm:cxn modelId="{A287A633-11F5-4711-9EFC-8F4E42EADEC9}" type="presParOf" srcId="{C878FB65-493F-460A-95EA-0D02A6664709}" destId="{3B74AA13-25D0-4310-A2AB-C52488FB812A}" srcOrd="6" destOrd="0" presId="urn:microsoft.com/office/officeart/2005/8/layout/list1"/>
    <dgm:cxn modelId="{FE675BCA-4A37-43E7-B87A-FDD12DDDEFD8}" type="presParOf" srcId="{C878FB65-493F-460A-95EA-0D02A6664709}" destId="{58564670-A2D3-4611-8C85-D7C1793255F5}" srcOrd="7" destOrd="0" presId="urn:microsoft.com/office/officeart/2005/8/layout/list1"/>
    <dgm:cxn modelId="{FBF6AFDC-C9D0-4CE0-9376-ED63A7B4AD2A}" type="presParOf" srcId="{C878FB65-493F-460A-95EA-0D02A6664709}" destId="{EE690D86-9EE6-4EF2-A6AF-7171304C288F}" srcOrd="8" destOrd="0" presId="urn:microsoft.com/office/officeart/2005/8/layout/list1"/>
    <dgm:cxn modelId="{6416C256-AAF0-4125-8574-D4C3822CA6EE}" type="presParOf" srcId="{EE690D86-9EE6-4EF2-A6AF-7171304C288F}" destId="{6BEC6BB7-A2B2-42C4-8A2A-6FF23C5B3DFE}" srcOrd="0" destOrd="0" presId="urn:microsoft.com/office/officeart/2005/8/layout/list1"/>
    <dgm:cxn modelId="{48F7428E-DFAA-43AD-8A23-18552FCB3337}" type="presParOf" srcId="{EE690D86-9EE6-4EF2-A6AF-7171304C288F}" destId="{86814427-A91D-4C12-A7CF-6772B8112AB7}" srcOrd="1" destOrd="0" presId="urn:microsoft.com/office/officeart/2005/8/layout/list1"/>
    <dgm:cxn modelId="{E6736CD9-4411-4EFB-9A54-6484652F2853}" type="presParOf" srcId="{C878FB65-493F-460A-95EA-0D02A6664709}" destId="{FFFA38E7-7087-4949-AD5E-80D0672A4CC9}" srcOrd="9" destOrd="0" presId="urn:microsoft.com/office/officeart/2005/8/layout/list1"/>
    <dgm:cxn modelId="{A527F913-C92A-47C9-BE41-2D4982FB978A}" type="presParOf" srcId="{C878FB65-493F-460A-95EA-0D02A6664709}" destId="{1EC9E293-944D-405F-8CC8-8F79B9239E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490EA8-2042-402C-AC3D-645CAE6BAEF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6B77AD63-9DBE-4263-BEFC-28FF0B9CB225}">
      <dgm:prSet custT="1"/>
      <dgm:spPr/>
      <dgm:t>
        <a:bodyPr/>
        <a:lstStyle/>
        <a:p>
          <a:pPr rtl="1"/>
          <a:r>
            <a:rPr lang="ar-MA" sz="2000" b="1" dirty="0" smtClean="0">
              <a:cs typeface="AL-Mohanad Bold" pitchFamily="2" charset="-78"/>
            </a:rPr>
            <a:t>تبسيط إجراءات التقاضي وسير الدعوى أمام المحاكم عبر :</a:t>
          </a:r>
          <a:endParaRPr lang="fr-FR" sz="2000" b="1" dirty="0">
            <a:cs typeface="AL-Mohanad Bold" pitchFamily="2" charset="-78"/>
          </a:endParaRPr>
        </a:p>
      </dgm:t>
    </dgm:pt>
    <dgm:pt modelId="{C7550E16-376B-4C4E-AFDF-92E36FE202DC}" type="parTrans" cxnId="{5B36E178-E41B-42F6-89BD-0F1042E2E24B}">
      <dgm:prSet/>
      <dgm:spPr/>
      <dgm:t>
        <a:bodyPr/>
        <a:lstStyle/>
        <a:p>
          <a:endParaRPr lang="fr-FR"/>
        </a:p>
      </dgm:t>
    </dgm:pt>
    <dgm:pt modelId="{A4FF990C-545C-4264-AD6A-CD459A468D49}" type="sibTrans" cxnId="{5B36E178-E41B-42F6-89BD-0F1042E2E24B}">
      <dgm:prSet/>
      <dgm:spPr/>
      <dgm:t>
        <a:bodyPr/>
        <a:lstStyle/>
        <a:p>
          <a:endParaRPr lang="fr-FR"/>
        </a:p>
      </dgm:t>
    </dgm:pt>
    <dgm:pt modelId="{1531DA1B-4FBA-45EC-94E5-1055577FABAC}">
      <dgm:prSet/>
      <dgm:spPr/>
      <dgm:t>
        <a:bodyPr/>
        <a:lstStyle/>
        <a:p>
          <a:pPr algn="just" rtl="1"/>
          <a:endParaRPr lang="fr-FR" dirty="0">
            <a:solidFill>
              <a:schemeClr val="bg1"/>
            </a:solidFill>
            <a:cs typeface="AL-Mohanad Bold" pitchFamily="2" charset="-78"/>
          </a:endParaRPr>
        </a:p>
      </dgm:t>
    </dgm:pt>
    <dgm:pt modelId="{9994E621-D6D5-4ED7-964B-7613EE2D6BCB}" type="sibTrans" cxnId="{7864CBE3-1438-4C2F-9D95-C06BBB72EBE3}">
      <dgm:prSet/>
      <dgm:spPr/>
      <dgm:t>
        <a:bodyPr/>
        <a:lstStyle/>
        <a:p>
          <a:endParaRPr lang="fr-FR"/>
        </a:p>
      </dgm:t>
    </dgm:pt>
    <dgm:pt modelId="{01D4CD1E-48B3-4CC4-A087-DEED74B024B2}" type="parTrans" cxnId="{7864CBE3-1438-4C2F-9D95-C06BBB72EBE3}">
      <dgm:prSet/>
      <dgm:spPr/>
      <dgm:t>
        <a:bodyPr/>
        <a:lstStyle/>
        <a:p>
          <a:endParaRPr lang="fr-FR"/>
        </a:p>
      </dgm:t>
    </dgm:pt>
    <dgm:pt modelId="{5FF8744D-E2A6-4BD1-A5F9-9348D9E6D947}">
      <dgm:prSet/>
      <dgm:spPr/>
      <dgm:t>
        <a:bodyPr/>
        <a:lstStyle/>
        <a:p>
          <a:pPr algn="just" rtl="1"/>
          <a:endParaRPr lang="fr-FR" dirty="0">
            <a:solidFill>
              <a:schemeClr val="bg1"/>
            </a:solidFill>
            <a:cs typeface="AL-Mohanad Bold" pitchFamily="2" charset="-78"/>
          </a:endParaRPr>
        </a:p>
      </dgm:t>
    </dgm:pt>
    <dgm:pt modelId="{7EC17193-B8C1-4200-A9FA-F6F79745D98A}" type="parTrans" cxnId="{010D2824-275B-4B48-BC58-0D7F7668D290}">
      <dgm:prSet/>
      <dgm:spPr/>
      <dgm:t>
        <a:bodyPr/>
        <a:lstStyle/>
        <a:p>
          <a:endParaRPr lang="fr-FR"/>
        </a:p>
      </dgm:t>
    </dgm:pt>
    <dgm:pt modelId="{EA23C0C9-B73A-4584-90E7-C90218BC95AE}" type="sibTrans" cxnId="{010D2824-275B-4B48-BC58-0D7F7668D290}">
      <dgm:prSet/>
      <dgm:spPr/>
      <dgm:t>
        <a:bodyPr/>
        <a:lstStyle/>
        <a:p>
          <a:endParaRPr lang="fr-FR"/>
        </a:p>
      </dgm:t>
    </dgm:pt>
    <dgm:pt modelId="{082DC4F5-0632-4261-864F-81A1D79FDDF8}">
      <dgm:prSet/>
      <dgm:spPr/>
      <dgm:t>
        <a:bodyPr/>
        <a:lstStyle/>
        <a:p>
          <a:pPr algn="just" rtl="1"/>
          <a:endParaRPr lang="fr-FR" dirty="0">
            <a:solidFill>
              <a:schemeClr val="bg1"/>
            </a:solidFill>
            <a:cs typeface="AL-Mohanad Bold" pitchFamily="2" charset="-78"/>
          </a:endParaRPr>
        </a:p>
      </dgm:t>
    </dgm:pt>
    <dgm:pt modelId="{8713B2A2-340E-4A3F-B0D6-CF5210F62EFD}" type="parTrans" cxnId="{54D81470-ED59-46A1-B7FB-D474CB66D86F}">
      <dgm:prSet/>
      <dgm:spPr/>
      <dgm:t>
        <a:bodyPr/>
        <a:lstStyle/>
        <a:p>
          <a:endParaRPr lang="fr-FR"/>
        </a:p>
      </dgm:t>
    </dgm:pt>
    <dgm:pt modelId="{2E23B50F-557D-484F-860A-14F96C6D612A}" type="sibTrans" cxnId="{54D81470-ED59-46A1-B7FB-D474CB66D86F}">
      <dgm:prSet/>
      <dgm:spPr/>
      <dgm:t>
        <a:bodyPr/>
        <a:lstStyle/>
        <a:p>
          <a:endParaRPr lang="fr-FR"/>
        </a:p>
      </dgm:t>
    </dgm:pt>
    <dgm:pt modelId="{45C6252C-FA93-441E-AB24-D02344BB1AD0}">
      <dgm:prSet/>
      <dgm:spPr/>
      <dgm:t>
        <a:bodyPr/>
        <a:lstStyle/>
        <a:p>
          <a:pPr algn="just" rtl="1"/>
          <a:endParaRPr lang="fr-FR" dirty="0">
            <a:solidFill>
              <a:schemeClr val="bg1"/>
            </a:solidFill>
            <a:cs typeface="AL-Mohanad Bold" pitchFamily="2" charset="-78"/>
          </a:endParaRPr>
        </a:p>
      </dgm:t>
    </dgm:pt>
    <dgm:pt modelId="{9841548F-5AC9-44A1-9AFB-F378074970D3}" type="parTrans" cxnId="{A2DC1188-EE04-4EF7-8A6F-A368E6D240D5}">
      <dgm:prSet/>
      <dgm:spPr/>
      <dgm:t>
        <a:bodyPr/>
        <a:lstStyle/>
        <a:p>
          <a:endParaRPr lang="fr-FR"/>
        </a:p>
      </dgm:t>
    </dgm:pt>
    <dgm:pt modelId="{4BF0BE68-5EC3-44A3-928A-96B4988F6585}" type="sibTrans" cxnId="{A2DC1188-EE04-4EF7-8A6F-A368E6D240D5}">
      <dgm:prSet/>
      <dgm:spPr/>
      <dgm:t>
        <a:bodyPr/>
        <a:lstStyle/>
        <a:p>
          <a:endParaRPr lang="fr-FR"/>
        </a:p>
      </dgm:t>
    </dgm:pt>
    <dgm:pt modelId="{5090C2CB-E446-4872-B4EA-80FFC2D76D79}">
      <dgm:prSet/>
      <dgm:spPr/>
      <dgm:t>
        <a:bodyPr/>
        <a:lstStyle/>
        <a:p>
          <a:pPr algn="just" rtl="1"/>
          <a:endParaRPr lang="fr-FR" dirty="0">
            <a:solidFill>
              <a:schemeClr val="bg1"/>
            </a:solidFill>
            <a:cs typeface="AL-Mohanad Bold" pitchFamily="2" charset="-78"/>
          </a:endParaRPr>
        </a:p>
      </dgm:t>
    </dgm:pt>
    <dgm:pt modelId="{A80EEB70-5AAB-4043-A193-A9826B9BD503}" type="parTrans" cxnId="{A65A7BC5-B4E8-4C45-99B2-4CE4EFE99D9B}">
      <dgm:prSet/>
      <dgm:spPr/>
      <dgm:t>
        <a:bodyPr/>
        <a:lstStyle/>
        <a:p>
          <a:endParaRPr lang="fr-FR"/>
        </a:p>
      </dgm:t>
    </dgm:pt>
    <dgm:pt modelId="{A90A3DED-64C9-4EC2-84CD-302844147010}" type="sibTrans" cxnId="{A65A7BC5-B4E8-4C45-99B2-4CE4EFE99D9B}">
      <dgm:prSet/>
      <dgm:spPr/>
      <dgm:t>
        <a:bodyPr/>
        <a:lstStyle/>
        <a:p>
          <a:endParaRPr lang="fr-FR"/>
        </a:p>
      </dgm:t>
    </dgm:pt>
    <dgm:pt modelId="{C878FB65-493F-460A-95EA-0D02A6664709}" type="pres">
      <dgm:prSet presAssocID="{43490EA8-2042-402C-AC3D-645CAE6BAEF4}" presName="linear" presStyleCnt="0">
        <dgm:presLayoutVars>
          <dgm:dir val="rev"/>
          <dgm:animLvl val="lvl"/>
          <dgm:resizeHandles val="exact"/>
        </dgm:presLayoutVars>
      </dgm:prSet>
      <dgm:spPr/>
      <dgm:t>
        <a:bodyPr/>
        <a:lstStyle/>
        <a:p>
          <a:pPr rtl="1"/>
          <a:endParaRPr lang="ar-SA"/>
        </a:p>
      </dgm:t>
    </dgm:pt>
    <dgm:pt modelId="{FEA39E28-96F5-4396-9B73-66D2E85D9FAA}" type="pres">
      <dgm:prSet presAssocID="{6B77AD63-9DBE-4263-BEFC-28FF0B9CB225}" presName="parentLin" presStyleCnt="0"/>
      <dgm:spPr/>
      <dgm:t>
        <a:bodyPr/>
        <a:lstStyle/>
        <a:p>
          <a:endParaRPr lang="fr-FR"/>
        </a:p>
      </dgm:t>
    </dgm:pt>
    <dgm:pt modelId="{FFD6572A-3BAA-4031-9AE7-CEEF7385697E}" type="pres">
      <dgm:prSet presAssocID="{6B77AD63-9DBE-4263-BEFC-28FF0B9CB225}" presName="parentLeftMargin" presStyleLbl="node1" presStyleIdx="0" presStyleCnt="1"/>
      <dgm:spPr/>
      <dgm:t>
        <a:bodyPr/>
        <a:lstStyle/>
        <a:p>
          <a:endParaRPr lang="fr-FR"/>
        </a:p>
      </dgm:t>
    </dgm:pt>
    <dgm:pt modelId="{C36BFB82-D4B3-4179-9CFF-91DEA5F27C16}" type="pres">
      <dgm:prSet presAssocID="{6B77AD63-9DBE-4263-BEFC-28FF0B9CB225}" presName="parentText" presStyleLbl="node1" presStyleIdx="0" presStyleCnt="1" custScaleY="63896">
        <dgm:presLayoutVars>
          <dgm:chMax val="0"/>
          <dgm:bulletEnabled val="1"/>
        </dgm:presLayoutVars>
      </dgm:prSet>
      <dgm:spPr/>
      <dgm:t>
        <a:bodyPr/>
        <a:lstStyle/>
        <a:p>
          <a:endParaRPr lang="fr-FR"/>
        </a:p>
      </dgm:t>
    </dgm:pt>
    <dgm:pt modelId="{E3AC7208-1685-4FD7-B12F-C81A8682F34E}" type="pres">
      <dgm:prSet presAssocID="{6B77AD63-9DBE-4263-BEFC-28FF0B9CB225}" presName="negativeSpace" presStyleCnt="0"/>
      <dgm:spPr/>
      <dgm:t>
        <a:bodyPr/>
        <a:lstStyle/>
        <a:p>
          <a:endParaRPr lang="fr-FR"/>
        </a:p>
      </dgm:t>
    </dgm:pt>
    <dgm:pt modelId="{B0728CE6-BE8A-4050-AA38-68790DE5067B}" type="pres">
      <dgm:prSet presAssocID="{6B77AD63-9DBE-4263-BEFC-28FF0B9CB225}" presName="childText" presStyleLbl="conFgAcc1" presStyleIdx="0" presStyleCnt="1" custLinFactNeighborX="-13043" custLinFactNeighborY="39912">
        <dgm:presLayoutVars>
          <dgm:bulletEnabled val="1"/>
        </dgm:presLayoutVars>
      </dgm:prSet>
      <dgm:spPr/>
      <dgm:t>
        <a:bodyPr/>
        <a:lstStyle/>
        <a:p>
          <a:endParaRPr lang="fr-FR"/>
        </a:p>
      </dgm:t>
    </dgm:pt>
  </dgm:ptLst>
  <dgm:cxnLst>
    <dgm:cxn modelId="{010D2824-275B-4B48-BC58-0D7F7668D290}" srcId="{6B77AD63-9DBE-4263-BEFC-28FF0B9CB225}" destId="{5FF8744D-E2A6-4BD1-A5F9-9348D9E6D947}" srcOrd="0" destOrd="0" parTransId="{7EC17193-B8C1-4200-A9FA-F6F79745D98A}" sibTransId="{EA23C0C9-B73A-4584-90E7-C90218BC95AE}"/>
    <dgm:cxn modelId="{03A97B47-8D5E-4F43-AF3D-A72006E3F9A7}" type="presOf" srcId="{6B77AD63-9DBE-4263-BEFC-28FF0B9CB225}" destId="{FFD6572A-3BAA-4031-9AE7-CEEF7385697E}" srcOrd="0" destOrd="0" presId="urn:microsoft.com/office/officeart/2005/8/layout/list1"/>
    <dgm:cxn modelId="{54D81470-ED59-46A1-B7FB-D474CB66D86F}" srcId="{6B77AD63-9DBE-4263-BEFC-28FF0B9CB225}" destId="{082DC4F5-0632-4261-864F-81A1D79FDDF8}" srcOrd="1" destOrd="0" parTransId="{8713B2A2-340E-4A3F-B0D6-CF5210F62EFD}" sibTransId="{2E23B50F-557D-484F-860A-14F96C6D612A}"/>
    <dgm:cxn modelId="{D1F5DFF2-F203-4A78-A38A-0EA4D999467B}" type="presOf" srcId="{5090C2CB-E446-4872-B4EA-80FFC2D76D79}" destId="{B0728CE6-BE8A-4050-AA38-68790DE5067B}" srcOrd="0" destOrd="3" presId="urn:microsoft.com/office/officeart/2005/8/layout/list1"/>
    <dgm:cxn modelId="{8A350F9E-32EF-4738-9D90-C03725979AA0}" type="presOf" srcId="{5FF8744D-E2A6-4BD1-A5F9-9348D9E6D947}" destId="{B0728CE6-BE8A-4050-AA38-68790DE5067B}" srcOrd="0" destOrd="0" presId="urn:microsoft.com/office/officeart/2005/8/layout/list1"/>
    <dgm:cxn modelId="{4AE31322-C31B-44F6-9509-373DA88A7BAE}" type="presOf" srcId="{6B77AD63-9DBE-4263-BEFC-28FF0B9CB225}" destId="{C36BFB82-D4B3-4179-9CFF-91DEA5F27C16}" srcOrd="1" destOrd="0" presId="urn:microsoft.com/office/officeart/2005/8/layout/list1"/>
    <dgm:cxn modelId="{2E917019-A314-4A19-B733-347E05BE4C48}" type="presOf" srcId="{082DC4F5-0632-4261-864F-81A1D79FDDF8}" destId="{B0728CE6-BE8A-4050-AA38-68790DE5067B}" srcOrd="0" destOrd="1" presId="urn:microsoft.com/office/officeart/2005/8/layout/list1"/>
    <dgm:cxn modelId="{A65A7BC5-B4E8-4C45-99B2-4CE4EFE99D9B}" srcId="{6B77AD63-9DBE-4263-BEFC-28FF0B9CB225}" destId="{5090C2CB-E446-4872-B4EA-80FFC2D76D79}" srcOrd="3" destOrd="0" parTransId="{A80EEB70-5AAB-4043-A193-A9826B9BD503}" sibTransId="{A90A3DED-64C9-4EC2-84CD-302844147010}"/>
    <dgm:cxn modelId="{5B36E178-E41B-42F6-89BD-0F1042E2E24B}" srcId="{43490EA8-2042-402C-AC3D-645CAE6BAEF4}" destId="{6B77AD63-9DBE-4263-BEFC-28FF0B9CB225}" srcOrd="0" destOrd="0" parTransId="{C7550E16-376B-4C4E-AFDF-92E36FE202DC}" sibTransId="{A4FF990C-545C-4264-AD6A-CD459A468D49}"/>
    <dgm:cxn modelId="{58201A0A-1D0C-4C23-84D9-1DA39C5BAD99}" type="presOf" srcId="{1531DA1B-4FBA-45EC-94E5-1055577FABAC}" destId="{B0728CE6-BE8A-4050-AA38-68790DE5067B}" srcOrd="0" destOrd="4" presId="urn:microsoft.com/office/officeart/2005/8/layout/list1"/>
    <dgm:cxn modelId="{A2DC1188-EE04-4EF7-8A6F-A368E6D240D5}" srcId="{6B77AD63-9DBE-4263-BEFC-28FF0B9CB225}" destId="{45C6252C-FA93-441E-AB24-D02344BB1AD0}" srcOrd="2" destOrd="0" parTransId="{9841548F-5AC9-44A1-9AFB-F378074970D3}" sibTransId="{4BF0BE68-5EC3-44A3-928A-96B4988F6585}"/>
    <dgm:cxn modelId="{07CA28B2-C9A6-4774-BFE1-7193BD7D1F99}" type="presOf" srcId="{43490EA8-2042-402C-AC3D-645CAE6BAEF4}" destId="{C878FB65-493F-460A-95EA-0D02A6664709}" srcOrd="0" destOrd="0" presId="urn:microsoft.com/office/officeart/2005/8/layout/list1"/>
    <dgm:cxn modelId="{9A564C56-168D-452C-9894-2C89384CE418}" type="presOf" srcId="{45C6252C-FA93-441E-AB24-D02344BB1AD0}" destId="{B0728CE6-BE8A-4050-AA38-68790DE5067B}" srcOrd="0" destOrd="2" presId="urn:microsoft.com/office/officeart/2005/8/layout/list1"/>
    <dgm:cxn modelId="{7864CBE3-1438-4C2F-9D95-C06BBB72EBE3}" srcId="{6B77AD63-9DBE-4263-BEFC-28FF0B9CB225}" destId="{1531DA1B-4FBA-45EC-94E5-1055577FABAC}" srcOrd="4" destOrd="0" parTransId="{01D4CD1E-48B3-4CC4-A087-DEED74B024B2}" sibTransId="{9994E621-D6D5-4ED7-964B-7613EE2D6BCB}"/>
    <dgm:cxn modelId="{462DD4E4-FDB3-44DF-8ACA-9A01449AC553}" type="presParOf" srcId="{C878FB65-493F-460A-95EA-0D02A6664709}" destId="{FEA39E28-96F5-4396-9B73-66D2E85D9FAA}" srcOrd="0" destOrd="0" presId="urn:microsoft.com/office/officeart/2005/8/layout/list1"/>
    <dgm:cxn modelId="{D8DF4E8B-374D-4482-8843-B61D24EB6E9D}" type="presParOf" srcId="{FEA39E28-96F5-4396-9B73-66D2E85D9FAA}" destId="{FFD6572A-3BAA-4031-9AE7-CEEF7385697E}" srcOrd="0" destOrd="0" presId="urn:microsoft.com/office/officeart/2005/8/layout/list1"/>
    <dgm:cxn modelId="{FC66A478-B02C-41E8-9BEC-4587E42EB706}" type="presParOf" srcId="{FEA39E28-96F5-4396-9B73-66D2E85D9FAA}" destId="{C36BFB82-D4B3-4179-9CFF-91DEA5F27C16}" srcOrd="1" destOrd="0" presId="urn:microsoft.com/office/officeart/2005/8/layout/list1"/>
    <dgm:cxn modelId="{19B1570F-FA26-4D80-AF56-6DCFE7073597}" type="presParOf" srcId="{C878FB65-493F-460A-95EA-0D02A6664709}" destId="{E3AC7208-1685-4FD7-B12F-C81A8682F34E}" srcOrd="1" destOrd="0" presId="urn:microsoft.com/office/officeart/2005/8/layout/list1"/>
    <dgm:cxn modelId="{A95B8AD5-9D80-48F4-8448-CB3FF27D2206}" type="presParOf" srcId="{C878FB65-493F-460A-95EA-0D02A6664709}" destId="{B0728CE6-BE8A-4050-AA38-68790DE5067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490EA8-2042-402C-AC3D-645CAE6BAEF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6B77AD63-9DBE-4263-BEFC-28FF0B9CB225}">
      <dgm:prSet custT="1"/>
      <dgm:spPr/>
      <dgm:t>
        <a:bodyPr/>
        <a:lstStyle/>
        <a:p>
          <a:pPr rtl="1"/>
          <a:r>
            <a:rPr lang="ar-MA" sz="2000" b="1" dirty="0" smtClean="0">
              <a:cs typeface="AL-Mohanad Bold" pitchFamily="2" charset="-78"/>
            </a:rPr>
            <a:t>تبسيط إجراءات التقاضي وسير الدعوى أمام المحاكم عبر :</a:t>
          </a:r>
          <a:endParaRPr lang="fr-FR" sz="2000" b="1" dirty="0">
            <a:cs typeface="AL-Mohanad Bold" pitchFamily="2" charset="-78"/>
          </a:endParaRPr>
        </a:p>
      </dgm:t>
    </dgm:pt>
    <dgm:pt modelId="{C7550E16-376B-4C4E-AFDF-92E36FE202DC}" type="parTrans" cxnId="{5B36E178-E41B-42F6-89BD-0F1042E2E24B}">
      <dgm:prSet/>
      <dgm:spPr/>
      <dgm:t>
        <a:bodyPr/>
        <a:lstStyle/>
        <a:p>
          <a:endParaRPr lang="fr-FR"/>
        </a:p>
      </dgm:t>
    </dgm:pt>
    <dgm:pt modelId="{A4FF990C-545C-4264-AD6A-CD459A468D49}" type="sibTrans" cxnId="{5B36E178-E41B-42F6-89BD-0F1042E2E24B}">
      <dgm:prSet/>
      <dgm:spPr/>
      <dgm:t>
        <a:bodyPr/>
        <a:lstStyle/>
        <a:p>
          <a:endParaRPr lang="fr-FR"/>
        </a:p>
      </dgm:t>
    </dgm:pt>
    <dgm:pt modelId="{1531DA1B-4FBA-45EC-94E5-1055577FABAC}">
      <dgm:prSet/>
      <dgm:spPr/>
      <dgm:t>
        <a:bodyPr/>
        <a:lstStyle/>
        <a:p>
          <a:pPr algn="just" rtl="1"/>
          <a:endParaRPr lang="fr-FR" dirty="0">
            <a:solidFill>
              <a:schemeClr val="bg1"/>
            </a:solidFill>
            <a:cs typeface="AL-Mohanad Bold" pitchFamily="2" charset="-78"/>
          </a:endParaRPr>
        </a:p>
      </dgm:t>
    </dgm:pt>
    <dgm:pt modelId="{9994E621-D6D5-4ED7-964B-7613EE2D6BCB}" type="sibTrans" cxnId="{7864CBE3-1438-4C2F-9D95-C06BBB72EBE3}">
      <dgm:prSet/>
      <dgm:spPr/>
      <dgm:t>
        <a:bodyPr/>
        <a:lstStyle/>
        <a:p>
          <a:endParaRPr lang="fr-FR"/>
        </a:p>
      </dgm:t>
    </dgm:pt>
    <dgm:pt modelId="{01D4CD1E-48B3-4CC4-A087-DEED74B024B2}" type="parTrans" cxnId="{7864CBE3-1438-4C2F-9D95-C06BBB72EBE3}">
      <dgm:prSet/>
      <dgm:spPr/>
      <dgm:t>
        <a:bodyPr/>
        <a:lstStyle/>
        <a:p>
          <a:endParaRPr lang="fr-FR"/>
        </a:p>
      </dgm:t>
    </dgm:pt>
    <dgm:pt modelId="{5FF8744D-E2A6-4BD1-A5F9-9348D9E6D947}">
      <dgm:prSet/>
      <dgm:spPr/>
      <dgm:t>
        <a:bodyPr/>
        <a:lstStyle/>
        <a:p>
          <a:pPr algn="just" rtl="1"/>
          <a:endParaRPr lang="fr-FR" dirty="0">
            <a:solidFill>
              <a:schemeClr val="bg1"/>
            </a:solidFill>
            <a:cs typeface="AL-Mohanad Bold" pitchFamily="2" charset="-78"/>
          </a:endParaRPr>
        </a:p>
      </dgm:t>
    </dgm:pt>
    <dgm:pt modelId="{7EC17193-B8C1-4200-A9FA-F6F79745D98A}" type="parTrans" cxnId="{010D2824-275B-4B48-BC58-0D7F7668D290}">
      <dgm:prSet/>
      <dgm:spPr/>
      <dgm:t>
        <a:bodyPr/>
        <a:lstStyle/>
        <a:p>
          <a:endParaRPr lang="fr-FR"/>
        </a:p>
      </dgm:t>
    </dgm:pt>
    <dgm:pt modelId="{EA23C0C9-B73A-4584-90E7-C90218BC95AE}" type="sibTrans" cxnId="{010D2824-275B-4B48-BC58-0D7F7668D290}">
      <dgm:prSet/>
      <dgm:spPr/>
      <dgm:t>
        <a:bodyPr/>
        <a:lstStyle/>
        <a:p>
          <a:endParaRPr lang="fr-FR"/>
        </a:p>
      </dgm:t>
    </dgm:pt>
    <dgm:pt modelId="{082DC4F5-0632-4261-864F-81A1D79FDDF8}">
      <dgm:prSet/>
      <dgm:spPr/>
      <dgm:t>
        <a:bodyPr/>
        <a:lstStyle/>
        <a:p>
          <a:pPr algn="just" rtl="1"/>
          <a:endParaRPr lang="fr-FR" dirty="0">
            <a:solidFill>
              <a:schemeClr val="bg1"/>
            </a:solidFill>
            <a:cs typeface="AL-Mohanad Bold" pitchFamily="2" charset="-78"/>
          </a:endParaRPr>
        </a:p>
      </dgm:t>
    </dgm:pt>
    <dgm:pt modelId="{8713B2A2-340E-4A3F-B0D6-CF5210F62EFD}" type="parTrans" cxnId="{54D81470-ED59-46A1-B7FB-D474CB66D86F}">
      <dgm:prSet/>
      <dgm:spPr/>
      <dgm:t>
        <a:bodyPr/>
        <a:lstStyle/>
        <a:p>
          <a:endParaRPr lang="fr-FR"/>
        </a:p>
      </dgm:t>
    </dgm:pt>
    <dgm:pt modelId="{2E23B50F-557D-484F-860A-14F96C6D612A}" type="sibTrans" cxnId="{54D81470-ED59-46A1-B7FB-D474CB66D86F}">
      <dgm:prSet/>
      <dgm:spPr/>
      <dgm:t>
        <a:bodyPr/>
        <a:lstStyle/>
        <a:p>
          <a:endParaRPr lang="fr-FR"/>
        </a:p>
      </dgm:t>
    </dgm:pt>
    <dgm:pt modelId="{45C6252C-FA93-441E-AB24-D02344BB1AD0}">
      <dgm:prSet/>
      <dgm:spPr/>
      <dgm:t>
        <a:bodyPr/>
        <a:lstStyle/>
        <a:p>
          <a:pPr algn="just" rtl="1"/>
          <a:endParaRPr lang="fr-FR" dirty="0">
            <a:solidFill>
              <a:schemeClr val="bg1"/>
            </a:solidFill>
            <a:cs typeface="AL-Mohanad Bold" pitchFamily="2" charset="-78"/>
          </a:endParaRPr>
        </a:p>
      </dgm:t>
    </dgm:pt>
    <dgm:pt modelId="{9841548F-5AC9-44A1-9AFB-F378074970D3}" type="parTrans" cxnId="{A2DC1188-EE04-4EF7-8A6F-A368E6D240D5}">
      <dgm:prSet/>
      <dgm:spPr/>
      <dgm:t>
        <a:bodyPr/>
        <a:lstStyle/>
        <a:p>
          <a:endParaRPr lang="fr-FR"/>
        </a:p>
      </dgm:t>
    </dgm:pt>
    <dgm:pt modelId="{4BF0BE68-5EC3-44A3-928A-96B4988F6585}" type="sibTrans" cxnId="{A2DC1188-EE04-4EF7-8A6F-A368E6D240D5}">
      <dgm:prSet/>
      <dgm:spPr/>
      <dgm:t>
        <a:bodyPr/>
        <a:lstStyle/>
        <a:p>
          <a:endParaRPr lang="fr-FR"/>
        </a:p>
      </dgm:t>
    </dgm:pt>
    <dgm:pt modelId="{5090C2CB-E446-4872-B4EA-80FFC2D76D79}">
      <dgm:prSet/>
      <dgm:spPr/>
      <dgm:t>
        <a:bodyPr/>
        <a:lstStyle/>
        <a:p>
          <a:pPr algn="just" rtl="1"/>
          <a:endParaRPr lang="fr-FR" dirty="0">
            <a:solidFill>
              <a:schemeClr val="bg1"/>
            </a:solidFill>
            <a:cs typeface="AL-Mohanad Bold" pitchFamily="2" charset="-78"/>
          </a:endParaRPr>
        </a:p>
      </dgm:t>
    </dgm:pt>
    <dgm:pt modelId="{A80EEB70-5AAB-4043-A193-A9826B9BD503}" type="parTrans" cxnId="{A65A7BC5-B4E8-4C45-99B2-4CE4EFE99D9B}">
      <dgm:prSet/>
      <dgm:spPr/>
      <dgm:t>
        <a:bodyPr/>
        <a:lstStyle/>
        <a:p>
          <a:endParaRPr lang="fr-FR"/>
        </a:p>
      </dgm:t>
    </dgm:pt>
    <dgm:pt modelId="{A90A3DED-64C9-4EC2-84CD-302844147010}" type="sibTrans" cxnId="{A65A7BC5-B4E8-4C45-99B2-4CE4EFE99D9B}">
      <dgm:prSet/>
      <dgm:spPr/>
      <dgm:t>
        <a:bodyPr/>
        <a:lstStyle/>
        <a:p>
          <a:endParaRPr lang="fr-FR"/>
        </a:p>
      </dgm:t>
    </dgm:pt>
    <dgm:pt modelId="{C878FB65-493F-460A-95EA-0D02A6664709}" type="pres">
      <dgm:prSet presAssocID="{43490EA8-2042-402C-AC3D-645CAE6BAEF4}" presName="linear" presStyleCnt="0">
        <dgm:presLayoutVars>
          <dgm:dir val="rev"/>
          <dgm:animLvl val="lvl"/>
          <dgm:resizeHandles val="exact"/>
        </dgm:presLayoutVars>
      </dgm:prSet>
      <dgm:spPr/>
      <dgm:t>
        <a:bodyPr/>
        <a:lstStyle/>
        <a:p>
          <a:pPr rtl="1"/>
          <a:endParaRPr lang="ar-SA"/>
        </a:p>
      </dgm:t>
    </dgm:pt>
    <dgm:pt modelId="{FEA39E28-96F5-4396-9B73-66D2E85D9FAA}" type="pres">
      <dgm:prSet presAssocID="{6B77AD63-9DBE-4263-BEFC-28FF0B9CB225}" presName="parentLin" presStyleCnt="0"/>
      <dgm:spPr/>
      <dgm:t>
        <a:bodyPr/>
        <a:lstStyle/>
        <a:p>
          <a:endParaRPr lang="fr-FR"/>
        </a:p>
      </dgm:t>
    </dgm:pt>
    <dgm:pt modelId="{FFD6572A-3BAA-4031-9AE7-CEEF7385697E}" type="pres">
      <dgm:prSet presAssocID="{6B77AD63-9DBE-4263-BEFC-28FF0B9CB225}" presName="parentLeftMargin" presStyleLbl="node1" presStyleIdx="0" presStyleCnt="1"/>
      <dgm:spPr/>
      <dgm:t>
        <a:bodyPr/>
        <a:lstStyle/>
        <a:p>
          <a:endParaRPr lang="fr-FR"/>
        </a:p>
      </dgm:t>
    </dgm:pt>
    <dgm:pt modelId="{C36BFB82-D4B3-4179-9CFF-91DEA5F27C16}" type="pres">
      <dgm:prSet presAssocID="{6B77AD63-9DBE-4263-BEFC-28FF0B9CB225}" presName="parentText" presStyleLbl="node1" presStyleIdx="0" presStyleCnt="1" custScaleY="63896">
        <dgm:presLayoutVars>
          <dgm:chMax val="0"/>
          <dgm:bulletEnabled val="1"/>
        </dgm:presLayoutVars>
      </dgm:prSet>
      <dgm:spPr/>
      <dgm:t>
        <a:bodyPr/>
        <a:lstStyle/>
        <a:p>
          <a:endParaRPr lang="fr-FR"/>
        </a:p>
      </dgm:t>
    </dgm:pt>
    <dgm:pt modelId="{E3AC7208-1685-4FD7-B12F-C81A8682F34E}" type="pres">
      <dgm:prSet presAssocID="{6B77AD63-9DBE-4263-BEFC-28FF0B9CB225}" presName="negativeSpace" presStyleCnt="0"/>
      <dgm:spPr/>
      <dgm:t>
        <a:bodyPr/>
        <a:lstStyle/>
        <a:p>
          <a:endParaRPr lang="fr-FR"/>
        </a:p>
      </dgm:t>
    </dgm:pt>
    <dgm:pt modelId="{B0728CE6-BE8A-4050-AA38-68790DE5067B}" type="pres">
      <dgm:prSet presAssocID="{6B77AD63-9DBE-4263-BEFC-28FF0B9CB225}" presName="childText" presStyleLbl="conFgAcc1" presStyleIdx="0" presStyleCnt="1" custLinFactNeighborX="-13043" custLinFactNeighborY="39912">
        <dgm:presLayoutVars>
          <dgm:bulletEnabled val="1"/>
        </dgm:presLayoutVars>
      </dgm:prSet>
      <dgm:spPr/>
      <dgm:t>
        <a:bodyPr/>
        <a:lstStyle/>
        <a:p>
          <a:endParaRPr lang="fr-FR"/>
        </a:p>
      </dgm:t>
    </dgm:pt>
  </dgm:ptLst>
  <dgm:cxnLst>
    <dgm:cxn modelId="{18691FD6-465E-42EA-9C2E-96E08002674B}" type="presOf" srcId="{5FF8744D-E2A6-4BD1-A5F9-9348D9E6D947}" destId="{B0728CE6-BE8A-4050-AA38-68790DE5067B}" srcOrd="0" destOrd="0" presId="urn:microsoft.com/office/officeart/2005/8/layout/list1"/>
    <dgm:cxn modelId="{A2DC1188-EE04-4EF7-8A6F-A368E6D240D5}" srcId="{6B77AD63-9DBE-4263-BEFC-28FF0B9CB225}" destId="{45C6252C-FA93-441E-AB24-D02344BB1AD0}" srcOrd="2" destOrd="0" parTransId="{9841548F-5AC9-44A1-9AFB-F378074970D3}" sibTransId="{4BF0BE68-5EC3-44A3-928A-96B4988F6585}"/>
    <dgm:cxn modelId="{010D2824-275B-4B48-BC58-0D7F7668D290}" srcId="{6B77AD63-9DBE-4263-BEFC-28FF0B9CB225}" destId="{5FF8744D-E2A6-4BD1-A5F9-9348D9E6D947}" srcOrd="0" destOrd="0" parTransId="{7EC17193-B8C1-4200-A9FA-F6F79745D98A}" sibTransId="{EA23C0C9-B73A-4584-90E7-C90218BC95AE}"/>
    <dgm:cxn modelId="{6C91E973-E008-4900-A550-43AF3F52FCC2}" type="presOf" srcId="{45C6252C-FA93-441E-AB24-D02344BB1AD0}" destId="{B0728CE6-BE8A-4050-AA38-68790DE5067B}" srcOrd="0" destOrd="2" presId="urn:microsoft.com/office/officeart/2005/8/layout/list1"/>
    <dgm:cxn modelId="{DBE6048A-B650-4EE0-A63A-50D7C071E6C9}" type="presOf" srcId="{43490EA8-2042-402C-AC3D-645CAE6BAEF4}" destId="{C878FB65-493F-460A-95EA-0D02A6664709}" srcOrd="0" destOrd="0" presId="urn:microsoft.com/office/officeart/2005/8/layout/list1"/>
    <dgm:cxn modelId="{A4092F89-7D3E-415F-92C7-1F452CC038B7}" type="presOf" srcId="{6B77AD63-9DBE-4263-BEFC-28FF0B9CB225}" destId="{FFD6572A-3BAA-4031-9AE7-CEEF7385697E}" srcOrd="0" destOrd="0" presId="urn:microsoft.com/office/officeart/2005/8/layout/list1"/>
    <dgm:cxn modelId="{54D81470-ED59-46A1-B7FB-D474CB66D86F}" srcId="{6B77AD63-9DBE-4263-BEFC-28FF0B9CB225}" destId="{082DC4F5-0632-4261-864F-81A1D79FDDF8}" srcOrd="1" destOrd="0" parTransId="{8713B2A2-340E-4A3F-B0D6-CF5210F62EFD}" sibTransId="{2E23B50F-557D-484F-860A-14F96C6D612A}"/>
    <dgm:cxn modelId="{5B36E178-E41B-42F6-89BD-0F1042E2E24B}" srcId="{43490EA8-2042-402C-AC3D-645CAE6BAEF4}" destId="{6B77AD63-9DBE-4263-BEFC-28FF0B9CB225}" srcOrd="0" destOrd="0" parTransId="{C7550E16-376B-4C4E-AFDF-92E36FE202DC}" sibTransId="{A4FF990C-545C-4264-AD6A-CD459A468D49}"/>
    <dgm:cxn modelId="{A65A7BC5-B4E8-4C45-99B2-4CE4EFE99D9B}" srcId="{6B77AD63-9DBE-4263-BEFC-28FF0B9CB225}" destId="{5090C2CB-E446-4872-B4EA-80FFC2D76D79}" srcOrd="3" destOrd="0" parTransId="{A80EEB70-5AAB-4043-A193-A9826B9BD503}" sibTransId="{A90A3DED-64C9-4EC2-84CD-302844147010}"/>
    <dgm:cxn modelId="{DC1B7553-2E0B-40AE-9DBF-F586A9E34953}" type="presOf" srcId="{5090C2CB-E446-4872-B4EA-80FFC2D76D79}" destId="{B0728CE6-BE8A-4050-AA38-68790DE5067B}" srcOrd="0" destOrd="3" presId="urn:microsoft.com/office/officeart/2005/8/layout/list1"/>
    <dgm:cxn modelId="{FBB5C632-6505-47BF-AF69-81BEEC739AE5}" type="presOf" srcId="{6B77AD63-9DBE-4263-BEFC-28FF0B9CB225}" destId="{C36BFB82-D4B3-4179-9CFF-91DEA5F27C16}" srcOrd="1" destOrd="0" presId="urn:microsoft.com/office/officeart/2005/8/layout/list1"/>
    <dgm:cxn modelId="{7864CBE3-1438-4C2F-9D95-C06BBB72EBE3}" srcId="{6B77AD63-9DBE-4263-BEFC-28FF0B9CB225}" destId="{1531DA1B-4FBA-45EC-94E5-1055577FABAC}" srcOrd="4" destOrd="0" parTransId="{01D4CD1E-48B3-4CC4-A087-DEED74B024B2}" sibTransId="{9994E621-D6D5-4ED7-964B-7613EE2D6BCB}"/>
    <dgm:cxn modelId="{0A78C21E-FF2E-4A10-8A4A-B29E25B92371}" type="presOf" srcId="{082DC4F5-0632-4261-864F-81A1D79FDDF8}" destId="{B0728CE6-BE8A-4050-AA38-68790DE5067B}" srcOrd="0" destOrd="1" presId="urn:microsoft.com/office/officeart/2005/8/layout/list1"/>
    <dgm:cxn modelId="{A584DCD3-27E1-462B-B306-5B4C2D89A90C}" type="presOf" srcId="{1531DA1B-4FBA-45EC-94E5-1055577FABAC}" destId="{B0728CE6-BE8A-4050-AA38-68790DE5067B}" srcOrd="0" destOrd="4" presId="urn:microsoft.com/office/officeart/2005/8/layout/list1"/>
    <dgm:cxn modelId="{0EFA581C-F0E8-4978-874B-CC33F1060650}" type="presParOf" srcId="{C878FB65-493F-460A-95EA-0D02A6664709}" destId="{FEA39E28-96F5-4396-9B73-66D2E85D9FAA}" srcOrd="0" destOrd="0" presId="urn:microsoft.com/office/officeart/2005/8/layout/list1"/>
    <dgm:cxn modelId="{32D1C06A-8FD9-4120-A30A-E7F8FA48BBEC}" type="presParOf" srcId="{FEA39E28-96F5-4396-9B73-66D2E85D9FAA}" destId="{FFD6572A-3BAA-4031-9AE7-CEEF7385697E}" srcOrd="0" destOrd="0" presId="urn:microsoft.com/office/officeart/2005/8/layout/list1"/>
    <dgm:cxn modelId="{AC69AA57-9FC6-4123-B32C-B45403498466}" type="presParOf" srcId="{FEA39E28-96F5-4396-9B73-66D2E85D9FAA}" destId="{C36BFB82-D4B3-4179-9CFF-91DEA5F27C16}" srcOrd="1" destOrd="0" presId="urn:microsoft.com/office/officeart/2005/8/layout/list1"/>
    <dgm:cxn modelId="{3FBF38BF-266D-4C9B-A5F4-217158474575}" type="presParOf" srcId="{C878FB65-493F-460A-95EA-0D02A6664709}" destId="{E3AC7208-1685-4FD7-B12F-C81A8682F34E}" srcOrd="1" destOrd="0" presId="urn:microsoft.com/office/officeart/2005/8/layout/list1"/>
    <dgm:cxn modelId="{28046545-0F06-4A79-AF0F-9588563C2B21}" type="presParOf" srcId="{C878FB65-493F-460A-95EA-0D02A6664709}" destId="{B0728CE6-BE8A-4050-AA38-68790DE5067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660AF-0102-4601-A0B1-CF6C00F64105}">
      <dsp:nvSpPr>
        <dsp:cNvPr id="0" name=""/>
        <dsp:cNvSpPr/>
      </dsp:nvSpPr>
      <dsp:spPr>
        <a:xfrm>
          <a:off x="6508648" y="-704408"/>
          <a:ext cx="5472816" cy="5472816"/>
        </a:xfrm>
        <a:prstGeom prst="blockArc">
          <a:avLst>
            <a:gd name="adj1" fmla="val 8100000"/>
            <a:gd name="adj2" fmla="val 13500000"/>
            <a:gd name="adj3" fmla="val 395"/>
          </a:avLst>
        </a:prstGeom>
        <a:noFill/>
        <a:ln w="25400" cap="flat" cmpd="sng" algn="ctr">
          <a:solidFill>
            <a:srgbClr val="009DD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8932FF3-2CEB-4C38-8030-A877DB7F255F}">
      <dsp:nvSpPr>
        <dsp:cNvPr id="0" name=""/>
        <dsp:cNvSpPr/>
      </dsp:nvSpPr>
      <dsp:spPr>
        <a:xfrm>
          <a:off x="55186" y="312440"/>
          <a:ext cx="6871813" cy="625205"/>
        </a:xfrm>
        <a:prstGeom prst="rect">
          <a:avLst/>
        </a:prstGeo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496257" bIns="60960" numCol="1" spcCol="1270" anchor="ctr" anchorCtr="0">
          <a:noAutofit/>
        </a:bodyPr>
        <a:lstStyle/>
        <a:p>
          <a:pPr lvl="0" algn="r" defTabSz="1066800" rtl="1">
            <a:lnSpc>
              <a:spcPct val="90000"/>
            </a:lnSpc>
            <a:spcBef>
              <a:spcPct val="0"/>
            </a:spcBef>
            <a:spcAft>
              <a:spcPct val="35000"/>
            </a:spcAft>
          </a:pPr>
          <a:r>
            <a:rPr lang="ar-MA" sz="2400" b="1" kern="1200" dirty="0" smtClean="0">
              <a:cs typeface="+mj-cs"/>
            </a:rPr>
            <a:t>-</a:t>
          </a:r>
          <a:r>
            <a:rPr lang="ar-MA" sz="2400" b="1" kern="1200" dirty="0" smtClean="0">
              <a:cs typeface="AL-Mohanad Bold" pitchFamily="2" charset="-78"/>
            </a:rPr>
            <a:t> حوار وطني شامل وتشاركية واسعة</a:t>
          </a:r>
          <a:endParaRPr lang="fr-FR" sz="2400" kern="1200" dirty="0">
            <a:solidFill>
              <a:sysClr val="windowText" lastClr="000000">
                <a:hueOff val="0"/>
                <a:satOff val="0"/>
                <a:lumOff val="0"/>
                <a:alphaOff val="0"/>
              </a:sysClr>
            </a:solidFill>
            <a:latin typeface="Constantia"/>
            <a:ea typeface="+mn-ea"/>
            <a:cs typeface="+mn-cs"/>
          </a:endParaRPr>
        </a:p>
      </dsp:txBody>
      <dsp:txXfrm>
        <a:off x="55186" y="312440"/>
        <a:ext cx="6871813" cy="625205"/>
      </dsp:txXfrm>
    </dsp:sp>
    <dsp:sp modelId="{E9F85E02-8395-4F41-B096-FF64E6CC2DFD}">
      <dsp:nvSpPr>
        <dsp:cNvPr id="0" name=""/>
        <dsp:cNvSpPr/>
      </dsp:nvSpPr>
      <dsp:spPr>
        <a:xfrm>
          <a:off x="6536246" y="234289"/>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445E20C-A68D-48EC-B48C-CE4527396FCC}">
      <dsp:nvSpPr>
        <dsp:cNvPr id="0" name=""/>
        <dsp:cNvSpPr/>
      </dsp:nvSpPr>
      <dsp:spPr>
        <a:xfrm>
          <a:off x="55186" y="1051089"/>
          <a:ext cx="6513369" cy="825509"/>
        </a:xfrm>
        <a:prstGeom prst="rect">
          <a:avLst/>
        </a:prstGeo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496257" bIns="60960" numCol="1" spcCol="1270" anchor="ctr" anchorCtr="0">
          <a:noAutofit/>
        </a:bodyPr>
        <a:lstStyle/>
        <a:p>
          <a:pPr lvl="0" algn="r" defTabSz="1066800" rtl="1">
            <a:lnSpc>
              <a:spcPct val="90000"/>
            </a:lnSpc>
            <a:spcBef>
              <a:spcPct val="0"/>
            </a:spcBef>
            <a:spcAft>
              <a:spcPct val="35000"/>
            </a:spcAft>
          </a:pPr>
          <a:r>
            <a:rPr lang="ar-MA" sz="2400" b="1" kern="1200" dirty="0" smtClean="0">
              <a:cs typeface="+mj-cs"/>
            </a:rPr>
            <a:t>-</a:t>
          </a:r>
          <a:r>
            <a:rPr lang="ar-MA" sz="2400" b="1" kern="1200" dirty="0" smtClean="0">
              <a:cs typeface="AL-Mohanad Bold" pitchFamily="2" charset="-78"/>
            </a:rPr>
            <a:t> ميثاق لإصلاح العدالة : خارطة طريق بأهداف واضحة وآليات دقيقة.</a:t>
          </a:r>
          <a:endParaRPr lang="fr-FR" sz="2400" kern="1200" dirty="0">
            <a:solidFill>
              <a:sysClr val="windowText" lastClr="000000">
                <a:hueOff val="0"/>
                <a:satOff val="0"/>
                <a:lumOff val="0"/>
                <a:alphaOff val="0"/>
              </a:sysClr>
            </a:solidFill>
            <a:latin typeface="Constantia"/>
            <a:ea typeface="+mn-ea"/>
            <a:cs typeface="+mn-cs"/>
          </a:endParaRPr>
        </a:p>
      </dsp:txBody>
      <dsp:txXfrm>
        <a:off x="55186" y="1051089"/>
        <a:ext cx="6513369" cy="825509"/>
      </dsp:txXfrm>
    </dsp:sp>
    <dsp:sp modelId="{04851954-A45D-407F-9FD5-7CDA65DE0ECF}">
      <dsp:nvSpPr>
        <dsp:cNvPr id="0" name=""/>
        <dsp:cNvSpPr/>
      </dsp:nvSpPr>
      <dsp:spPr>
        <a:xfrm>
          <a:off x="6177801" y="1039662"/>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9BF5C61-D926-469A-A813-5AE961453175}">
      <dsp:nvSpPr>
        <dsp:cNvPr id="0" name=""/>
        <dsp:cNvSpPr/>
      </dsp:nvSpPr>
      <dsp:spPr>
        <a:xfrm>
          <a:off x="55186" y="1981914"/>
          <a:ext cx="6513369" cy="625205"/>
        </a:xfrm>
        <a:prstGeom prst="rect">
          <a:avLst/>
        </a:prstGeo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496257" bIns="60960" numCol="1" spcCol="1270" anchor="ctr" anchorCtr="0">
          <a:noAutofit/>
        </a:bodyPr>
        <a:lstStyle/>
        <a:p>
          <a:pPr lvl="0" algn="r" defTabSz="1066800" rtl="1">
            <a:lnSpc>
              <a:spcPct val="90000"/>
            </a:lnSpc>
            <a:spcBef>
              <a:spcPct val="0"/>
            </a:spcBef>
            <a:spcAft>
              <a:spcPct val="35000"/>
            </a:spcAft>
          </a:pPr>
          <a:r>
            <a:rPr lang="ar-MA" sz="2400" b="1" kern="1200" dirty="0" smtClean="0">
              <a:cs typeface="+mj-cs"/>
            </a:rPr>
            <a:t>-</a:t>
          </a:r>
          <a:r>
            <a:rPr lang="ar-MA" sz="2400" b="1" kern="1200" dirty="0" smtClean="0">
              <a:cs typeface="AL-Mohanad Bold" pitchFamily="2" charset="-78"/>
            </a:rPr>
            <a:t> المصادقة الملكية مباركة للميثاق ودعم للإصلاح.</a:t>
          </a:r>
          <a:endParaRPr lang="fr-FR" sz="2400" kern="1200" dirty="0">
            <a:solidFill>
              <a:sysClr val="windowText" lastClr="000000">
                <a:hueOff val="0"/>
                <a:satOff val="0"/>
                <a:lumOff val="0"/>
                <a:alphaOff val="0"/>
              </a:sysClr>
            </a:solidFill>
            <a:latin typeface="Constantia"/>
            <a:ea typeface="+mn-ea"/>
            <a:cs typeface="+mn-cs"/>
          </a:endParaRPr>
        </a:p>
      </dsp:txBody>
      <dsp:txXfrm>
        <a:off x="55186" y="1981914"/>
        <a:ext cx="6513369" cy="625205"/>
      </dsp:txXfrm>
    </dsp:sp>
    <dsp:sp modelId="{5CCEB637-DEB0-4D28-9AF8-09E8715F234F}">
      <dsp:nvSpPr>
        <dsp:cNvPr id="0" name=""/>
        <dsp:cNvSpPr/>
      </dsp:nvSpPr>
      <dsp:spPr>
        <a:xfrm>
          <a:off x="6177801" y="1903757"/>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8C8F36F-1A1A-4E45-BB7C-56E8FD4CD65B}">
      <dsp:nvSpPr>
        <dsp:cNvPr id="0" name=""/>
        <dsp:cNvSpPr/>
      </dsp:nvSpPr>
      <dsp:spPr>
        <a:xfrm>
          <a:off x="55186" y="2839865"/>
          <a:ext cx="6871813" cy="625205"/>
        </a:xfrm>
        <a:prstGeom prst="rect">
          <a:avLst/>
        </a:prstGeo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496257" bIns="60960" numCol="1" spcCol="1270" anchor="ctr" anchorCtr="0">
          <a:noAutofit/>
        </a:bodyPr>
        <a:lstStyle/>
        <a:p>
          <a:pPr lvl="0" algn="r" defTabSz="1066800" rtl="1">
            <a:lnSpc>
              <a:spcPct val="90000"/>
            </a:lnSpc>
            <a:spcBef>
              <a:spcPct val="0"/>
            </a:spcBef>
            <a:spcAft>
              <a:spcPct val="35000"/>
            </a:spcAft>
          </a:pPr>
          <a:r>
            <a:rPr lang="ar-MA" sz="2400" b="1" kern="1200" dirty="0" smtClean="0">
              <a:cs typeface="+mj-cs"/>
            </a:rPr>
            <a:t>-</a:t>
          </a:r>
          <a:r>
            <a:rPr lang="ar-MA" sz="2400" b="1" kern="1200" dirty="0" smtClean="0">
              <a:cs typeface="AL-Mohanad Bold" pitchFamily="2" charset="-78"/>
            </a:rPr>
            <a:t> الأهداف الاستراتيجية الستة :</a:t>
          </a:r>
          <a:endParaRPr lang="fr-FR" sz="2400" kern="1200" dirty="0">
            <a:solidFill>
              <a:sysClr val="windowText" lastClr="000000">
                <a:hueOff val="0"/>
                <a:satOff val="0"/>
                <a:lumOff val="0"/>
                <a:alphaOff val="0"/>
              </a:sysClr>
            </a:solidFill>
            <a:latin typeface="Constantia"/>
            <a:ea typeface="+mn-ea"/>
            <a:cs typeface="+mn-cs"/>
          </a:endParaRPr>
        </a:p>
      </dsp:txBody>
      <dsp:txXfrm>
        <a:off x="55186" y="2839865"/>
        <a:ext cx="6871813" cy="625205"/>
      </dsp:txXfrm>
    </dsp:sp>
    <dsp:sp modelId="{8E9E0ECD-6371-46DD-8AB2-DEF76A7F3BE9}">
      <dsp:nvSpPr>
        <dsp:cNvPr id="0" name=""/>
        <dsp:cNvSpPr/>
      </dsp:nvSpPr>
      <dsp:spPr>
        <a:xfrm>
          <a:off x="6536246" y="2767853"/>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872D1-897B-4E3F-88FC-C525D17D5634}">
      <dsp:nvSpPr>
        <dsp:cNvPr id="0" name=""/>
        <dsp:cNvSpPr/>
      </dsp:nvSpPr>
      <dsp:spPr>
        <a:xfrm>
          <a:off x="0" y="2513"/>
          <a:ext cx="8317922" cy="0"/>
        </a:xfrm>
        <a:prstGeom prst="line">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A10D1-379B-42E0-9D22-B4216D12C0CF}">
      <dsp:nvSpPr>
        <dsp:cNvPr id="0" name=""/>
        <dsp:cNvSpPr/>
      </dsp:nvSpPr>
      <dsp:spPr>
        <a:xfrm>
          <a:off x="7990778" y="2513"/>
          <a:ext cx="327143" cy="5143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20" tIns="274320" rIns="274320" bIns="274320" numCol="1" spcCol="1270" anchor="t" anchorCtr="0">
          <a:noAutofit/>
        </a:bodyPr>
        <a:lstStyle/>
        <a:p>
          <a:pPr lvl="0" algn="l" defTabSz="3200400">
            <a:lnSpc>
              <a:spcPct val="90000"/>
            </a:lnSpc>
            <a:spcBef>
              <a:spcPct val="0"/>
            </a:spcBef>
            <a:spcAft>
              <a:spcPct val="35000"/>
            </a:spcAft>
          </a:pPr>
          <a:endParaRPr lang="fr-FR" sz="7200" kern="1200" dirty="0">
            <a:cs typeface="AL-Mohanad Bold" pitchFamily="2" charset="-78"/>
          </a:endParaRPr>
        </a:p>
      </dsp:txBody>
      <dsp:txXfrm>
        <a:off x="7990778" y="2513"/>
        <a:ext cx="327143" cy="5143056"/>
      </dsp:txXfrm>
    </dsp:sp>
    <dsp:sp modelId="{0F4E8D68-0A5F-4938-ADF7-3F102510D7BC}">
      <dsp:nvSpPr>
        <dsp:cNvPr id="0" name=""/>
        <dsp:cNvSpPr/>
      </dsp:nvSpPr>
      <dsp:spPr>
        <a:xfrm>
          <a:off x="84722" y="38613"/>
          <a:ext cx="7781287" cy="67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cs typeface="AL-Mohanad Bold" pitchFamily="2" charset="-78"/>
            </a:rPr>
            <a:t>اتصال المحامي بالشخص المودع في الحراسة النظرية ابتداء من الساعة الأولى لإيقافه، وبدون ترخيص من النيابة العامة،</a:t>
          </a:r>
          <a:endParaRPr lang="fr-FR" sz="1700" kern="1200" dirty="0">
            <a:cs typeface="AL-Mohanad Bold" pitchFamily="2" charset="-78"/>
          </a:endParaRPr>
        </a:p>
      </dsp:txBody>
      <dsp:txXfrm>
        <a:off x="84722" y="38613"/>
        <a:ext cx="7781287" cy="678739"/>
      </dsp:txXfrm>
    </dsp:sp>
    <dsp:sp modelId="{DCFFADD4-0080-49C0-89EC-1D5473CD1BC8}">
      <dsp:nvSpPr>
        <dsp:cNvPr id="0" name=""/>
        <dsp:cNvSpPr/>
      </dsp:nvSpPr>
      <dsp:spPr>
        <a:xfrm>
          <a:off x="1336440" y="717352"/>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2DE569-E25B-4E55-AD46-B8F0196998F0}">
      <dsp:nvSpPr>
        <dsp:cNvPr id="0" name=""/>
        <dsp:cNvSpPr/>
      </dsp:nvSpPr>
      <dsp:spPr>
        <a:xfrm>
          <a:off x="84722" y="693606"/>
          <a:ext cx="7781287" cy="89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cs typeface="AL-Mohanad Bold" pitchFamily="2" charset="-78"/>
            </a:rPr>
            <a:t>حضور المحامي لعملية الاستماع إلى المشتبه فيه بارتكابه جناية أو جنحة إذا لم يكن موضوعا تحت الحراسة النظرية، وإمكانية حضور المحامي عند الاستماع للحدث من طرف ضباط الشرطة القضائية سواء كان محتفظا به تحت المراقبة أو غير محتفظ به؛</a:t>
          </a:r>
          <a:endParaRPr lang="fr-FR" sz="1700" kern="1200" dirty="0">
            <a:cs typeface="AL-Mohanad Bold" pitchFamily="2" charset="-78"/>
          </a:endParaRPr>
        </a:p>
      </dsp:txBody>
      <dsp:txXfrm>
        <a:off x="84722" y="693606"/>
        <a:ext cx="7781287" cy="890570"/>
      </dsp:txXfrm>
    </dsp:sp>
    <dsp:sp modelId="{3FA6D471-B1B8-491E-8E94-710DB5AD386F}">
      <dsp:nvSpPr>
        <dsp:cNvPr id="0" name=""/>
        <dsp:cNvSpPr/>
      </dsp:nvSpPr>
      <dsp:spPr>
        <a:xfrm>
          <a:off x="1336440" y="1728192"/>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B43AE2-7ADA-4036-8FCE-18C001CCC062}">
      <dsp:nvSpPr>
        <dsp:cNvPr id="0" name=""/>
        <dsp:cNvSpPr/>
      </dsp:nvSpPr>
      <dsp:spPr>
        <a:xfrm>
          <a:off x="84722" y="1680122"/>
          <a:ext cx="7781287" cy="51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cs typeface="AL-Mohanad Bold" pitchFamily="2" charset="-78"/>
            </a:rPr>
            <a:t>التسجيل السمعي البصري لاستجوابات الأشخاص المشتبه فيهم من طرف الشرطة القضائية</a:t>
          </a:r>
          <a:endParaRPr lang="fr-FR" sz="1700" kern="1200" dirty="0">
            <a:cs typeface="AL-Mohanad Bold" pitchFamily="2" charset="-78"/>
          </a:endParaRPr>
        </a:p>
      </dsp:txBody>
      <dsp:txXfrm>
        <a:off x="84722" y="1680122"/>
        <a:ext cx="7781287" cy="510863"/>
      </dsp:txXfrm>
    </dsp:sp>
    <dsp:sp modelId="{6852E952-E957-494B-91B4-303AD7FCC272}">
      <dsp:nvSpPr>
        <dsp:cNvPr id="0" name=""/>
        <dsp:cNvSpPr/>
      </dsp:nvSpPr>
      <dsp:spPr>
        <a:xfrm>
          <a:off x="1336440" y="2190985"/>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89CCE2-9436-40FF-AD64-BE64EE409799}">
      <dsp:nvSpPr>
        <dsp:cNvPr id="0" name=""/>
        <dsp:cNvSpPr/>
      </dsp:nvSpPr>
      <dsp:spPr>
        <a:xfrm>
          <a:off x="84722" y="2227084"/>
          <a:ext cx="7781287" cy="721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cs typeface="AL-Mohanad Bold" pitchFamily="2" charset="-78"/>
            </a:rPr>
            <a:t>إلزام ضابط الشرطة القضائية بإخضاع الشخص الموضوع تحت الحراسة النظرية لفحص طبي بعد إشعار النيابة العامة، إذا لاحظ عليه مرضا أو علامات أو آثارا تستدعي ذلك؛</a:t>
          </a:r>
          <a:endParaRPr lang="fr-FR" sz="1700" kern="1200" dirty="0">
            <a:cs typeface="AL-Mohanad Bold" pitchFamily="2" charset="-78"/>
          </a:endParaRPr>
        </a:p>
      </dsp:txBody>
      <dsp:txXfrm>
        <a:off x="84722" y="2227084"/>
        <a:ext cx="7781287" cy="721986"/>
      </dsp:txXfrm>
    </dsp:sp>
    <dsp:sp modelId="{D7DF6148-EAC6-4851-A6DA-E5410B01861A}">
      <dsp:nvSpPr>
        <dsp:cNvPr id="0" name=""/>
        <dsp:cNvSpPr/>
      </dsp:nvSpPr>
      <dsp:spPr>
        <a:xfrm>
          <a:off x="1336440" y="2949071"/>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D6C112-EB25-42C4-A3F0-DC4C979098A8}">
      <dsp:nvSpPr>
        <dsp:cNvPr id="0" name=""/>
        <dsp:cNvSpPr/>
      </dsp:nvSpPr>
      <dsp:spPr>
        <a:xfrm>
          <a:off x="84722" y="2952327"/>
          <a:ext cx="7781287" cy="79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cs typeface="AL-Mohanad Bold" pitchFamily="2" charset="-78"/>
            </a:rPr>
            <a:t>إلزام النيابة العامة بإخضاع المشتبه فيه إلى فحص طبي في حالة ما إذا طلب منها ذلك أو عاينت بنفسها آثارا تبرر إجراء فحص طبي، تحت طائلة اعتبار اعتراف المتهم المدون في محضر الشرطة القضائية باطلا في حالة رفض إجراء الفحص الطبي إذا كان قد طلبه المتهم أو دفاعه؛</a:t>
          </a:r>
          <a:endParaRPr lang="fr-FR" sz="1700" kern="1200" dirty="0">
            <a:cs typeface="AL-Mohanad Bold" pitchFamily="2" charset="-78"/>
          </a:endParaRPr>
        </a:p>
      </dsp:txBody>
      <dsp:txXfrm>
        <a:off x="84722" y="2952327"/>
        <a:ext cx="7781287" cy="790026"/>
      </dsp:txXfrm>
    </dsp:sp>
    <dsp:sp modelId="{7B02EF85-5346-477B-BFC7-21EB6C957D92}">
      <dsp:nvSpPr>
        <dsp:cNvPr id="0" name=""/>
        <dsp:cNvSpPr/>
      </dsp:nvSpPr>
      <dsp:spPr>
        <a:xfrm>
          <a:off x="1336440" y="3960440"/>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3690D-F8B6-491E-A1AA-3EA381E449EE}">
      <dsp:nvSpPr>
        <dsp:cNvPr id="0" name=""/>
        <dsp:cNvSpPr/>
      </dsp:nvSpPr>
      <dsp:spPr>
        <a:xfrm>
          <a:off x="84722" y="3888433"/>
          <a:ext cx="7781287" cy="80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80000"/>
            </a:lnSpc>
            <a:spcBef>
              <a:spcPct val="0"/>
            </a:spcBef>
            <a:spcAft>
              <a:spcPts val="0"/>
            </a:spcAft>
          </a:pPr>
          <a:r>
            <a:rPr lang="ar-MA" sz="1700" kern="1200" dirty="0" smtClean="0">
              <a:cs typeface="AL-Mohanad Bold" pitchFamily="2" charset="-78"/>
            </a:rPr>
            <a:t>بطلان كل إجراء يتعلق بشخص موضوع تحت الحراسة النظرية، إذا تم بعد انتهاء المدة القانونية للحراسة النظرية أو بعد التمديد المأذون به قانونا، وإلزام وكيل الملك أو أحد نوابه بزيارة الأماكن المعدة للحراسة النظرية إذا بلغ باعتقال تعسفي أو عمل تحكمي؛</a:t>
          </a:r>
          <a:endParaRPr lang="fr-FR" sz="1700" kern="1200" dirty="0">
            <a:cs typeface="AL-Mohanad Bold" pitchFamily="2" charset="-78"/>
          </a:endParaRPr>
        </a:p>
      </dsp:txBody>
      <dsp:txXfrm>
        <a:off x="84722" y="3888433"/>
        <a:ext cx="7781287" cy="808495"/>
      </dsp:txXfrm>
    </dsp:sp>
    <dsp:sp modelId="{354B609D-2739-469B-AD08-93329EE92DB7}">
      <dsp:nvSpPr>
        <dsp:cNvPr id="0" name=""/>
        <dsp:cNvSpPr/>
      </dsp:nvSpPr>
      <dsp:spPr>
        <a:xfrm>
          <a:off x="1336440" y="4752528"/>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10BCA-B960-46FE-95DB-35BF5D0EB91A}">
      <dsp:nvSpPr>
        <dsp:cNvPr id="0" name=""/>
        <dsp:cNvSpPr/>
      </dsp:nvSpPr>
      <dsp:spPr>
        <a:xfrm>
          <a:off x="84722" y="4697362"/>
          <a:ext cx="7781287" cy="45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cs typeface="AL-Mohanad Bold" pitchFamily="2" charset="-78"/>
            </a:rPr>
            <a:t>عقلنة الاعتقال الاحتياطي عبر معايير مضبوطة والتقليص من مدده.</a:t>
          </a:r>
          <a:endParaRPr lang="fr-FR" sz="1700" kern="1200" dirty="0">
            <a:cs typeface="AL-Mohanad Bold" pitchFamily="2" charset="-78"/>
          </a:endParaRPr>
        </a:p>
      </dsp:txBody>
      <dsp:txXfrm>
        <a:off x="84722" y="4697362"/>
        <a:ext cx="7781287" cy="450721"/>
      </dsp:txXfrm>
    </dsp:sp>
    <dsp:sp modelId="{3F8D9076-DBD3-4030-86E1-B6D1D7236D73}">
      <dsp:nvSpPr>
        <dsp:cNvPr id="0" name=""/>
        <dsp:cNvSpPr/>
      </dsp:nvSpPr>
      <dsp:spPr>
        <a:xfrm>
          <a:off x="1336440" y="5106613"/>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6A08E-D58E-4CD2-857B-D676DC3459FA}">
      <dsp:nvSpPr>
        <dsp:cNvPr id="0" name=""/>
        <dsp:cNvSpPr/>
      </dsp:nvSpPr>
      <dsp:spPr>
        <a:xfrm>
          <a:off x="5164518" y="370928"/>
          <a:ext cx="3614776" cy="186794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ctr" defTabSz="977900" rtl="1">
            <a:lnSpc>
              <a:spcPct val="90000"/>
            </a:lnSpc>
            <a:spcBef>
              <a:spcPct val="0"/>
            </a:spcBef>
            <a:spcAft>
              <a:spcPct val="15000"/>
            </a:spcAft>
            <a:buChar char="••"/>
          </a:pPr>
          <a:r>
            <a:rPr lang="ar-MA" sz="2200" kern="1200" dirty="0" smtClean="0">
              <a:latin typeface="ae_AlArabiya" pitchFamily="18" charset="-78"/>
              <a:cs typeface="AL-Mohanad Bold" pitchFamily="2" charset="-78"/>
            </a:rPr>
            <a:t>بنسبة </a:t>
          </a:r>
          <a:r>
            <a:rPr lang="ar-MA" sz="2200" kern="1200" dirty="0" smtClean="0">
              <a:latin typeface="ae_AlArabiya" pitchFamily="18" charset="-78"/>
              <a:cs typeface="+mn-cs"/>
            </a:rPr>
            <a:t>52.24</a:t>
          </a:r>
          <a:r>
            <a:rPr lang="fr-FR" sz="2200" kern="1200" dirty="0" smtClean="0">
              <a:latin typeface="ae_AlArabiya" pitchFamily="18" charset="-78"/>
              <a:cs typeface="AL-Mohanad Bold" pitchFamily="2" charset="-78"/>
            </a:rPr>
            <a:t>%  </a:t>
          </a:r>
          <a:r>
            <a:rPr lang="ar-MA" sz="2200" kern="1200" dirty="0" smtClean="0">
              <a:latin typeface="ae_AlArabiya" pitchFamily="18" charset="-78"/>
              <a:cs typeface="AL-Mohanad Bold" pitchFamily="2" charset="-78"/>
            </a:rPr>
            <a:t> ،</a:t>
          </a:r>
          <a:r>
            <a:rPr lang="fr-FR" sz="2200" kern="1200" dirty="0" smtClean="0">
              <a:latin typeface="ae_AlArabiya" pitchFamily="18" charset="-78"/>
              <a:cs typeface="AL-Mohanad Bold" pitchFamily="2" charset="-78"/>
            </a:rPr>
            <a:t> </a:t>
          </a:r>
          <a:r>
            <a:rPr lang="ar-MA" sz="2200" kern="1200" dirty="0" smtClean="0">
              <a:latin typeface="ae_AlArabiya" pitchFamily="18" charset="-78"/>
              <a:cs typeface="AL-Mohanad Bold" pitchFamily="2" charset="-78"/>
            </a:rPr>
            <a:t>حيث أصبح أجر القاضي حديث التعيين </a:t>
          </a:r>
          <a:r>
            <a:rPr lang="ar-MA" sz="2200" kern="1200" dirty="0" smtClean="0">
              <a:latin typeface="ae_AlArabiya" pitchFamily="18" charset="-78"/>
              <a:cs typeface="+mn-cs"/>
            </a:rPr>
            <a:t>14.346</a:t>
          </a:r>
          <a:r>
            <a:rPr lang="ar-MA" sz="2200" kern="1200" dirty="0" smtClean="0">
              <a:latin typeface="ae_AlArabiya" pitchFamily="18" charset="-78"/>
              <a:cs typeface="AL-Mohanad Bold" pitchFamily="2" charset="-78"/>
            </a:rPr>
            <a:t> درهم وهو أجر يتربع على أعلى هرم أجور الوظيفة العمومية.</a:t>
          </a:r>
          <a:endParaRPr lang="fr-FR" sz="2200" kern="1200" dirty="0">
            <a:cs typeface="AL-Mohanad Bold" pitchFamily="2" charset="-78"/>
          </a:endParaRPr>
        </a:p>
      </dsp:txBody>
      <dsp:txXfrm>
        <a:off x="5208286" y="414696"/>
        <a:ext cx="3527240" cy="1824173"/>
      </dsp:txXfrm>
    </dsp:sp>
    <dsp:sp modelId="{D7479076-7606-447D-84F6-B33E06DA7C22}">
      <dsp:nvSpPr>
        <dsp:cNvPr id="0" name=""/>
        <dsp:cNvSpPr/>
      </dsp:nvSpPr>
      <dsp:spPr>
        <a:xfrm>
          <a:off x="5164518" y="1985200"/>
          <a:ext cx="3614776" cy="490617"/>
        </a:xfrm>
        <a:prstGeom prst="rect">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6680" tIns="0" rIns="35560" bIns="0" numCol="1" spcCol="1270" anchor="ctr" anchorCtr="0">
          <a:noAutofit/>
        </a:bodyPr>
        <a:lstStyle/>
        <a:p>
          <a:pPr lvl="0" algn="ctr" defTabSz="1244600" rtl="1">
            <a:lnSpc>
              <a:spcPct val="90000"/>
            </a:lnSpc>
            <a:spcBef>
              <a:spcPct val="0"/>
            </a:spcBef>
            <a:spcAft>
              <a:spcPct val="35000"/>
            </a:spcAft>
          </a:pPr>
          <a:r>
            <a:rPr lang="fr-FR" sz="2800" kern="1200" dirty="0" smtClean="0">
              <a:solidFill>
                <a:srgbClr val="DA0000"/>
              </a:solidFill>
              <a:latin typeface="ae_AlArabiya" pitchFamily="18" charset="-78"/>
              <a:cs typeface="AL-Mohanad Bold" pitchFamily="2" charset="-78"/>
            </a:rPr>
            <a:t>      </a:t>
          </a:r>
          <a:r>
            <a:rPr lang="ar-MA" sz="2800" kern="1200" dirty="0" smtClean="0">
              <a:solidFill>
                <a:srgbClr val="DA0000"/>
              </a:solidFill>
              <a:latin typeface="ae_AlArabiya" pitchFamily="18" charset="-78"/>
              <a:cs typeface="AL-Mohanad Bold" pitchFamily="2" charset="-78"/>
            </a:rPr>
            <a:t>الدرجة </a:t>
          </a:r>
          <a:r>
            <a:rPr lang="ar-MA" sz="2400" kern="1200" dirty="0" smtClean="0">
              <a:solidFill>
                <a:srgbClr val="DA0000"/>
              </a:solidFill>
              <a:latin typeface="ae_AlArabiya" pitchFamily="18" charset="-78"/>
              <a:cs typeface="+mn-cs"/>
            </a:rPr>
            <a:t>3 </a:t>
          </a:r>
          <a:endParaRPr lang="fr-FR" sz="2800" kern="1200" dirty="0">
            <a:solidFill>
              <a:srgbClr val="DA0000"/>
            </a:solidFill>
            <a:cs typeface="+mn-cs"/>
          </a:endParaRPr>
        </a:p>
      </dsp:txBody>
      <dsp:txXfrm>
        <a:off x="6233678" y="1985200"/>
        <a:ext cx="2545617" cy="490617"/>
      </dsp:txXfrm>
    </dsp:sp>
    <dsp:sp modelId="{C77D5771-0B1C-46A8-ACDE-99F3CA607821}">
      <dsp:nvSpPr>
        <dsp:cNvPr id="0" name=""/>
        <dsp:cNvSpPr/>
      </dsp:nvSpPr>
      <dsp:spPr>
        <a:xfrm>
          <a:off x="4928669" y="2183444"/>
          <a:ext cx="768760" cy="768760"/>
        </a:xfrm>
        <a:prstGeom prst="ellipse">
          <a:avLst/>
        </a:prstGeom>
        <a:noFill/>
        <a:ln w="3175" cap="flat" cmpd="sng" algn="ctr">
          <a:no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sp>
    <dsp:sp modelId="{260BE0A0-3B25-433B-AACE-C855E05B3BBA}">
      <dsp:nvSpPr>
        <dsp:cNvPr id="0" name=""/>
        <dsp:cNvSpPr/>
      </dsp:nvSpPr>
      <dsp:spPr>
        <a:xfrm>
          <a:off x="2609620" y="370928"/>
          <a:ext cx="2196457" cy="186794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ctr" defTabSz="977900" rtl="1">
            <a:lnSpc>
              <a:spcPct val="90000"/>
            </a:lnSpc>
            <a:spcBef>
              <a:spcPct val="0"/>
            </a:spcBef>
            <a:spcAft>
              <a:spcPct val="15000"/>
            </a:spcAft>
            <a:buChar char="••"/>
          </a:pPr>
          <a:r>
            <a:rPr lang="ar-MA" sz="2200" kern="1200" dirty="0" smtClean="0">
              <a:latin typeface="ae_AlArabiya" pitchFamily="18" charset="-78"/>
              <a:cs typeface="AL-Mohanad Bold" pitchFamily="2" charset="-78"/>
            </a:rPr>
            <a:t>بنسبة </a:t>
          </a:r>
          <a:r>
            <a:rPr lang="ar-MA" sz="2200" kern="1200" dirty="0" smtClean="0">
              <a:latin typeface="ae_AlArabiya" pitchFamily="18" charset="-78"/>
              <a:cs typeface="+mn-cs"/>
            </a:rPr>
            <a:t>31.32</a:t>
          </a:r>
          <a:r>
            <a:rPr lang="fr-FR" sz="2200" kern="1200" dirty="0" smtClean="0">
              <a:latin typeface="ae_AlArabiya" pitchFamily="18" charset="-78"/>
              <a:cs typeface="AL-Mohanad Bold" pitchFamily="2" charset="-78"/>
            </a:rPr>
            <a:t>%</a:t>
          </a:r>
          <a:r>
            <a:rPr lang="ar-MA" sz="2200" kern="1200" dirty="0" smtClean="0">
              <a:latin typeface="ae_AlArabiya" pitchFamily="18" charset="-78"/>
              <a:cs typeface="AL-Mohanad Bold" pitchFamily="2" charset="-78"/>
            </a:rPr>
            <a:t> </a:t>
          </a:r>
          <a:r>
            <a:rPr lang="ar-MA" sz="2200" kern="1200" dirty="0" smtClean="0">
              <a:latin typeface="ae_AlArabiya" pitchFamily="18" charset="-78"/>
              <a:cs typeface="+mn-cs"/>
            </a:rPr>
            <a:t>16.774</a:t>
          </a:r>
          <a:r>
            <a:rPr lang="ar-MA" sz="2200" kern="1200" dirty="0" smtClean="0">
              <a:latin typeface="ae_AlArabiya" pitchFamily="18" charset="-78"/>
              <a:cs typeface="AL-Mohanad Bold" pitchFamily="2" charset="-78"/>
            </a:rPr>
            <a:t> درهم</a:t>
          </a:r>
          <a:endParaRPr lang="fr-FR" sz="2200" kern="1200" dirty="0">
            <a:cs typeface="AL-Mohanad Bold" pitchFamily="2" charset="-78"/>
          </a:endParaRPr>
        </a:p>
      </dsp:txBody>
      <dsp:txXfrm>
        <a:off x="2653388" y="414696"/>
        <a:ext cx="2108921" cy="1824173"/>
      </dsp:txXfrm>
    </dsp:sp>
    <dsp:sp modelId="{3BA3A6E9-AE3D-4894-8909-ADC88D01F654}">
      <dsp:nvSpPr>
        <dsp:cNvPr id="0" name=""/>
        <dsp:cNvSpPr/>
      </dsp:nvSpPr>
      <dsp:spPr>
        <a:xfrm>
          <a:off x="2609620" y="1985200"/>
          <a:ext cx="2196457" cy="49061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6680" tIns="0" rIns="35560" bIns="0" numCol="1" spcCol="1270" anchor="ctr" anchorCtr="0">
          <a:noAutofit/>
        </a:bodyPr>
        <a:lstStyle/>
        <a:p>
          <a:pPr lvl="0" algn="ctr" defTabSz="1244600" rtl="1">
            <a:lnSpc>
              <a:spcPct val="90000"/>
            </a:lnSpc>
            <a:spcBef>
              <a:spcPct val="0"/>
            </a:spcBef>
            <a:spcAft>
              <a:spcPct val="35000"/>
            </a:spcAft>
          </a:pPr>
          <a:r>
            <a:rPr lang="fr-FR" sz="2800" kern="1200" dirty="0" smtClean="0">
              <a:solidFill>
                <a:srgbClr val="DA0000"/>
              </a:solidFill>
              <a:latin typeface="ae_AlArabiya" pitchFamily="18" charset="-78"/>
              <a:cs typeface="AL-Mohanad Bold" pitchFamily="2" charset="-78"/>
            </a:rPr>
            <a:t>    </a:t>
          </a:r>
          <a:r>
            <a:rPr lang="ar-MA" sz="2800" kern="1200" dirty="0" smtClean="0">
              <a:solidFill>
                <a:srgbClr val="DA0000"/>
              </a:solidFill>
              <a:latin typeface="ae_AlArabiya" pitchFamily="18" charset="-78"/>
              <a:cs typeface="AL-Mohanad Bold" pitchFamily="2" charset="-78"/>
            </a:rPr>
            <a:t>الدرجة </a:t>
          </a:r>
          <a:r>
            <a:rPr lang="ar-MA" sz="2400" kern="1200" dirty="0" smtClean="0">
              <a:solidFill>
                <a:srgbClr val="DA0000"/>
              </a:solidFill>
              <a:latin typeface="ae_AlArabiya" pitchFamily="18" charset="-78"/>
              <a:cs typeface="+mn-cs"/>
            </a:rPr>
            <a:t>2 </a:t>
          </a:r>
          <a:endParaRPr lang="fr-FR" sz="2800" kern="1200" dirty="0">
            <a:solidFill>
              <a:srgbClr val="DA0000"/>
            </a:solidFill>
            <a:latin typeface="ae_AlArabiya" pitchFamily="18" charset="-78"/>
            <a:cs typeface="+mn-cs"/>
          </a:endParaRPr>
        </a:p>
      </dsp:txBody>
      <dsp:txXfrm>
        <a:off x="3259276" y="1985200"/>
        <a:ext cx="1546801" cy="490617"/>
      </dsp:txXfrm>
    </dsp:sp>
    <dsp:sp modelId="{98040633-CFE0-44E7-B5E0-1D5BB561FABD}">
      <dsp:nvSpPr>
        <dsp:cNvPr id="0" name=""/>
        <dsp:cNvSpPr/>
      </dsp:nvSpPr>
      <dsp:spPr>
        <a:xfrm>
          <a:off x="2428393" y="2236665"/>
          <a:ext cx="768760" cy="768760"/>
        </a:xfrm>
        <a:prstGeom prst="ellipse">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C20C308D-7D26-48E9-99DA-45AFF7C060E1}">
      <dsp:nvSpPr>
        <dsp:cNvPr id="0" name=""/>
        <dsp:cNvSpPr/>
      </dsp:nvSpPr>
      <dsp:spPr>
        <a:xfrm>
          <a:off x="164382" y="370928"/>
          <a:ext cx="2241529" cy="186794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ctr" defTabSz="977900" rtl="1">
            <a:lnSpc>
              <a:spcPct val="90000"/>
            </a:lnSpc>
            <a:spcBef>
              <a:spcPct val="0"/>
            </a:spcBef>
            <a:spcAft>
              <a:spcPct val="15000"/>
            </a:spcAft>
            <a:buChar char="••"/>
          </a:pPr>
          <a:r>
            <a:rPr lang="ar-MA" sz="2200" kern="1200" dirty="0" smtClean="0">
              <a:latin typeface="ae_AlArabiya" pitchFamily="18" charset="-78"/>
              <a:cs typeface="AL-Mohanad Bold" pitchFamily="2" charset="-78"/>
            </a:rPr>
            <a:t>بنسبة </a:t>
          </a:r>
          <a:r>
            <a:rPr lang="ar-MA" sz="2200" kern="1200" dirty="0" smtClean="0">
              <a:latin typeface="ae_AlArabiya" pitchFamily="18" charset="-78"/>
              <a:cs typeface="+mn-cs"/>
            </a:rPr>
            <a:t>16.14</a:t>
          </a:r>
          <a:r>
            <a:rPr lang="fr-FR" sz="2200" kern="1200" dirty="0" smtClean="0">
              <a:latin typeface="ae_AlArabiya" pitchFamily="18" charset="-78"/>
              <a:cs typeface="AL-Mohanad Bold" pitchFamily="2" charset="-78"/>
            </a:rPr>
            <a:t> </a:t>
          </a:r>
          <a:r>
            <a:rPr lang="fr-FR" sz="2200" kern="1200" dirty="0" smtClean="0">
              <a:latin typeface="ae_AlArabiya" pitchFamily="18" charset="-78"/>
              <a:cs typeface="AL-Mohanad Bold" pitchFamily="2" charset="-78"/>
            </a:rPr>
            <a:t> % </a:t>
          </a:r>
          <a:r>
            <a:rPr lang="ar-MA" sz="2200" kern="1200" dirty="0" smtClean="0">
              <a:latin typeface="ae_AlArabiya" pitchFamily="18" charset="-78"/>
              <a:cs typeface="+mn-cs"/>
            </a:rPr>
            <a:t>21.589</a:t>
          </a:r>
          <a:r>
            <a:rPr lang="ar-MA" sz="2200" kern="1200" dirty="0" smtClean="0">
              <a:latin typeface="ae_AlArabiya" pitchFamily="18" charset="-78"/>
              <a:cs typeface="AL-Mohanad Bold" pitchFamily="2" charset="-78"/>
            </a:rPr>
            <a:t> </a:t>
          </a:r>
          <a:r>
            <a:rPr lang="ar-MA" sz="2200" kern="1200" dirty="0" smtClean="0">
              <a:latin typeface="ae_AlArabiya" pitchFamily="18" charset="-78"/>
              <a:cs typeface="AL-Mohanad Bold" pitchFamily="2" charset="-78"/>
            </a:rPr>
            <a:t>درهم</a:t>
          </a:r>
          <a:endParaRPr lang="fr-FR" sz="2200" kern="1200" dirty="0">
            <a:cs typeface="AL-Mohanad Bold" pitchFamily="2" charset="-78"/>
          </a:endParaRPr>
        </a:p>
      </dsp:txBody>
      <dsp:txXfrm>
        <a:off x="208150" y="414696"/>
        <a:ext cx="2153993" cy="1824173"/>
      </dsp:txXfrm>
    </dsp:sp>
    <dsp:sp modelId="{31CBDF04-C7BA-4224-8E87-DF4F2B9746AA}">
      <dsp:nvSpPr>
        <dsp:cNvPr id="0" name=""/>
        <dsp:cNvSpPr/>
      </dsp:nvSpPr>
      <dsp:spPr>
        <a:xfrm>
          <a:off x="186918" y="1985200"/>
          <a:ext cx="2196457" cy="490617"/>
        </a:xfrm>
        <a:prstGeom prst="rect">
          <a:avLst/>
        </a:prstGeom>
        <a:gradFill rotWithShape="0">
          <a:gsLst>
            <a:gs pos="0">
              <a:schemeClr val="accent4">
                <a:hueOff val="0"/>
                <a:satOff val="0"/>
                <a:lumOff val="0"/>
                <a:alphaOff val="0"/>
                <a:tint val="62000"/>
                <a:satMod val="180000"/>
              </a:schemeClr>
            </a:gs>
            <a:gs pos="65000">
              <a:schemeClr val="accent4">
                <a:hueOff val="0"/>
                <a:satOff val="0"/>
                <a:lumOff val="0"/>
                <a:alphaOff val="0"/>
                <a:tint val="32000"/>
                <a:satMod val="250000"/>
              </a:schemeClr>
            </a:gs>
            <a:gs pos="100000">
              <a:schemeClr val="accent4">
                <a:hueOff val="0"/>
                <a:satOff val="0"/>
                <a:lumOff val="0"/>
                <a:alphaOff val="0"/>
                <a:tint val="23000"/>
                <a:satMod val="300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6680" tIns="0" rIns="35560" bIns="0" numCol="1" spcCol="1270" anchor="ctr" anchorCtr="0">
          <a:noAutofit/>
        </a:bodyPr>
        <a:lstStyle/>
        <a:p>
          <a:pPr lvl="0" algn="ctr" defTabSz="1244600" rtl="1">
            <a:lnSpc>
              <a:spcPct val="90000"/>
            </a:lnSpc>
            <a:spcBef>
              <a:spcPct val="0"/>
            </a:spcBef>
            <a:spcAft>
              <a:spcPct val="35000"/>
            </a:spcAft>
          </a:pPr>
          <a:r>
            <a:rPr lang="fr-FR" sz="2800" kern="1200" dirty="0" smtClean="0">
              <a:solidFill>
                <a:srgbClr val="DA0000"/>
              </a:solidFill>
              <a:latin typeface="ae_AlArabiya" pitchFamily="18" charset="-78"/>
              <a:cs typeface="AL-Mohanad Bold" pitchFamily="2" charset="-78"/>
            </a:rPr>
            <a:t>    </a:t>
          </a:r>
          <a:r>
            <a:rPr lang="ar-MA" sz="2800" kern="1200" dirty="0" smtClean="0">
              <a:solidFill>
                <a:srgbClr val="DA0000"/>
              </a:solidFill>
              <a:latin typeface="ae_AlArabiya" pitchFamily="18" charset="-78"/>
              <a:cs typeface="AL-Mohanad Bold" pitchFamily="2" charset="-78"/>
            </a:rPr>
            <a:t>الدرجة</a:t>
          </a:r>
          <a:r>
            <a:rPr lang="fr-FR" sz="2800" kern="1200" dirty="0" smtClean="0">
              <a:solidFill>
                <a:srgbClr val="DA0000"/>
              </a:solidFill>
              <a:latin typeface="ae_AlArabiya" pitchFamily="18" charset="-78"/>
              <a:cs typeface="AL-Mohanad Bold" pitchFamily="2" charset="-78"/>
            </a:rPr>
            <a:t> </a:t>
          </a:r>
          <a:r>
            <a:rPr lang="fr-FR" sz="2400" kern="1200" dirty="0" smtClean="0">
              <a:solidFill>
                <a:srgbClr val="DA0000"/>
              </a:solidFill>
              <a:latin typeface="ae_AlArabiya" pitchFamily="18" charset="-78"/>
              <a:cs typeface="+mn-cs"/>
            </a:rPr>
            <a:t>1</a:t>
          </a:r>
          <a:r>
            <a:rPr lang="ar-MA" sz="2400" kern="1200" dirty="0" smtClean="0">
              <a:solidFill>
                <a:srgbClr val="DA0000"/>
              </a:solidFill>
              <a:latin typeface="ae_AlArabiya" pitchFamily="18" charset="-78"/>
              <a:cs typeface="+mn-cs"/>
            </a:rPr>
            <a:t> </a:t>
          </a:r>
          <a:endParaRPr lang="fr-FR" sz="2800" kern="1200" dirty="0">
            <a:solidFill>
              <a:srgbClr val="DA0000"/>
            </a:solidFill>
            <a:latin typeface="ae_AlArabiya" pitchFamily="18" charset="-78"/>
            <a:cs typeface="+mn-cs"/>
          </a:endParaRPr>
        </a:p>
      </dsp:txBody>
      <dsp:txXfrm>
        <a:off x="836575" y="1985200"/>
        <a:ext cx="1546801" cy="490617"/>
      </dsp:txXfrm>
    </dsp:sp>
    <dsp:sp modelId="{A8F78E24-8870-4F0E-B28A-7DD41768F7B9}">
      <dsp:nvSpPr>
        <dsp:cNvPr id="0" name=""/>
        <dsp:cNvSpPr/>
      </dsp:nvSpPr>
      <dsp:spPr>
        <a:xfrm>
          <a:off x="5680" y="2236665"/>
          <a:ext cx="768760" cy="768760"/>
        </a:xfrm>
        <a:prstGeom prst="ellipse">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17904-ED1D-449E-8E28-ADA07420CDFD}">
      <dsp:nvSpPr>
        <dsp:cNvPr id="0" name=""/>
        <dsp:cNvSpPr/>
      </dsp:nvSpPr>
      <dsp:spPr>
        <a:xfrm>
          <a:off x="5481260" y="61458"/>
          <a:ext cx="2487057" cy="506707"/>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56147-0786-481B-BB36-A7B765597763}">
      <dsp:nvSpPr>
        <dsp:cNvPr id="0" name=""/>
        <dsp:cNvSpPr/>
      </dsp:nvSpPr>
      <dsp:spPr>
        <a:xfrm>
          <a:off x="7933047" y="216025"/>
          <a:ext cx="182708" cy="182708"/>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DABFE-0077-44C2-B38E-321A70039D4E}">
      <dsp:nvSpPr>
        <dsp:cNvPr id="0" name=""/>
        <dsp:cNvSpPr/>
      </dsp:nvSpPr>
      <dsp:spPr>
        <a:xfrm>
          <a:off x="5496928" y="42538"/>
          <a:ext cx="2487057" cy="52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ar-MA" sz="2200" kern="1200" dirty="0" smtClean="0">
              <a:solidFill>
                <a:schemeClr val="bg1"/>
              </a:solidFill>
              <a:cs typeface="AL-Mohanad Bold" pitchFamily="2" charset="-78"/>
            </a:rPr>
            <a:t>إلزامية التصريح بالممتلكات</a:t>
          </a:r>
          <a:endParaRPr lang="fr-FR" sz="2200" kern="1200" dirty="0">
            <a:solidFill>
              <a:schemeClr val="bg1"/>
            </a:solidFill>
            <a:cs typeface="AL-Mohanad Bold" pitchFamily="2" charset="-78"/>
          </a:endParaRPr>
        </a:p>
      </dsp:txBody>
      <dsp:txXfrm>
        <a:off x="5496928" y="42538"/>
        <a:ext cx="2487057" cy="525623"/>
      </dsp:txXfrm>
    </dsp:sp>
    <dsp:sp modelId="{93F087E8-7BD1-4BB0-81E6-22B5A06F772B}">
      <dsp:nvSpPr>
        <dsp:cNvPr id="0" name=""/>
        <dsp:cNvSpPr/>
      </dsp:nvSpPr>
      <dsp:spPr>
        <a:xfrm>
          <a:off x="7954201" y="720080"/>
          <a:ext cx="182703" cy="182703"/>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33A9F9-62F1-4C39-8A19-AE063144914A}">
      <dsp:nvSpPr>
        <dsp:cNvPr id="0" name=""/>
        <dsp:cNvSpPr/>
      </dsp:nvSpPr>
      <dsp:spPr>
        <a:xfrm>
          <a:off x="5370862" y="568163"/>
          <a:ext cx="2587211" cy="4039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just" defTabSz="800100" rtl="1">
            <a:lnSpc>
              <a:spcPct val="90000"/>
            </a:lnSpc>
            <a:spcBef>
              <a:spcPct val="0"/>
            </a:spcBef>
            <a:spcAft>
              <a:spcPct val="35000"/>
            </a:spcAft>
          </a:pPr>
          <a:r>
            <a:rPr lang="ar-MA" sz="1800" kern="1200" dirty="0" smtClean="0">
              <a:cs typeface="AL-Mohanad Bold" pitchFamily="2" charset="-78"/>
            </a:rPr>
            <a:t>المادة </a:t>
          </a:r>
          <a:r>
            <a:rPr lang="ar-MA" sz="1800" kern="1200" dirty="0" smtClean="0">
              <a:cs typeface="+mj-cs"/>
            </a:rPr>
            <a:t>113</a:t>
          </a:r>
          <a:r>
            <a:rPr lang="ar-MA" sz="1800" kern="1200" dirty="0" smtClean="0">
              <a:cs typeface="AL-Mohanad Bold" pitchFamily="2" charset="-78"/>
            </a:rPr>
            <a:t> من مشروع القانون التنظيمي المتعلق بالنظام الأساسي للقضاة </a:t>
          </a:r>
          <a:endParaRPr lang="fr-FR" sz="1800" kern="1200" dirty="0" smtClean="0">
            <a:cs typeface="AL-Mohanad Bold" pitchFamily="2" charset="-78"/>
          </a:endParaRPr>
        </a:p>
        <a:p>
          <a:pPr lvl="0" algn="just" defTabSz="800100" rtl="1">
            <a:lnSpc>
              <a:spcPct val="90000"/>
            </a:lnSpc>
            <a:spcBef>
              <a:spcPct val="0"/>
            </a:spcBef>
            <a:spcAft>
              <a:spcPct val="35000"/>
            </a:spcAft>
          </a:pPr>
          <a:r>
            <a:rPr lang="ar-MA" sz="1800" kern="1200" dirty="0" smtClean="0">
              <a:cs typeface="AL-Mohanad Bold" pitchFamily="2" charset="-78"/>
            </a:rPr>
            <a:t>(يتعين على القاضي مباشرة بعد تعيينه في السلك القضائي أن يصرح بممتلكاته وممتلكات أولاده القاصرين وكل الممتلكات التي يدبرها والمداخيل التي استلمها خلال السنة السابقة لتعيينه ويتعين عليه أن يقدم هذا التصريح عند انتهاء مهمته ).  </a:t>
          </a:r>
          <a:endParaRPr lang="fr-FR" sz="1800" kern="1200" dirty="0">
            <a:cs typeface="AL-Mohanad Bold" pitchFamily="2" charset="-78"/>
          </a:endParaRPr>
        </a:p>
      </dsp:txBody>
      <dsp:txXfrm>
        <a:off x="5370862" y="568163"/>
        <a:ext cx="2587211" cy="4039012"/>
      </dsp:txXfrm>
    </dsp:sp>
    <dsp:sp modelId="{DEDDAD74-0C55-463A-9B50-77E1589B8476}">
      <dsp:nvSpPr>
        <dsp:cNvPr id="0" name=""/>
        <dsp:cNvSpPr/>
      </dsp:nvSpPr>
      <dsp:spPr>
        <a:xfrm>
          <a:off x="2869849" y="61458"/>
          <a:ext cx="2487057" cy="506707"/>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2CB52-49E8-402F-BF6C-9ED00472F365}">
      <dsp:nvSpPr>
        <dsp:cNvPr id="0" name=""/>
        <dsp:cNvSpPr/>
      </dsp:nvSpPr>
      <dsp:spPr>
        <a:xfrm>
          <a:off x="5228035" y="216023"/>
          <a:ext cx="182708" cy="182708"/>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878D6D-DD76-44A6-8AA1-BD35A3C125E6}">
      <dsp:nvSpPr>
        <dsp:cNvPr id="0" name=""/>
        <dsp:cNvSpPr/>
      </dsp:nvSpPr>
      <dsp:spPr>
        <a:xfrm>
          <a:off x="2917551" y="42538"/>
          <a:ext cx="2487057" cy="52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ar-MA" sz="2200" kern="1200" dirty="0" smtClean="0">
              <a:solidFill>
                <a:schemeClr val="bg1"/>
              </a:solidFill>
              <a:cs typeface="AL-Mohanad Bold" pitchFamily="2" charset="-78"/>
            </a:rPr>
            <a:t>صلاحية تتبع ثروة القضاة</a:t>
          </a:r>
          <a:endParaRPr lang="fr-FR" sz="2200" kern="1200" dirty="0">
            <a:solidFill>
              <a:schemeClr val="bg1"/>
            </a:solidFill>
            <a:cs typeface="AL-Mohanad Bold" pitchFamily="2" charset="-78"/>
          </a:endParaRPr>
        </a:p>
      </dsp:txBody>
      <dsp:txXfrm>
        <a:off x="2917551" y="42538"/>
        <a:ext cx="2487057" cy="525623"/>
      </dsp:txXfrm>
    </dsp:sp>
    <dsp:sp modelId="{C40CFBB9-5FF2-48E4-81A7-3D391C050E40}">
      <dsp:nvSpPr>
        <dsp:cNvPr id="0" name=""/>
        <dsp:cNvSpPr/>
      </dsp:nvSpPr>
      <dsp:spPr>
        <a:xfrm>
          <a:off x="5256584" y="720080"/>
          <a:ext cx="182703" cy="182703"/>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67AA18-6040-471A-953E-5BACBDC798A8}">
      <dsp:nvSpPr>
        <dsp:cNvPr id="0" name=""/>
        <dsp:cNvSpPr/>
      </dsp:nvSpPr>
      <dsp:spPr>
        <a:xfrm>
          <a:off x="2943610" y="520745"/>
          <a:ext cx="2312963" cy="4039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just" defTabSz="800100" rtl="1">
            <a:lnSpc>
              <a:spcPct val="90000"/>
            </a:lnSpc>
            <a:spcBef>
              <a:spcPct val="0"/>
            </a:spcBef>
            <a:spcAft>
              <a:spcPct val="35000"/>
            </a:spcAft>
          </a:pPr>
          <a:r>
            <a:rPr lang="ar-MA" sz="1800" kern="1200" dirty="0" smtClean="0">
              <a:cs typeface="AL-Mohanad Bold" pitchFamily="2" charset="-78"/>
            </a:rPr>
            <a:t>المادة </a:t>
          </a:r>
          <a:r>
            <a:rPr lang="ar-MA" sz="1800" kern="1200" dirty="0" smtClean="0">
              <a:cs typeface="+mj-cs"/>
            </a:rPr>
            <a:t>107</a:t>
          </a:r>
          <a:r>
            <a:rPr lang="ar-MA" sz="1800" kern="1200" dirty="0" smtClean="0">
              <a:cs typeface="AL-Mohanad Bold" pitchFamily="2" charset="-78"/>
            </a:rPr>
            <a:t> من مشروع القانون التنظيمي المتعلق بالمجلس الأعلى للسلطة القضائية، تنص على تكليف الرئيس المنتدب للمجلس بتتبع ثروة القضاة، ويمكن أن يكون موضوع متابعة تأديبية كل قاض ثبتت زيادة ممتلكاته، خلال فترة ممارسة مهامه، زيادة ملحوظة لا يستطيع تبريرها بصورة معقولة : </a:t>
          </a:r>
          <a:endParaRPr lang="fr-FR" sz="1800" kern="1200" dirty="0">
            <a:cs typeface="AL-Mohanad Bold" pitchFamily="2" charset="-78"/>
          </a:endParaRPr>
        </a:p>
      </dsp:txBody>
      <dsp:txXfrm>
        <a:off x="2943610" y="520745"/>
        <a:ext cx="2312963" cy="4039012"/>
      </dsp:txXfrm>
    </dsp:sp>
    <dsp:sp modelId="{7D1AF1C7-B2C2-412F-859B-0997AB09A855}">
      <dsp:nvSpPr>
        <dsp:cNvPr id="0" name=""/>
        <dsp:cNvSpPr/>
      </dsp:nvSpPr>
      <dsp:spPr>
        <a:xfrm>
          <a:off x="258439" y="61458"/>
          <a:ext cx="2487057" cy="506707"/>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66A9D-E06C-45F3-913C-B360B77CAB8C}">
      <dsp:nvSpPr>
        <dsp:cNvPr id="0" name=""/>
        <dsp:cNvSpPr/>
      </dsp:nvSpPr>
      <dsp:spPr>
        <a:xfrm>
          <a:off x="2664297" y="216023"/>
          <a:ext cx="182708" cy="182708"/>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A79504-7F50-4828-B306-2B0406DDD1DB}">
      <dsp:nvSpPr>
        <dsp:cNvPr id="0" name=""/>
        <dsp:cNvSpPr/>
      </dsp:nvSpPr>
      <dsp:spPr>
        <a:xfrm>
          <a:off x="345038" y="42538"/>
          <a:ext cx="2487057" cy="52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ar-MA" sz="2200" kern="1200" dirty="0" smtClean="0">
              <a:solidFill>
                <a:schemeClr val="bg1"/>
              </a:solidFill>
              <a:cs typeface="AL-Mohanad Bold" pitchFamily="2" charset="-78"/>
            </a:rPr>
            <a:t>الخطأ الجسيم</a:t>
          </a:r>
          <a:endParaRPr lang="fr-FR" sz="2200" kern="1200" dirty="0">
            <a:solidFill>
              <a:schemeClr val="bg1"/>
            </a:solidFill>
            <a:cs typeface="AL-Mohanad Bold" pitchFamily="2" charset="-78"/>
          </a:endParaRPr>
        </a:p>
      </dsp:txBody>
      <dsp:txXfrm>
        <a:off x="345038" y="42538"/>
        <a:ext cx="2487057" cy="525623"/>
      </dsp:txXfrm>
    </dsp:sp>
    <dsp:sp modelId="{4A19D72E-11B0-4EBF-8A66-28F6F55F3420}">
      <dsp:nvSpPr>
        <dsp:cNvPr id="0" name=""/>
        <dsp:cNvSpPr/>
      </dsp:nvSpPr>
      <dsp:spPr>
        <a:xfrm>
          <a:off x="2697617" y="720080"/>
          <a:ext cx="182703" cy="182703"/>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4A4226-50C7-4A55-9082-6C27EA598F9D}">
      <dsp:nvSpPr>
        <dsp:cNvPr id="0" name=""/>
        <dsp:cNvSpPr/>
      </dsp:nvSpPr>
      <dsp:spPr>
        <a:xfrm>
          <a:off x="351328" y="520745"/>
          <a:ext cx="2312963" cy="4039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just" defTabSz="800100" rtl="1">
            <a:lnSpc>
              <a:spcPct val="90000"/>
            </a:lnSpc>
            <a:spcBef>
              <a:spcPct val="0"/>
            </a:spcBef>
            <a:spcAft>
              <a:spcPct val="35000"/>
            </a:spcAft>
          </a:pPr>
          <a:r>
            <a:rPr lang="ar-MA" sz="1800" kern="1200" dirty="0" smtClean="0">
              <a:cs typeface="AL-Mohanad Bold" pitchFamily="2" charset="-78"/>
            </a:rPr>
            <a:t>المادة </a:t>
          </a:r>
          <a:r>
            <a:rPr lang="ar-MA" sz="1800" kern="1200" dirty="0" smtClean="0">
              <a:cs typeface="+mj-cs"/>
            </a:rPr>
            <a:t>97</a:t>
          </a:r>
          <a:r>
            <a:rPr lang="ar-MA" sz="1800" kern="1200" dirty="0" smtClean="0">
              <a:cs typeface="AL-Mohanad Bold" pitchFamily="2" charset="-78"/>
            </a:rPr>
            <a:t> من القانون التنظيمي المتعلق بالنظام الأساسي للقضاة تنص على أن إخلال القاضي بواجب الاستقلال والتجرد والنزاهة والاستقامة ، والخرق الخطير لقاعدة مسطرية تشكل ضمانة أساسية لحقوق وحريات الأطراف والخرق الخطير لقانون الموضوع ، كلها تعد أخطاء جسيمة.</a:t>
          </a:r>
          <a:endParaRPr lang="fr-FR" sz="1800" kern="1200" dirty="0">
            <a:cs typeface="AL-Mohanad Bold" pitchFamily="2" charset="-78"/>
          </a:endParaRPr>
        </a:p>
      </dsp:txBody>
      <dsp:txXfrm>
        <a:off x="351328" y="520745"/>
        <a:ext cx="2312963" cy="4039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8B084-AF6F-45AB-B33B-180ECB6D607A}">
      <dsp:nvSpPr>
        <dsp:cNvPr id="0" name=""/>
        <dsp:cNvSpPr/>
      </dsp:nvSpPr>
      <dsp:spPr>
        <a:xfrm>
          <a:off x="0" y="0"/>
          <a:ext cx="2744814" cy="2744814"/>
        </a:xfrm>
        <a:prstGeom prst="pie">
          <a:avLst>
            <a:gd name="adj1" fmla="val 5400000"/>
            <a:gd name="adj2" fmla="val 1620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28ED00FB-ED7D-4467-A779-DA27171E9C7D}">
      <dsp:nvSpPr>
        <dsp:cNvPr id="0" name=""/>
        <dsp:cNvSpPr/>
      </dsp:nvSpPr>
      <dsp:spPr>
        <a:xfrm>
          <a:off x="1372407" y="0"/>
          <a:ext cx="7124536" cy="2744814"/>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reflection stA="50000" endPos="24000" dist="228600" dir="5400000" sy="-100000" algn="bl" rotWithShape="0"/>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just" defTabSz="1066800" rtl="1">
            <a:lnSpc>
              <a:spcPct val="90000"/>
            </a:lnSpc>
            <a:spcBef>
              <a:spcPct val="0"/>
            </a:spcBef>
            <a:spcAft>
              <a:spcPct val="35000"/>
            </a:spcAft>
          </a:pPr>
          <a:r>
            <a:rPr lang="ar-MA" sz="2400" kern="1200" dirty="0" smtClean="0">
              <a:latin typeface="ae_AlArabiya" pitchFamily="18" charset="-78"/>
              <a:cs typeface="AL-Mohanad Bold" pitchFamily="2" charset="-78"/>
            </a:rPr>
            <a:t>إصدار مرسوم بتاريخ </a:t>
          </a:r>
          <a:r>
            <a:rPr lang="ar-MA" sz="2400" kern="1200" dirty="0" smtClean="0">
              <a:latin typeface="ae_AlArabiya" pitchFamily="18" charset="-78"/>
              <a:cs typeface="+mj-cs"/>
            </a:rPr>
            <a:t>14</a:t>
          </a:r>
          <a:r>
            <a:rPr lang="ar-MA" sz="2400" kern="1200" dirty="0" smtClean="0">
              <a:latin typeface="ae_AlArabiya" pitchFamily="18" charset="-78"/>
              <a:cs typeface="AL-Mohanad Bold" pitchFamily="2" charset="-78"/>
            </a:rPr>
            <a:t> ماي </a:t>
          </a:r>
          <a:r>
            <a:rPr lang="ar-MA" sz="2400" kern="1200" dirty="0" smtClean="0">
              <a:latin typeface="ae_AlArabiya" pitchFamily="18" charset="-78"/>
              <a:cs typeface="+mj-cs"/>
            </a:rPr>
            <a:t>2014</a:t>
          </a:r>
          <a:r>
            <a:rPr lang="ar-MA" sz="2400" kern="1200" dirty="0" smtClean="0">
              <a:latin typeface="ae_AlArabiya" pitchFamily="18" charset="-78"/>
              <a:cs typeface="AL-Mohanad Bold" pitchFamily="2" charset="-78"/>
            </a:rPr>
            <a:t> يتعلق بتنظيم وتسيير الحساب المفتوح باسم الموثق بصندوق الإيداع والتدبير (صندوق الودائع) والذي يستهدف تحصين ودائع المتعاملين واستيفائها.</a:t>
          </a:r>
          <a:endParaRPr lang="ar-MA" sz="2400" kern="1200" dirty="0">
            <a:latin typeface="ae_AlArabiya" pitchFamily="18" charset="-78"/>
            <a:cs typeface="AL-Mohanad Bold" pitchFamily="2" charset="-78"/>
          </a:endParaRPr>
        </a:p>
      </dsp:txBody>
      <dsp:txXfrm>
        <a:off x="1372407" y="0"/>
        <a:ext cx="7124536" cy="2744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F1F87-DCF9-467E-962C-0E0365E473D3}">
      <dsp:nvSpPr>
        <dsp:cNvPr id="0" name=""/>
        <dsp:cNvSpPr/>
      </dsp:nvSpPr>
      <dsp:spPr>
        <a:xfrm>
          <a:off x="0" y="2504"/>
          <a:ext cx="8448738"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32397-8880-4FB1-9BC9-34F93998743D}">
      <dsp:nvSpPr>
        <dsp:cNvPr id="0" name=""/>
        <dsp:cNvSpPr/>
      </dsp:nvSpPr>
      <dsp:spPr>
        <a:xfrm>
          <a:off x="6758990" y="2504"/>
          <a:ext cx="1689747" cy="5123335"/>
        </a:xfrm>
        <a:prstGeom prst="rect">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MA" sz="2800" b="1" kern="1200" dirty="0" smtClean="0">
              <a:solidFill>
                <a:srgbClr val="C00000"/>
              </a:solidFill>
              <a:cs typeface="AL-Mohanad Bold" pitchFamily="2" charset="-78"/>
            </a:rPr>
            <a:t>المجهودات المبذولة لتخليق الحياة العامة </a:t>
          </a:r>
          <a:endParaRPr lang="fr-FR" sz="2800" kern="1200" dirty="0">
            <a:solidFill>
              <a:srgbClr val="C00000"/>
            </a:solidFill>
            <a:cs typeface="AL-Mohanad Bold" pitchFamily="2" charset="-78"/>
          </a:endParaRPr>
        </a:p>
      </dsp:txBody>
      <dsp:txXfrm>
        <a:off x="6758990" y="2504"/>
        <a:ext cx="1689747" cy="5123335"/>
      </dsp:txXfrm>
    </dsp:sp>
    <dsp:sp modelId="{19CDF0AB-E3B1-429B-8268-24CAA362A926}">
      <dsp:nvSpPr>
        <dsp:cNvPr id="0" name=""/>
        <dsp:cNvSpPr/>
      </dsp:nvSpPr>
      <dsp:spPr>
        <a:xfrm>
          <a:off x="11805" y="53942"/>
          <a:ext cx="6632259" cy="123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r>
            <a:rPr lang="ar-MA" sz="2400" b="1" kern="1200" dirty="0" smtClean="0">
              <a:cs typeface="AL-Mohanad Bold" pitchFamily="2" charset="-78"/>
            </a:rPr>
            <a:t>تشديد العقوبة على الموظف العمومي في جرائم الرشوة (تعديل الفصلين </a:t>
          </a:r>
          <a:r>
            <a:rPr lang="ar-MA" sz="2400" b="1" kern="1200" dirty="0" smtClean="0">
              <a:cs typeface="+mj-cs"/>
            </a:rPr>
            <a:t>248</a:t>
          </a:r>
          <a:r>
            <a:rPr lang="ar-MA" sz="2400" b="1" kern="1200" dirty="0" smtClean="0">
              <a:cs typeface="AL-Mohanad Bold" pitchFamily="2" charset="-78"/>
            </a:rPr>
            <a:t> و </a:t>
          </a:r>
          <a:r>
            <a:rPr lang="ar-MA" sz="2400" b="1" kern="1200" dirty="0" smtClean="0">
              <a:cs typeface="+mj-cs"/>
            </a:rPr>
            <a:t>249</a:t>
          </a:r>
          <a:r>
            <a:rPr lang="ar-MA" sz="2400" b="1" kern="1200" dirty="0" smtClean="0">
              <a:cs typeface="AL-Mohanad Bold" pitchFamily="2" charset="-78"/>
            </a:rPr>
            <a:t> من القانون الجنائي بتاريخ </a:t>
          </a:r>
          <a:r>
            <a:rPr lang="ar-MA" sz="2400" b="1" kern="1200" dirty="0" smtClean="0">
              <a:cs typeface="+mj-cs"/>
            </a:rPr>
            <a:t>27</a:t>
          </a:r>
          <a:r>
            <a:rPr lang="ar-MA" sz="2400" b="1" kern="1200" dirty="0" smtClean="0">
              <a:cs typeface="AL-Mohanad Bold" pitchFamily="2" charset="-78"/>
            </a:rPr>
            <a:t> يوليوز </a:t>
          </a:r>
          <a:r>
            <a:rPr lang="ar-MA" sz="2400" b="1" kern="1200" dirty="0" smtClean="0">
              <a:cs typeface="+mj-cs"/>
            </a:rPr>
            <a:t>2013 </a:t>
          </a:r>
          <a:r>
            <a:rPr lang="ar-MA" sz="2400" b="1" kern="1200" dirty="0" smtClean="0">
              <a:cs typeface="AL-Mohanad Bold" pitchFamily="2" charset="-78"/>
            </a:rPr>
            <a:t>) .</a:t>
          </a:r>
          <a:endParaRPr lang="fr-FR" sz="2400" b="1" kern="1200" dirty="0">
            <a:cs typeface="AL-Mohanad Bold" pitchFamily="2" charset="-78"/>
          </a:endParaRPr>
        </a:p>
      </dsp:txBody>
      <dsp:txXfrm>
        <a:off x="11805" y="53942"/>
        <a:ext cx="6632259" cy="1239693"/>
      </dsp:txXfrm>
    </dsp:sp>
    <dsp:sp modelId="{B389A64D-29C1-40A9-8155-AD3D03554A0E}">
      <dsp:nvSpPr>
        <dsp:cNvPr id="0" name=""/>
        <dsp:cNvSpPr/>
      </dsp:nvSpPr>
      <dsp:spPr>
        <a:xfrm>
          <a:off x="0" y="1498364"/>
          <a:ext cx="675899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D0E3D6-C55C-42B1-B920-EC9CD333C02D}">
      <dsp:nvSpPr>
        <dsp:cNvPr id="0" name=""/>
        <dsp:cNvSpPr/>
      </dsp:nvSpPr>
      <dsp:spPr>
        <a:xfrm>
          <a:off x="11805" y="1625833"/>
          <a:ext cx="6632259" cy="175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r>
            <a:rPr lang="ar-MA" sz="2400" b="1" kern="1200" dirty="0" smtClean="0">
              <a:cs typeface="AL-Mohanad Bold" pitchFamily="2" charset="-78"/>
            </a:rPr>
            <a:t>إقرار مسؤولية القاضي والموظف العمومي عن الإهمال الخطير الصادر عنهما، والذي يؤدي إلى ارتكاب جرائم اختلاس الاموال أو تبديد المستندات أو المنقولات، والتنصيص على عقوبة حبسية وغرامة مالية لذلك ( الفصل </a:t>
          </a:r>
          <a:r>
            <a:rPr lang="ar-MA" sz="2400" b="1" kern="1200" dirty="0" smtClean="0">
              <a:cs typeface="+mj-cs"/>
            </a:rPr>
            <a:t>242</a:t>
          </a:r>
          <a:r>
            <a:rPr lang="ar-MA" sz="2400" b="1" kern="1200" dirty="0" smtClean="0">
              <a:cs typeface="AL-Mohanad Bold" pitchFamily="2" charset="-78"/>
            </a:rPr>
            <a:t> مكرر، والذي أضيف بمقتضى تعديل </a:t>
          </a:r>
          <a:r>
            <a:rPr lang="fr-FR" sz="2400" b="1" kern="1200" dirty="0" smtClean="0">
              <a:cs typeface="AL-Mohanad Bold" pitchFamily="2" charset="-78"/>
            </a:rPr>
            <a:t>27</a:t>
          </a:r>
          <a:r>
            <a:rPr lang="ar-MA" sz="2400" b="1" kern="1200" dirty="0" smtClean="0">
              <a:cs typeface="+mj-cs"/>
            </a:rPr>
            <a:t>/07/</a:t>
          </a:r>
          <a:r>
            <a:rPr lang="fr-FR" sz="2400" b="1" kern="1200" dirty="0" smtClean="0">
              <a:cs typeface="+mj-cs"/>
            </a:rPr>
            <a:t>2013</a:t>
          </a:r>
          <a:r>
            <a:rPr lang="ar-MA" sz="2400" b="1" kern="1200" dirty="0" smtClean="0">
              <a:cs typeface="AL-Mohanad Bold" pitchFamily="2" charset="-78"/>
            </a:rPr>
            <a:t>.</a:t>
          </a:r>
          <a:endParaRPr lang="fr-FR" sz="2400" b="1" kern="1200" dirty="0">
            <a:cs typeface="AL-Mohanad Bold" pitchFamily="2" charset="-78"/>
          </a:endParaRPr>
        </a:p>
      </dsp:txBody>
      <dsp:txXfrm>
        <a:off x="11805" y="1625833"/>
        <a:ext cx="6632259" cy="1753000"/>
      </dsp:txXfrm>
    </dsp:sp>
    <dsp:sp modelId="{DB3AC471-A233-47FD-ACCE-5F7A7478964F}">
      <dsp:nvSpPr>
        <dsp:cNvPr id="0" name=""/>
        <dsp:cNvSpPr/>
      </dsp:nvSpPr>
      <dsp:spPr>
        <a:xfrm>
          <a:off x="0" y="3888432"/>
          <a:ext cx="675899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DD7306-D512-40B4-9BBD-ED0C3FE36D99}">
      <dsp:nvSpPr>
        <dsp:cNvPr id="0" name=""/>
        <dsp:cNvSpPr/>
      </dsp:nvSpPr>
      <dsp:spPr>
        <a:xfrm>
          <a:off x="0" y="3960434"/>
          <a:ext cx="6632259" cy="792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r>
            <a:rPr lang="ar-MA" sz="2400" b="1" u="none" kern="1200" dirty="0" smtClean="0">
              <a:cs typeface="AL-Mohanad Bold" pitchFamily="2" charset="-78"/>
            </a:rPr>
            <a:t>تشجيع التبليغ عن جرائم الرشوة بعدم المتابعة أو الإعفاء من العقوبة( الفصل </a:t>
          </a:r>
          <a:r>
            <a:rPr lang="ar-MA" sz="2400" b="1" u="none" kern="1200" dirty="0" smtClean="0">
              <a:cs typeface="+mj-cs"/>
            </a:rPr>
            <a:t>256.1</a:t>
          </a:r>
          <a:r>
            <a:rPr lang="ar-MA" sz="2400" b="1" u="none" kern="1200" dirty="0" smtClean="0">
              <a:cs typeface="AL-Mohanad Bold" pitchFamily="2" charset="-78"/>
            </a:rPr>
            <a:t> و </a:t>
          </a:r>
          <a:r>
            <a:rPr lang="ar-MA" sz="2400" b="1" u="none" kern="1200" dirty="0" smtClean="0">
              <a:cs typeface="+mj-cs"/>
            </a:rPr>
            <a:t>256.2</a:t>
          </a:r>
          <a:r>
            <a:rPr lang="ar-MA" sz="2400" b="1" u="none" kern="1200" dirty="0" smtClean="0">
              <a:cs typeface="AL-Mohanad Bold" pitchFamily="2" charset="-78"/>
            </a:rPr>
            <a:t>  </a:t>
          </a:r>
          <a:r>
            <a:rPr lang="ar-MA" sz="2400" b="1" u="none" kern="1200" dirty="0" smtClean="0">
              <a:cs typeface="+mj-cs"/>
            </a:rPr>
            <a:t>تعديل</a:t>
          </a:r>
          <a:r>
            <a:rPr lang="ar-MA" sz="2400" b="1" u="none" kern="1200" dirty="0" smtClean="0">
              <a:cs typeface="AL-Mohanad Bold" pitchFamily="2" charset="-78"/>
            </a:rPr>
            <a:t> </a:t>
          </a:r>
          <a:r>
            <a:rPr lang="fr-FR" sz="2400" b="1" kern="1200" dirty="0" smtClean="0">
              <a:cs typeface="AL-Mohanad Bold" pitchFamily="2" charset="-78"/>
            </a:rPr>
            <a:t>27</a:t>
          </a:r>
          <a:r>
            <a:rPr lang="ar-MA" sz="2400" b="1" kern="1200" dirty="0" smtClean="0">
              <a:cs typeface="+mj-cs"/>
            </a:rPr>
            <a:t>/07/</a:t>
          </a:r>
          <a:r>
            <a:rPr lang="fr-FR" sz="2400" b="1" kern="1200" dirty="0" smtClean="0">
              <a:cs typeface="+mj-cs"/>
            </a:rPr>
            <a:t>2013</a:t>
          </a:r>
          <a:r>
            <a:rPr lang="ar-MA" sz="2400" b="1" kern="1200" dirty="0" smtClean="0">
              <a:cs typeface="AL-Mohanad Bold" pitchFamily="2" charset="-78"/>
            </a:rPr>
            <a:t>.</a:t>
          </a:r>
          <a:r>
            <a:rPr lang="ar-MA" sz="2400" b="1" u="none" kern="1200" dirty="0" smtClean="0">
              <a:cs typeface="AL-Mohanad Bold" pitchFamily="2" charset="-78"/>
            </a:rPr>
            <a:t>.</a:t>
          </a:r>
          <a:endParaRPr lang="fr-FR" sz="2400" b="1" u="none" kern="1200" dirty="0">
            <a:cs typeface="AL-Mohanad Bold" pitchFamily="2" charset="-78"/>
          </a:endParaRPr>
        </a:p>
      </dsp:txBody>
      <dsp:txXfrm>
        <a:off x="0" y="3960434"/>
        <a:ext cx="6632259" cy="792170"/>
      </dsp:txXfrm>
    </dsp:sp>
    <dsp:sp modelId="{BD0A9DF8-AC06-46F0-8E29-01ACD0A6ABE5}">
      <dsp:nvSpPr>
        <dsp:cNvPr id="0" name=""/>
        <dsp:cNvSpPr/>
      </dsp:nvSpPr>
      <dsp:spPr>
        <a:xfrm>
          <a:off x="0" y="4902383"/>
          <a:ext cx="675899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F1F87-DCF9-467E-962C-0E0365E473D3}">
      <dsp:nvSpPr>
        <dsp:cNvPr id="0" name=""/>
        <dsp:cNvSpPr/>
      </dsp:nvSpPr>
      <dsp:spPr>
        <a:xfrm>
          <a:off x="0" y="2504"/>
          <a:ext cx="8448737"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32397-8880-4FB1-9BC9-34F93998743D}">
      <dsp:nvSpPr>
        <dsp:cNvPr id="0" name=""/>
        <dsp:cNvSpPr/>
      </dsp:nvSpPr>
      <dsp:spPr>
        <a:xfrm>
          <a:off x="6758990" y="2504"/>
          <a:ext cx="1689747" cy="5123335"/>
        </a:xfrm>
        <a:prstGeom prst="rect">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MA" sz="2800" b="1" kern="1200" dirty="0" smtClean="0">
              <a:solidFill>
                <a:srgbClr val="C00000"/>
              </a:solidFill>
              <a:cs typeface="AL-Mohanad Bold" pitchFamily="2" charset="-78"/>
            </a:rPr>
            <a:t>المجهودات المبذولة لتخليق الحياة </a:t>
          </a:r>
          <a:r>
            <a:rPr lang="ar-MA" sz="2800" b="1" kern="1200" dirty="0" smtClean="0">
              <a:solidFill>
                <a:srgbClr val="C00000"/>
              </a:solidFill>
              <a:cs typeface="AL-Mohanad Bold" pitchFamily="2" charset="-78"/>
            </a:rPr>
            <a:t>العامة:</a:t>
          </a:r>
          <a:endParaRPr lang="fr-FR" sz="2800" kern="1200" dirty="0">
            <a:solidFill>
              <a:srgbClr val="C00000"/>
            </a:solidFill>
            <a:cs typeface="AL-Mohanad Bold" pitchFamily="2" charset="-78"/>
          </a:endParaRPr>
        </a:p>
      </dsp:txBody>
      <dsp:txXfrm>
        <a:off x="6758990" y="2504"/>
        <a:ext cx="1689747" cy="5123335"/>
      </dsp:txXfrm>
    </dsp:sp>
    <dsp:sp modelId="{4D37D374-6218-4DD0-962F-B441CCA5B4B9}">
      <dsp:nvSpPr>
        <dsp:cNvPr id="0" name=""/>
        <dsp:cNvSpPr/>
      </dsp:nvSpPr>
      <dsp:spPr>
        <a:xfrm>
          <a:off x="0" y="207387"/>
          <a:ext cx="6632259" cy="471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ts val="0"/>
            </a:spcAft>
          </a:pPr>
          <a:r>
            <a:rPr lang="ar-MA" sz="2400" b="1" kern="1200" dirty="0" smtClean="0">
              <a:cs typeface="AL-Mohanad Bold" pitchFamily="2" charset="-78"/>
            </a:rPr>
            <a:t>تجريم بعض الأفعال المتعلقة بالرشوة :</a:t>
          </a:r>
          <a:endParaRPr lang="fr-FR" sz="2400" b="1" kern="1200" dirty="0" smtClean="0">
            <a:cs typeface="AL-Mohanad Bold" pitchFamily="2" charset="-78"/>
          </a:endParaRPr>
        </a:p>
        <a:p>
          <a:pPr lvl="0" algn="r" defTabSz="1066800" rtl="1">
            <a:lnSpc>
              <a:spcPct val="90000"/>
            </a:lnSpc>
            <a:spcBef>
              <a:spcPct val="0"/>
            </a:spcBef>
            <a:spcAft>
              <a:spcPts val="0"/>
            </a:spcAft>
          </a:pPr>
          <a:r>
            <a:rPr lang="ar-MA" sz="2400" b="1" kern="1200" dirty="0" smtClean="0">
              <a:cs typeface="AL-Mohanad Bold" pitchFamily="2" charset="-78"/>
            </a:rPr>
            <a:t>تجريم الإثراء غير المشروع: (يعد مرتكبا لجريمة الإثراء غير المشروع، ويعاقب بالحبس من سنة إلى خمس سنوات وغرامة من </a:t>
          </a:r>
          <a:r>
            <a:rPr lang="ar-MA" sz="2400" b="1" kern="1200" dirty="0" smtClean="0">
              <a:cs typeface="+mj-cs"/>
            </a:rPr>
            <a:t>5.000</a:t>
          </a:r>
          <a:r>
            <a:rPr lang="ar-MA" sz="2400" b="1" kern="1200" dirty="0" smtClean="0">
              <a:cs typeface="AL-Mohanad Bold" pitchFamily="2" charset="-78"/>
            </a:rPr>
            <a:t> إلى </a:t>
          </a:r>
          <a:r>
            <a:rPr lang="ar-MA" sz="2400" b="1" kern="1200" dirty="0" smtClean="0">
              <a:cs typeface="+mj-cs"/>
            </a:rPr>
            <a:t>50.000</a:t>
          </a:r>
          <a:r>
            <a:rPr lang="ar-MA" sz="2400" b="1" kern="1200" dirty="0" smtClean="0">
              <a:cs typeface="AL-Mohanad Bold" pitchFamily="2" charset="-78"/>
            </a:rPr>
            <a:t> درهم، كل موظف عمومي، ثبت بعد توليه للوظيفة، أن ذمته المالية عرفت زيادة ملحوظة، وغير مبررة، مقارنة مع مصادر دخله المشروع، ولم يدل بما يثبت المصدر المشروع لتلك الزيادة)</a:t>
          </a:r>
          <a:endParaRPr lang="fr-FR" sz="2400" b="1" kern="1200" dirty="0" smtClean="0">
            <a:cs typeface="AL-Mohanad Bold" pitchFamily="2" charset="-78"/>
          </a:endParaRPr>
        </a:p>
        <a:p>
          <a:pPr lvl="0" algn="just" defTabSz="1066800" rtl="1">
            <a:lnSpc>
              <a:spcPct val="90000"/>
            </a:lnSpc>
            <a:spcBef>
              <a:spcPct val="0"/>
            </a:spcBef>
            <a:spcAft>
              <a:spcPts val="0"/>
            </a:spcAft>
          </a:pPr>
          <a:r>
            <a:rPr lang="ar-MA" sz="2400" b="1" kern="1200" dirty="0" smtClean="0">
              <a:cs typeface="AL-Mohanad Bold" pitchFamily="2" charset="-78"/>
            </a:rPr>
            <a:t>يجب في حالة الحكم بالإدانة، الحكم بالمصادرة طبقا لمقتضيات المادة </a:t>
          </a:r>
          <a:r>
            <a:rPr lang="ar-MA" sz="2400" b="1" kern="1200" dirty="0" smtClean="0">
              <a:cs typeface="+mj-cs"/>
            </a:rPr>
            <a:t>42</a:t>
          </a:r>
          <a:r>
            <a:rPr lang="ar-MA" sz="2400" b="1" kern="1200" dirty="0" smtClean="0">
              <a:cs typeface="AL-Mohanad Bold" pitchFamily="2" charset="-78"/>
            </a:rPr>
            <a:t> من هذا القانون.</a:t>
          </a:r>
          <a:endParaRPr lang="fr-FR" sz="2400" b="1" kern="1200" dirty="0" smtClean="0">
            <a:cs typeface="AL-Mohanad Bold" pitchFamily="2" charset="-78"/>
          </a:endParaRPr>
        </a:p>
        <a:p>
          <a:pPr marL="349250" lvl="0" indent="0" algn="r" defTabSz="1066800" rtl="1">
            <a:lnSpc>
              <a:spcPct val="80000"/>
            </a:lnSpc>
            <a:spcBef>
              <a:spcPct val="0"/>
            </a:spcBef>
            <a:spcAft>
              <a:spcPts val="0"/>
            </a:spcAft>
          </a:pPr>
          <a:r>
            <a:rPr lang="ar-MA" sz="2400" b="1" kern="1200" dirty="0" smtClean="0">
              <a:cs typeface="AL-Mohanad Bold" pitchFamily="2" charset="-78"/>
            </a:rPr>
            <a:t>تجريم الوساطة في الرشوة.</a:t>
          </a:r>
          <a:endParaRPr lang="fr-FR" sz="2400" b="1" kern="1200" dirty="0" smtClean="0">
            <a:cs typeface="AL-Mohanad Bold" pitchFamily="2" charset="-78"/>
          </a:endParaRPr>
        </a:p>
        <a:p>
          <a:pPr marL="349250" lvl="0" indent="0" algn="r" defTabSz="1066800" rtl="1">
            <a:lnSpc>
              <a:spcPct val="80000"/>
            </a:lnSpc>
            <a:spcBef>
              <a:spcPct val="0"/>
            </a:spcBef>
            <a:spcAft>
              <a:spcPts val="0"/>
            </a:spcAft>
          </a:pPr>
          <a:r>
            <a:rPr lang="ar-MA" sz="2400" b="1" kern="1200" dirty="0" smtClean="0">
              <a:cs typeface="AL-Mohanad Bold" pitchFamily="2" charset="-78"/>
            </a:rPr>
            <a:t>تجريم الرشوة في القطاع الخاص.</a:t>
          </a:r>
          <a:endParaRPr lang="fr-FR" sz="2400" b="1" kern="1200" dirty="0" smtClean="0">
            <a:cs typeface="AL-Mohanad Bold" pitchFamily="2" charset="-78"/>
          </a:endParaRPr>
        </a:p>
        <a:p>
          <a:pPr marL="349250" lvl="0" indent="0" algn="r" defTabSz="1066800" rtl="1">
            <a:lnSpc>
              <a:spcPct val="80000"/>
            </a:lnSpc>
            <a:spcBef>
              <a:spcPct val="0"/>
            </a:spcBef>
            <a:spcAft>
              <a:spcPts val="0"/>
            </a:spcAft>
          </a:pPr>
          <a:r>
            <a:rPr lang="ar-MA" sz="2400" b="1" kern="1200" dirty="0" smtClean="0">
              <a:cs typeface="AL-Mohanad Bold" pitchFamily="2" charset="-78"/>
            </a:rPr>
            <a:t>تمديد تجريم الرشوة لتشمل الموظف الأجنبي.</a:t>
          </a:r>
          <a:endParaRPr lang="fr-FR" sz="2400" b="1" kern="1200" dirty="0">
            <a:cs typeface="AL-Mohanad Bold" pitchFamily="2" charset="-78"/>
          </a:endParaRPr>
        </a:p>
      </dsp:txBody>
      <dsp:txXfrm>
        <a:off x="0" y="207387"/>
        <a:ext cx="6632259" cy="4712973"/>
      </dsp:txXfrm>
    </dsp:sp>
    <dsp:sp modelId="{F8158465-1EC4-484F-A282-24401AFC7058}">
      <dsp:nvSpPr>
        <dsp:cNvPr id="0" name=""/>
        <dsp:cNvSpPr/>
      </dsp:nvSpPr>
      <dsp:spPr>
        <a:xfrm>
          <a:off x="0" y="4959555"/>
          <a:ext cx="675899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125ED-C7F2-4BA9-9A0F-86E4F138378F}">
      <dsp:nvSpPr>
        <dsp:cNvPr id="0" name=""/>
        <dsp:cNvSpPr/>
      </dsp:nvSpPr>
      <dsp:spPr>
        <a:xfrm>
          <a:off x="0" y="326615"/>
          <a:ext cx="7344816" cy="161595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039" tIns="374904" rIns="570039" bIns="128016" numCol="1" spcCol="1270" anchor="t" anchorCtr="0">
          <a:noAutofit/>
        </a:bodyPr>
        <a:lstStyle/>
        <a:p>
          <a:pPr marL="171450" lvl="1" indent="-171450" algn="r" defTabSz="800100" rtl="1">
            <a:lnSpc>
              <a:spcPct val="90000"/>
            </a:lnSpc>
            <a:spcBef>
              <a:spcPct val="0"/>
            </a:spcBef>
            <a:spcAft>
              <a:spcPct val="15000"/>
            </a:spcAft>
            <a:buChar char="••"/>
          </a:pPr>
          <a:r>
            <a:rPr lang="ar-MA" sz="1800" kern="1200" dirty="0" smtClean="0">
              <a:cs typeface="AL-Mohanad Bold" pitchFamily="2" charset="-78"/>
            </a:rPr>
            <a:t>وحدة المحكمة الابتدائية.</a:t>
          </a:r>
          <a:endParaRPr lang="fr-FR" sz="1800" kern="1200" dirty="0" smtClean="0">
            <a:cs typeface="AL-Mohanad Bold" pitchFamily="2" charset="-78"/>
          </a:endParaRPr>
        </a:p>
        <a:p>
          <a:pPr marL="171450" lvl="1" indent="-171450" algn="r" defTabSz="800100" rtl="1">
            <a:lnSpc>
              <a:spcPct val="90000"/>
            </a:lnSpc>
            <a:spcBef>
              <a:spcPct val="0"/>
            </a:spcBef>
            <a:spcAft>
              <a:spcPct val="15000"/>
            </a:spcAft>
            <a:buChar char="••"/>
          </a:pPr>
          <a:r>
            <a:rPr lang="ar-MA" sz="1800" kern="1200" dirty="0" smtClean="0">
              <a:cs typeface="AL-Mohanad Bold" pitchFamily="2" charset="-78"/>
            </a:rPr>
            <a:t>وحدة القضاء المقيم.</a:t>
          </a:r>
          <a:endParaRPr lang="fr-FR" sz="1800" kern="1200" dirty="0">
            <a:cs typeface="AL-Mohanad Bold" pitchFamily="2" charset="-78"/>
          </a:endParaRPr>
        </a:p>
        <a:p>
          <a:pPr marL="171450" lvl="1" indent="-171450" algn="r" defTabSz="800100" rtl="1">
            <a:lnSpc>
              <a:spcPct val="90000"/>
            </a:lnSpc>
            <a:spcBef>
              <a:spcPct val="0"/>
            </a:spcBef>
            <a:spcAft>
              <a:spcPct val="15000"/>
            </a:spcAft>
            <a:buChar char="••"/>
          </a:pPr>
          <a:r>
            <a:rPr lang="ar-MA" sz="1800" kern="1200" dirty="0" smtClean="0">
              <a:cs typeface="AL-Mohanad Bold" pitchFamily="2" charset="-78"/>
            </a:rPr>
            <a:t>وحدة القضاء المتنقل.</a:t>
          </a:r>
          <a:endParaRPr lang="fr-FR" sz="1800" kern="1200" dirty="0">
            <a:cs typeface="AL-Mohanad Bold" pitchFamily="2" charset="-78"/>
          </a:endParaRPr>
        </a:p>
      </dsp:txBody>
      <dsp:txXfrm>
        <a:off x="0" y="326615"/>
        <a:ext cx="7344816" cy="1615950"/>
      </dsp:txXfrm>
    </dsp:sp>
    <dsp:sp modelId="{261C45C7-C4DB-45E8-A05F-51FA1C19623E}">
      <dsp:nvSpPr>
        <dsp:cNvPr id="0" name=""/>
        <dsp:cNvSpPr/>
      </dsp:nvSpPr>
      <dsp:spPr>
        <a:xfrm>
          <a:off x="1836203" y="60935"/>
          <a:ext cx="5141371" cy="5313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32" tIns="0" rIns="194332" bIns="0" numCol="1" spcCol="1270" anchor="ctr" anchorCtr="0">
          <a:noAutofit/>
        </a:bodyPr>
        <a:lstStyle/>
        <a:p>
          <a:pPr lvl="0" algn="r" defTabSz="800100" rtl="1">
            <a:lnSpc>
              <a:spcPct val="90000"/>
            </a:lnSpc>
            <a:spcBef>
              <a:spcPct val="0"/>
            </a:spcBef>
            <a:spcAft>
              <a:spcPct val="35000"/>
            </a:spcAft>
          </a:pPr>
          <a:r>
            <a:rPr lang="ar-MA" sz="1800" b="1" kern="1200" dirty="0" smtClean="0">
              <a:cs typeface="AL-Mohanad Bold" pitchFamily="2" charset="-78"/>
            </a:rPr>
            <a:t>تقريب القضاء من المواطن عبر :</a:t>
          </a:r>
          <a:endParaRPr lang="fr-FR" sz="1800" b="1" kern="1200" dirty="0">
            <a:cs typeface="AL-Mohanad Bold" pitchFamily="2" charset="-78"/>
          </a:endParaRPr>
        </a:p>
      </dsp:txBody>
      <dsp:txXfrm>
        <a:off x="1862142" y="86874"/>
        <a:ext cx="5089493" cy="479482"/>
      </dsp:txXfrm>
    </dsp:sp>
    <dsp:sp modelId="{3B74AA13-25D0-4310-A2AB-C52488FB812A}">
      <dsp:nvSpPr>
        <dsp:cNvPr id="0" name=""/>
        <dsp:cNvSpPr/>
      </dsp:nvSpPr>
      <dsp:spPr>
        <a:xfrm>
          <a:off x="0" y="2305445"/>
          <a:ext cx="7344816" cy="121905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039" tIns="374904" rIns="570039" bIns="128016" numCol="1" spcCol="1270" anchor="t" anchorCtr="0">
          <a:noAutofit/>
        </a:bodyPr>
        <a:lstStyle/>
        <a:p>
          <a:pPr marL="171450" lvl="1" indent="-171450" algn="r" defTabSz="800100" rtl="1">
            <a:lnSpc>
              <a:spcPct val="90000"/>
            </a:lnSpc>
            <a:spcBef>
              <a:spcPct val="0"/>
            </a:spcBef>
            <a:spcAft>
              <a:spcPct val="15000"/>
            </a:spcAft>
            <a:buChar char="••"/>
          </a:pPr>
          <a:r>
            <a:rPr lang="ar-MA" sz="1800" kern="1200" dirty="0" smtClean="0">
              <a:cs typeface="AL-Mohanad Bold" pitchFamily="2" charset="-78"/>
            </a:rPr>
            <a:t>المحكمة التجارية والقسم التجاري بالمحكمة الابتدائية </a:t>
          </a:r>
          <a:endParaRPr lang="fr-FR" sz="1800" kern="1200" dirty="0" smtClean="0">
            <a:cs typeface="AL-Mohanad Bold" pitchFamily="2" charset="-78"/>
          </a:endParaRPr>
        </a:p>
        <a:p>
          <a:pPr marL="171450" lvl="1" indent="-171450" algn="r" defTabSz="800100" rtl="1">
            <a:lnSpc>
              <a:spcPct val="90000"/>
            </a:lnSpc>
            <a:spcBef>
              <a:spcPct val="0"/>
            </a:spcBef>
            <a:spcAft>
              <a:spcPct val="15000"/>
            </a:spcAft>
            <a:buChar char="••"/>
          </a:pPr>
          <a:r>
            <a:rPr lang="ar-MA" sz="1800" kern="1200" dirty="0" smtClean="0">
              <a:cs typeface="AL-Mohanad Bold" pitchFamily="2" charset="-78"/>
            </a:rPr>
            <a:t>المحكمة الإدارية والقسم الإداري بالمحكمة الابتدائية</a:t>
          </a:r>
          <a:endParaRPr lang="fr-FR" sz="1800" kern="1200" dirty="0">
            <a:cs typeface="AL-Mohanad Bold" pitchFamily="2" charset="-78"/>
          </a:endParaRPr>
        </a:p>
      </dsp:txBody>
      <dsp:txXfrm>
        <a:off x="0" y="2305445"/>
        <a:ext cx="7344816" cy="1219050"/>
      </dsp:txXfrm>
    </dsp:sp>
    <dsp:sp modelId="{E51CDC61-2A23-4EC9-A8B9-11C990CB23EE}">
      <dsp:nvSpPr>
        <dsp:cNvPr id="0" name=""/>
        <dsp:cNvSpPr/>
      </dsp:nvSpPr>
      <dsp:spPr>
        <a:xfrm>
          <a:off x="1836203" y="2039765"/>
          <a:ext cx="5141371" cy="5313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32" tIns="0" rIns="194332" bIns="0" numCol="1" spcCol="1270" anchor="ctr" anchorCtr="0">
          <a:noAutofit/>
        </a:bodyPr>
        <a:lstStyle/>
        <a:p>
          <a:pPr lvl="0" algn="r" defTabSz="800100" rtl="1">
            <a:lnSpc>
              <a:spcPct val="90000"/>
            </a:lnSpc>
            <a:spcBef>
              <a:spcPct val="0"/>
            </a:spcBef>
            <a:spcAft>
              <a:spcPct val="35000"/>
            </a:spcAft>
          </a:pPr>
          <a:r>
            <a:rPr lang="ar-MA" sz="1800" b="1" kern="1200" dirty="0" smtClean="0">
              <a:cs typeface="AL-Mohanad Bold" pitchFamily="2" charset="-78"/>
            </a:rPr>
            <a:t>إعادة النظر في منظومة القضاء المتخصص باعتماد :</a:t>
          </a:r>
          <a:endParaRPr lang="fr-FR" sz="1800" b="1" kern="1200" dirty="0" smtClean="0">
            <a:cs typeface="AL-Mohanad Bold" pitchFamily="2" charset="-78"/>
          </a:endParaRPr>
        </a:p>
      </dsp:txBody>
      <dsp:txXfrm>
        <a:off x="1862142" y="2065704"/>
        <a:ext cx="5089493" cy="479482"/>
      </dsp:txXfrm>
    </dsp:sp>
    <dsp:sp modelId="{1EC9E293-944D-405F-8CC8-8F79B9239EAB}">
      <dsp:nvSpPr>
        <dsp:cNvPr id="0" name=""/>
        <dsp:cNvSpPr/>
      </dsp:nvSpPr>
      <dsp:spPr>
        <a:xfrm>
          <a:off x="0" y="3887375"/>
          <a:ext cx="7344816" cy="836325"/>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039" tIns="374904" rIns="570039" bIns="128016" numCol="1" spcCol="1270" anchor="t" anchorCtr="0">
          <a:noAutofit/>
        </a:bodyPr>
        <a:lstStyle/>
        <a:p>
          <a:pPr marL="171450" lvl="1" indent="-171450" algn="r" defTabSz="800100" rtl="1">
            <a:lnSpc>
              <a:spcPct val="90000"/>
            </a:lnSpc>
            <a:spcBef>
              <a:spcPct val="0"/>
            </a:spcBef>
            <a:spcAft>
              <a:spcPct val="15000"/>
            </a:spcAft>
            <a:buChar char="••"/>
          </a:pPr>
          <a:r>
            <a:rPr lang="ar-MA" sz="1800" kern="1200" dirty="0" smtClean="0">
              <a:cs typeface="AL-Mohanad Bold" pitchFamily="2" charset="-78"/>
            </a:rPr>
            <a:t>إحداث منصب الكاتب العام الذي يتولى التسيير الإداري تحت إشراف المسؤول القضائي.</a:t>
          </a:r>
          <a:endParaRPr lang="fr-FR" sz="1800" kern="1200" dirty="0" smtClean="0">
            <a:cs typeface="AL-Mohanad Bold" pitchFamily="2" charset="-78"/>
          </a:endParaRPr>
        </a:p>
      </dsp:txBody>
      <dsp:txXfrm>
        <a:off x="0" y="3887375"/>
        <a:ext cx="7344816" cy="836325"/>
      </dsp:txXfrm>
    </dsp:sp>
    <dsp:sp modelId="{86814427-A91D-4C12-A7CF-6772B8112AB7}">
      <dsp:nvSpPr>
        <dsp:cNvPr id="0" name=""/>
        <dsp:cNvSpPr/>
      </dsp:nvSpPr>
      <dsp:spPr>
        <a:xfrm>
          <a:off x="1836203" y="3621695"/>
          <a:ext cx="5141371" cy="5313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32" tIns="0" rIns="194332" bIns="0" numCol="1" spcCol="1270" anchor="ctr" anchorCtr="0">
          <a:noAutofit/>
        </a:bodyPr>
        <a:lstStyle/>
        <a:p>
          <a:pPr lvl="0" algn="r" defTabSz="800100" rtl="1">
            <a:lnSpc>
              <a:spcPct val="90000"/>
            </a:lnSpc>
            <a:spcBef>
              <a:spcPct val="0"/>
            </a:spcBef>
            <a:spcAft>
              <a:spcPct val="35000"/>
            </a:spcAft>
          </a:pPr>
          <a:r>
            <a:rPr lang="ar-MA" sz="1800" b="1" kern="1200" dirty="0" smtClean="0">
              <a:cs typeface="AL-Mohanad Bold" pitchFamily="2" charset="-78"/>
            </a:rPr>
            <a:t>تطوير نظام التدبير الإداري للمحاكم : </a:t>
          </a:r>
          <a:endParaRPr lang="fr-FR" sz="1800" b="1" kern="1200" dirty="0" smtClean="0">
            <a:cs typeface="AL-Mohanad Bold" pitchFamily="2" charset="-78"/>
          </a:endParaRPr>
        </a:p>
      </dsp:txBody>
      <dsp:txXfrm>
        <a:off x="1862142" y="3647634"/>
        <a:ext cx="5089493"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28CE6-BE8A-4050-AA38-68790DE5067B}">
      <dsp:nvSpPr>
        <dsp:cNvPr id="0" name=""/>
        <dsp:cNvSpPr/>
      </dsp:nvSpPr>
      <dsp:spPr>
        <a:xfrm>
          <a:off x="0" y="176355"/>
          <a:ext cx="8280920" cy="503685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2691" tIns="812292" rIns="642691" bIns="277368" numCol="1" spcCol="1270" anchor="t" anchorCtr="0">
          <a:noAutofit/>
        </a:bodyPr>
        <a:lstStyle/>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dsp:txBody>
      <dsp:txXfrm>
        <a:off x="0" y="176355"/>
        <a:ext cx="8280920" cy="5036850"/>
      </dsp:txXfrm>
    </dsp:sp>
    <dsp:sp modelId="{C36BFB82-D4B3-4179-9CFF-91DEA5F27C16}">
      <dsp:nvSpPr>
        <dsp:cNvPr id="0" name=""/>
        <dsp:cNvSpPr/>
      </dsp:nvSpPr>
      <dsp:spPr>
        <a:xfrm>
          <a:off x="2070229" y="8187"/>
          <a:ext cx="5796644" cy="73562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r" defTabSz="889000" rtl="1">
            <a:lnSpc>
              <a:spcPct val="90000"/>
            </a:lnSpc>
            <a:spcBef>
              <a:spcPct val="0"/>
            </a:spcBef>
            <a:spcAft>
              <a:spcPct val="35000"/>
            </a:spcAft>
          </a:pPr>
          <a:r>
            <a:rPr lang="ar-MA" sz="2000" b="1" kern="1200" dirty="0" smtClean="0">
              <a:cs typeface="AL-Mohanad Bold" pitchFamily="2" charset="-78"/>
            </a:rPr>
            <a:t>تبسيط إجراءات التقاضي وسير الدعوى أمام المحاكم عبر :</a:t>
          </a:r>
          <a:endParaRPr lang="fr-FR" sz="2000" b="1" kern="1200" dirty="0">
            <a:cs typeface="AL-Mohanad Bold" pitchFamily="2" charset="-78"/>
          </a:endParaRPr>
        </a:p>
      </dsp:txBody>
      <dsp:txXfrm>
        <a:off x="2106139" y="44097"/>
        <a:ext cx="5724824" cy="6638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28CE6-BE8A-4050-AA38-68790DE5067B}">
      <dsp:nvSpPr>
        <dsp:cNvPr id="0" name=""/>
        <dsp:cNvSpPr/>
      </dsp:nvSpPr>
      <dsp:spPr>
        <a:xfrm>
          <a:off x="0" y="176355"/>
          <a:ext cx="8280920" cy="503685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2691" tIns="812292" rIns="642691" bIns="277368" numCol="1" spcCol="1270" anchor="t" anchorCtr="0">
          <a:noAutofit/>
        </a:bodyPr>
        <a:lstStyle/>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dsp:txBody>
      <dsp:txXfrm>
        <a:off x="0" y="176355"/>
        <a:ext cx="8280920" cy="5036850"/>
      </dsp:txXfrm>
    </dsp:sp>
    <dsp:sp modelId="{C36BFB82-D4B3-4179-9CFF-91DEA5F27C16}">
      <dsp:nvSpPr>
        <dsp:cNvPr id="0" name=""/>
        <dsp:cNvSpPr/>
      </dsp:nvSpPr>
      <dsp:spPr>
        <a:xfrm>
          <a:off x="2070229" y="8187"/>
          <a:ext cx="5796644" cy="73562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r" defTabSz="889000" rtl="1">
            <a:lnSpc>
              <a:spcPct val="90000"/>
            </a:lnSpc>
            <a:spcBef>
              <a:spcPct val="0"/>
            </a:spcBef>
            <a:spcAft>
              <a:spcPct val="35000"/>
            </a:spcAft>
          </a:pPr>
          <a:r>
            <a:rPr lang="ar-MA" sz="2000" b="1" kern="1200" dirty="0" smtClean="0">
              <a:cs typeface="AL-Mohanad Bold" pitchFamily="2" charset="-78"/>
            </a:rPr>
            <a:t>تبسيط إجراءات التقاضي وسير الدعوى أمام المحاكم عبر :</a:t>
          </a:r>
          <a:endParaRPr lang="fr-FR" sz="2000" b="1" kern="1200" dirty="0">
            <a:cs typeface="AL-Mohanad Bold" pitchFamily="2" charset="-78"/>
          </a:endParaRPr>
        </a:p>
      </dsp:txBody>
      <dsp:txXfrm>
        <a:off x="2106139" y="44097"/>
        <a:ext cx="5724824" cy="66380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MA" dirty="0"/>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95A758-E8EB-4841-B375-F0A0BE45CB97}" type="datetimeFigureOut">
              <a:rPr lang="ar-MA" smtClean="0"/>
              <a:t>15-05-1437</a:t>
            </a:fld>
            <a:endParaRPr lang="ar-MA"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MA"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MA" dirty="0"/>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D53B61F-C8FE-454F-B19E-32ABED8E08E2}" type="slidenum">
              <a:rPr lang="ar-MA" smtClean="0"/>
              <a:t>‹N°›</a:t>
            </a:fld>
            <a:endParaRPr lang="ar-MA" dirty="0"/>
          </a:p>
        </p:txBody>
      </p:sp>
    </p:spTree>
    <p:extLst>
      <p:ext uri="{BB962C8B-B14F-4D97-AF65-F5344CB8AC3E}">
        <p14:creationId xmlns:p14="http://schemas.microsoft.com/office/powerpoint/2010/main" val="2215110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MA" dirty="0"/>
          </a:p>
        </p:txBody>
      </p:sp>
      <p:sp>
        <p:nvSpPr>
          <p:cNvPr id="4" name="Espace réservé du numéro de diapositive 3"/>
          <p:cNvSpPr>
            <a:spLocks noGrp="1"/>
          </p:cNvSpPr>
          <p:nvPr>
            <p:ph type="sldNum" sz="quarter" idx="10"/>
          </p:nvPr>
        </p:nvSpPr>
        <p:spPr/>
        <p:txBody>
          <a:bodyPr/>
          <a:lstStyle/>
          <a:p>
            <a:fld id="{FD53B61F-C8FE-454F-B19E-32ABED8E08E2}" type="slidenum">
              <a:rPr lang="ar-MA" smtClean="0"/>
              <a:t>9</a:t>
            </a:fld>
            <a:endParaRPr lang="ar-MA" dirty="0"/>
          </a:p>
        </p:txBody>
      </p:sp>
    </p:spTree>
    <p:extLst>
      <p:ext uri="{BB962C8B-B14F-4D97-AF65-F5344CB8AC3E}">
        <p14:creationId xmlns:p14="http://schemas.microsoft.com/office/powerpoint/2010/main" val="61850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AF92A196-3FC5-4509-8CB7-5B17AC8D243B}" type="datetimeFigureOut">
              <a:rPr lang="ar-MA" smtClean="0"/>
              <a:t>15-05-1437</a:t>
            </a:fld>
            <a:endParaRPr lang="ar-MA" dirty="0"/>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ar-MA" dirty="0"/>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D27EFA7E-7755-4FE1-B8EF-F54C199DAD1F}" type="slidenum">
              <a:rPr lang="ar-MA" smtClean="0"/>
              <a:t>‹N°›</a:t>
            </a:fld>
            <a:endParaRPr lang="ar-M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F92A196-3FC5-4509-8CB7-5B17AC8D243B}" type="datetimeFigureOut">
              <a:rPr lang="ar-MA" smtClean="0"/>
              <a:t>15-05-1437</a:t>
            </a:fld>
            <a:endParaRPr lang="ar-MA" dirty="0"/>
          </a:p>
        </p:txBody>
      </p:sp>
      <p:sp>
        <p:nvSpPr>
          <p:cNvPr id="5" name="Espace réservé du pied de page 4"/>
          <p:cNvSpPr>
            <a:spLocks noGrp="1"/>
          </p:cNvSpPr>
          <p:nvPr>
            <p:ph type="ftr" sz="quarter" idx="11"/>
          </p:nvPr>
        </p:nvSpPr>
        <p:spPr/>
        <p:txBody>
          <a:bodyPr/>
          <a:lstStyle>
            <a:extLst/>
          </a:lstStyle>
          <a:p>
            <a:endParaRPr lang="ar-MA" dirty="0"/>
          </a:p>
        </p:txBody>
      </p:sp>
      <p:sp>
        <p:nvSpPr>
          <p:cNvPr id="6" name="Espace réservé du numéro de diapositive 5"/>
          <p:cNvSpPr>
            <a:spLocks noGrp="1"/>
          </p:cNvSpPr>
          <p:nvPr>
            <p:ph type="sldNum" sz="quarter" idx="12"/>
          </p:nvPr>
        </p:nvSpPr>
        <p:spPr/>
        <p:txBody>
          <a:bodyPr/>
          <a:lstStyle>
            <a:extLst/>
          </a:lstStyle>
          <a:p>
            <a:fld id="{D27EFA7E-7755-4FE1-B8EF-F54C199DAD1F}" type="slidenum">
              <a:rPr lang="ar-MA" smtClean="0"/>
              <a:t>‹N°›</a:t>
            </a:fld>
            <a:endParaRPr lang="ar-M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F92A196-3FC5-4509-8CB7-5B17AC8D243B}" type="datetimeFigureOut">
              <a:rPr lang="ar-MA" smtClean="0"/>
              <a:t>15-05-1437</a:t>
            </a:fld>
            <a:endParaRPr lang="ar-MA" dirty="0"/>
          </a:p>
        </p:txBody>
      </p:sp>
      <p:sp>
        <p:nvSpPr>
          <p:cNvPr id="5" name="Espace réservé du pied de page 4"/>
          <p:cNvSpPr>
            <a:spLocks noGrp="1"/>
          </p:cNvSpPr>
          <p:nvPr>
            <p:ph type="ftr" sz="quarter" idx="11"/>
          </p:nvPr>
        </p:nvSpPr>
        <p:spPr/>
        <p:txBody>
          <a:bodyPr/>
          <a:lstStyle>
            <a:extLst/>
          </a:lstStyle>
          <a:p>
            <a:endParaRPr lang="ar-MA" dirty="0"/>
          </a:p>
        </p:txBody>
      </p:sp>
      <p:sp>
        <p:nvSpPr>
          <p:cNvPr id="6" name="Espace réservé du numéro de diapositive 5"/>
          <p:cNvSpPr>
            <a:spLocks noGrp="1"/>
          </p:cNvSpPr>
          <p:nvPr>
            <p:ph type="sldNum" sz="quarter" idx="12"/>
          </p:nvPr>
        </p:nvSpPr>
        <p:spPr/>
        <p:txBody>
          <a:bodyPr/>
          <a:lstStyle>
            <a:extLst/>
          </a:lstStyle>
          <a:p>
            <a:fld id="{D27EFA7E-7755-4FE1-B8EF-F54C199DAD1F}" type="slidenum">
              <a:rPr lang="ar-MA" smtClean="0"/>
              <a:t>‹N°›</a:t>
            </a:fld>
            <a:endParaRPr lang="ar-M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F92A196-3FC5-4509-8CB7-5B17AC8D243B}" type="datetimeFigureOut">
              <a:rPr lang="ar-MA" smtClean="0"/>
              <a:t>15-05-1437</a:t>
            </a:fld>
            <a:endParaRPr lang="ar-MA" dirty="0"/>
          </a:p>
        </p:txBody>
      </p:sp>
      <p:sp>
        <p:nvSpPr>
          <p:cNvPr id="5" name="Espace réservé du pied de page 4"/>
          <p:cNvSpPr>
            <a:spLocks noGrp="1"/>
          </p:cNvSpPr>
          <p:nvPr>
            <p:ph type="ftr" sz="quarter" idx="11"/>
          </p:nvPr>
        </p:nvSpPr>
        <p:spPr/>
        <p:txBody>
          <a:bodyPr/>
          <a:lstStyle>
            <a:extLst/>
          </a:lstStyle>
          <a:p>
            <a:endParaRPr lang="ar-MA" dirty="0"/>
          </a:p>
        </p:txBody>
      </p:sp>
      <p:sp>
        <p:nvSpPr>
          <p:cNvPr id="6" name="Espace réservé du numéro de diapositive 5"/>
          <p:cNvSpPr>
            <a:spLocks noGrp="1"/>
          </p:cNvSpPr>
          <p:nvPr>
            <p:ph type="sldNum" sz="quarter" idx="12"/>
          </p:nvPr>
        </p:nvSpPr>
        <p:spPr/>
        <p:txBody>
          <a:bodyPr/>
          <a:lstStyle>
            <a:extLst/>
          </a:lstStyle>
          <a:p>
            <a:fld id="{D27EFA7E-7755-4FE1-B8EF-F54C199DAD1F}" type="slidenum">
              <a:rPr lang="ar-MA" smtClean="0"/>
              <a:t>‹N°›</a:t>
            </a:fld>
            <a:endParaRPr lang="ar-MA" dirty="0"/>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AF92A196-3FC5-4509-8CB7-5B17AC8D243B}" type="datetimeFigureOut">
              <a:rPr lang="ar-MA" smtClean="0"/>
              <a:t>15-05-1437</a:t>
            </a:fld>
            <a:endParaRPr lang="ar-MA" dirty="0"/>
          </a:p>
        </p:txBody>
      </p:sp>
      <p:sp>
        <p:nvSpPr>
          <p:cNvPr id="5" name="Espace réservé du pied de page 4"/>
          <p:cNvSpPr>
            <a:spLocks noGrp="1"/>
          </p:cNvSpPr>
          <p:nvPr>
            <p:ph type="ftr" sz="quarter" idx="11"/>
          </p:nvPr>
        </p:nvSpPr>
        <p:spPr/>
        <p:txBody>
          <a:bodyPr/>
          <a:lstStyle>
            <a:extLst/>
          </a:lstStyle>
          <a:p>
            <a:endParaRPr lang="ar-MA" dirty="0"/>
          </a:p>
        </p:txBody>
      </p:sp>
      <p:sp>
        <p:nvSpPr>
          <p:cNvPr id="6" name="Espace réservé du numéro de diapositive 5"/>
          <p:cNvSpPr>
            <a:spLocks noGrp="1"/>
          </p:cNvSpPr>
          <p:nvPr>
            <p:ph type="sldNum" sz="quarter" idx="12"/>
          </p:nvPr>
        </p:nvSpPr>
        <p:spPr/>
        <p:txBody>
          <a:bodyPr/>
          <a:lstStyle>
            <a:extLst/>
          </a:lstStyle>
          <a:p>
            <a:fld id="{D27EFA7E-7755-4FE1-B8EF-F54C199DAD1F}" type="slidenum">
              <a:rPr lang="ar-MA" smtClean="0"/>
              <a:t>‹N°›</a:t>
            </a:fld>
            <a:endParaRPr lang="ar-MA"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F92A196-3FC5-4509-8CB7-5B17AC8D243B}" type="datetimeFigureOut">
              <a:rPr lang="ar-MA" smtClean="0"/>
              <a:t>15-05-1437</a:t>
            </a:fld>
            <a:endParaRPr lang="ar-MA" dirty="0"/>
          </a:p>
        </p:txBody>
      </p:sp>
      <p:sp>
        <p:nvSpPr>
          <p:cNvPr id="6" name="Espace réservé du pied de page 5"/>
          <p:cNvSpPr>
            <a:spLocks noGrp="1"/>
          </p:cNvSpPr>
          <p:nvPr>
            <p:ph type="ftr" sz="quarter" idx="11"/>
          </p:nvPr>
        </p:nvSpPr>
        <p:spPr/>
        <p:txBody>
          <a:bodyPr/>
          <a:lstStyle>
            <a:extLst/>
          </a:lstStyle>
          <a:p>
            <a:endParaRPr lang="ar-MA" dirty="0"/>
          </a:p>
        </p:txBody>
      </p:sp>
      <p:sp>
        <p:nvSpPr>
          <p:cNvPr id="7" name="Espace réservé du numéro de diapositive 6"/>
          <p:cNvSpPr>
            <a:spLocks noGrp="1"/>
          </p:cNvSpPr>
          <p:nvPr>
            <p:ph type="sldNum" sz="quarter" idx="12"/>
          </p:nvPr>
        </p:nvSpPr>
        <p:spPr/>
        <p:txBody>
          <a:bodyPr/>
          <a:lstStyle>
            <a:extLst/>
          </a:lstStyle>
          <a:p>
            <a:fld id="{D27EFA7E-7755-4FE1-B8EF-F54C199DAD1F}" type="slidenum">
              <a:rPr lang="ar-MA" smtClean="0"/>
              <a:t>‹N°›</a:t>
            </a:fld>
            <a:endParaRPr lang="ar-MA" dirty="0"/>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F92A196-3FC5-4509-8CB7-5B17AC8D243B}" type="datetimeFigureOut">
              <a:rPr lang="ar-MA" smtClean="0"/>
              <a:t>15-05-1437</a:t>
            </a:fld>
            <a:endParaRPr lang="ar-MA" dirty="0"/>
          </a:p>
        </p:txBody>
      </p:sp>
      <p:sp>
        <p:nvSpPr>
          <p:cNvPr id="8" name="Espace réservé du pied de page 7"/>
          <p:cNvSpPr>
            <a:spLocks noGrp="1"/>
          </p:cNvSpPr>
          <p:nvPr>
            <p:ph type="ftr" sz="quarter" idx="11"/>
          </p:nvPr>
        </p:nvSpPr>
        <p:spPr/>
        <p:txBody>
          <a:bodyPr/>
          <a:lstStyle>
            <a:extLst/>
          </a:lstStyle>
          <a:p>
            <a:endParaRPr lang="ar-MA" dirty="0"/>
          </a:p>
        </p:txBody>
      </p:sp>
      <p:sp>
        <p:nvSpPr>
          <p:cNvPr id="9" name="Espace réservé du numéro de diapositive 8"/>
          <p:cNvSpPr>
            <a:spLocks noGrp="1"/>
          </p:cNvSpPr>
          <p:nvPr>
            <p:ph type="sldNum" sz="quarter" idx="12"/>
          </p:nvPr>
        </p:nvSpPr>
        <p:spPr/>
        <p:txBody>
          <a:bodyPr/>
          <a:lstStyle>
            <a:extLst/>
          </a:lstStyle>
          <a:p>
            <a:fld id="{D27EFA7E-7755-4FE1-B8EF-F54C199DAD1F}" type="slidenum">
              <a:rPr lang="ar-MA" smtClean="0"/>
              <a:t>‹N°›</a:t>
            </a:fld>
            <a:endParaRPr lang="ar-MA"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AF92A196-3FC5-4509-8CB7-5B17AC8D243B}" type="datetimeFigureOut">
              <a:rPr lang="ar-MA" smtClean="0"/>
              <a:t>15-05-1437</a:t>
            </a:fld>
            <a:endParaRPr lang="ar-MA" dirty="0"/>
          </a:p>
        </p:txBody>
      </p:sp>
      <p:sp>
        <p:nvSpPr>
          <p:cNvPr id="4" name="Espace réservé du pied de page 3"/>
          <p:cNvSpPr>
            <a:spLocks noGrp="1"/>
          </p:cNvSpPr>
          <p:nvPr>
            <p:ph type="ftr" sz="quarter" idx="11"/>
          </p:nvPr>
        </p:nvSpPr>
        <p:spPr/>
        <p:txBody>
          <a:bodyPr/>
          <a:lstStyle>
            <a:extLst/>
          </a:lstStyle>
          <a:p>
            <a:endParaRPr lang="ar-MA" dirty="0"/>
          </a:p>
        </p:txBody>
      </p:sp>
      <p:sp>
        <p:nvSpPr>
          <p:cNvPr id="5" name="Espace réservé du numéro de diapositive 4"/>
          <p:cNvSpPr>
            <a:spLocks noGrp="1"/>
          </p:cNvSpPr>
          <p:nvPr>
            <p:ph type="sldNum" sz="quarter" idx="12"/>
          </p:nvPr>
        </p:nvSpPr>
        <p:spPr/>
        <p:txBody>
          <a:bodyPr/>
          <a:lstStyle>
            <a:extLst/>
          </a:lstStyle>
          <a:p>
            <a:fld id="{D27EFA7E-7755-4FE1-B8EF-F54C199DAD1F}" type="slidenum">
              <a:rPr lang="ar-MA" smtClean="0"/>
              <a:t>‹N°›</a:t>
            </a:fld>
            <a:endParaRPr lang="ar-MA" dirty="0"/>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F92A196-3FC5-4509-8CB7-5B17AC8D243B}" type="datetimeFigureOut">
              <a:rPr lang="ar-MA" smtClean="0"/>
              <a:t>15-05-1437</a:t>
            </a:fld>
            <a:endParaRPr lang="ar-MA" dirty="0"/>
          </a:p>
        </p:txBody>
      </p:sp>
      <p:sp>
        <p:nvSpPr>
          <p:cNvPr id="3" name="Espace réservé du pied de page 2"/>
          <p:cNvSpPr>
            <a:spLocks noGrp="1"/>
          </p:cNvSpPr>
          <p:nvPr>
            <p:ph type="ftr" sz="quarter" idx="11"/>
          </p:nvPr>
        </p:nvSpPr>
        <p:spPr/>
        <p:txBody>
          <a:bodyPr/>
          <a:lstStyle>
            <a:extLst/>
          </a:lstStyle>
          <a:p>
            <a:endParaRPr lang="ar-MA" dirty="0"/>
          </a:p>
        </p:txBody>
      </p:sp>
      <p:sp>
        <p:nvSpPr>
          <p:cNvPr id="4" name="Espace réservé du numéro de diapositive 3"/>
          <p:cNvSpPr>
            <a:spLocks noGrp="1"/>
          </p:cNvSpPr>
          <p:nvPr>
            <p:ph type="sldNum" sz="quarter" idx="12"/>
          </p:nvPr>
        </p:nvSpPr>
        <p:spPr/>
        <p:txBody>
          <a:bodyPr/>
          <a:lstStyle>
            <a:extLst/>
          </a:lstStyle>
          <a:p>
            <a:fld id="{D27EFA7E-7755-4FE1-B8EF-F54C199DAD1F}" type="slidenum">
              <a:rPr lang="ar-MA" smtClean="0"/>
              <a:t>‹N°›</a:t>
            </a:fld>
            <a:endParaRPr lang="ar-M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AF92A196-3FC5-4509-8CB7-5B17AC8D243B}" type="datetimeFigureOut">
              <a:rPr lang="ar-MA" smtClean="0"/>
              <a:t>15-05-1437</a:t>
            </a:fld>
            <a:endParaRPr lang="ar-MA" dirty="0"/>
          </a:p>
        </p:txBody>
      </p:sp>
      <p:sp>
        <p:nvSpPr>
          <p:cNvPr id="6" name="Espace réservé du pied de page 5"/>
          <p:cNvSpPr>
            <a:spLocks noGrp="1"/>
          </p:cNvSpPr>
          <p:nvPr>
            <p:ph type="ftr" sz="quarter" idx="11"/>
          </p:nvPr>
        </p:nvSpPr>
        <p:spPr/>
        <p:txBody>
          <a:bodyPr/>
          <a:lstStyle>
            <a:extLst/>
          </a:lstStyle>
          <a:p>
            <a:endParaRPr lang="ar-MA" dirty="0"/>
          </a:p>
        </p:txBody>
      </p:sp>
      <p:sp>
        <p:nvSpPr>
          <p:cNvPr id="7" name="Espace réservé du numéro de diapositive 6"/>
          <p:cNvSpPr>
            <a:spLocks noGrp="1"/>
          </p:cNvSpPr>
          <p:nvPr>
            <p:ph type="sldNum" sz="quarter" idx="12"/>
          </p:nvPr>
        </p:nvSpPr>
        <p:spPr/>
        <p:txBody>
          <a:bodyPr/>
          <a:lstStyle>
            <a:extLst/>
          </a:lstStyle>
          <a:p>
            <a:fld id="{D27EFA7E-7755-4FE1-B8EF-F54C199DAD1F}" type="slidenum">
              <a:rPr lang="ar-MA" smtClean="0"/>
              <a:t>‹N°›</a:t>
            </a:fld>
            <a:endParaRPr lang="ar-MA"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dirty="0"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AF92A196-3FC5-4509-8CB7-5B17AC8D243B}" type="datetimeFigureOut">
              <a:rPr lang="ar-MA" smtClean="0"/>
              <a:t>15-05-1437</a:t>
            </a:fld>
            <a:endParaRPr lang="ar-MA" dirty="0"/>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MA" dirty="0"/>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D27EFA7E-7755-4FE1-B8EF-F54C199DAD1F}" type="slidenum">
              <a:rPr lang="ar-MA" smtClean="0"/>
              <a:t>‹N°›</a:t>
            </a:fld>
            <a:endParaRPr lang="ar-MA" dirty="0"/>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92A196-3FC5-4509-8CB7-5B17AC8D243B}" type="datetimeFigureOut">
              <a:rPr lang="ar-MA" smtClean="0"/>
              <a:t>15-05-1437</a:t>
            </a:fld>
            <a:endParaRPr lang="ar-MA" dirty="0"/>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MA" dirty="0"/>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27EFA7E-7755-4FE1-B8EF-F54C199DAD1F}" type="slidenum">
              <a:rPr lang="ar-MA" smtClean="0"/>
              <a:t>‹N°›</a:t>
            </a:fld>
            <a:endParaRPr lang="ar-MA"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4.emf"/><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png"/><Relationship Id="rId4" Type="http://schemas.openxmlformats.org/officeDocument/2006/relationships/diagramLayout" Target="../diagrams/layout3.xml"/><Relationship Id="rId9" Type="http://schemas.openxmlformats.org/officeDocument/2006/relationships/image" Target="../media/image4.emf"/></Relationships>
</file>

<file path=ppt/slides/_rels/slide1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Feuille_Microsoft_Excel_97-20031.xls"/><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emf"/><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4.emf"/></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emf"/></Relationships>
</file>

<file path=ppt/slides/_rels/slide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5733256"/>
            <a:ext cx="633670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b="1" dirty="0" smtClean="0">
                <a:cs typeface="AL-Mohanad Bold" pitchFamily="2" charset="-78"/>
              </a:rPr>
              <a:t>وذلك يوم الثلاثاء </a:t>
            </a:r>
            <a:r>
              <a:rPr lang="ar-MA" sz="2200" b="1" dirty="0" smtClean="0">
                <a:cs typeface="+mj-cs"/>
              </a:rPr>
              <a:t>23</a:t>
            </a:r>
            <a:r>
              <a:rPr lang="ar-MA" sz="2000" b="1" dirty="0" smtClean="0">
                <a:cs typeface="AL-Mohanad Bold" pitchFamily="2" charset="-78"/>
              </a:rPr>
              <a:t> </a:t>
            </a:r>
            <a:r>
              <a:rPr lang="ar-MA" sz="2400" b="1" dirty="0" smtClean="0">
                <a:cs typeface="AL-Mohanad Bold" pitchFamily="2" charset="-78"/>
              </a:rPr>
              <a:t>فبراير  </a:t>
            </a:r>
            <a:r>
              <a:rPr lang="ar-MA" sz="2200" b="1" dirty="0" smtClean="0">
                <a:cs typeface="+mj-cs"/>
              </a:rPr>
              <a:t>2016</a:t>
            </a:r>
            <a:r>
              <a:rPr lang="ar-MA" sz="2400" b="1" dirty="0" smtClean="0">
                <a:cs typeface="AL-Mohanad Bold" pitchFamily="2" charset="-78"/>
              </a:rPr>
              <a:t> بالمعهد العالي للقضاء</a:t>
            </a:r>
            <a:endParaRPr lang="fr-FR" sz="2400" b="1" dirty="0">
              <a:cs typeface="AL-Mohanad Bold" pitchFamily="2" charset="-78"/>
            </a:endParaRPr>
          </a:p>
        </p:txBody>
      </p:sp>
      <p:sp>
        <p:nvSpPr>
          <p:cNvPr id="13" name="Titre 1"/>
          <p:cNvSpPr txBox="1">
            <a:spLocks/>
          </p:cNvSpPr>
          <p:nvPr/>
        </p:nvSpPr>
        <p:spPr>
          <a:xfrm>
            <a:off x="677579" y="2751367"/>
            <a:ext cx="7772400" cy="1829761"/>
          </a:xfrm>
          <a:prstGeom prst="rect">
            <a:avLst/>
          </a:prstGeom>
        </p:spPr>
        <p:txBody>
          <a:bodyPr vert="horz" anchor="b">
            <a:normAutofit fontScale="97500"/>
            <a:scene3d>
              <a:camera prst="orthographicFront"/>
              <a:lightRig rig="soft" dir="t"/>
            </a:scene3d>
            <a:sp3d prstMaterial="softEdge">
              <a:bevelT w="25400" h="25400"/>
            </a:sp3d>
          </a:bodyPr>
          <a:lstStyle>
            <a:lvl1pPr algn="r" rtl="1"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ar-MA" dirty="0" smtClean="0">
                <a:solidFill>
                  <a:srgbClr val="C00000"/>
                </a:solidFill>
                <a:effectLst/>
                <a:latin typeface="ae_AlArabiya" pitchFamily="18" charset="-78"/>
                <a:cs typeface="AL-Mohanad Bold" pitchFamily="2" charset="-78"/>
              </a:rPr>
              <a:t>الإصلاح العميق والشامل لمنظومة العدالة</a:t>
            </a:r>
          </a:p>
          <a:p>
            <a:pPr algn="ctr"/>
            <a:r>
              <a:rPr lang="en-US" sz="700" dirty="0" smtClean="0">
                <a:solidFill>
                  <a:srgbClr val="C00000"/>
                </a:solidFill>
                <a:effectLst/>
                <a:latin typeface="ae_AlArabiya" pitchFamily="18" charset="-78"/>
                <a:cs typeface="AL-Mohanad Bold" pitchFamily="2" charset="-78"/>
              </a:rPr>
              <a:t/>
            </a:r>
            <a:br>
              <a:rPr lang="en-US" sz="700" dirty="0" smtClean="0">
                <a:solidFill>
                  <a:srgbClr val="C00000"/>
                </a:solidFill>
                <a:effectLst/>
                <a:latin typeface="ae_AlArabiya" pitchFamily="18" charset="-78"/>
                <a:cs typeface="AL-Mohanad Bold" pitchFamily="2" charset="-78"/>
              </a:rPr>
            </a:br>
            <a:r>
              <a:rPr lang="ar-MA" dirty="0" smtClean="0">
                <a:solidFill>
                  <a:srgbClr val="C00000"/>
                </a:solidFill>
                <a:effectLst/>
                <a:latin typeface="ae_AlArabiya" pitchFamily="18" charset="-78"/>
                <a:cs typeface="AL-Mohanad Bold" pitchFamily="2" charset="-78"/>
              </a:rPr>
              <a:t>مطلب شعب، وإرادة ملك، وانجاز حكومة</a:t>
            </a:r>
            <a:endParaRPr lang="en-US" dirty="0">
              <a:solidFill>
                <a:srgbClr val="C00000"/>
              </a:solidFill>
              <a:effectLst/>
              <a:latin typeface="ae_AlArabiya" pitchFamily="18" charset="-78"/>
              <a:cs typeface="AL-Mohanad Bold" pitchFamily="2" charset="-78"/>
            </a:endParaRPr>
          </a:p>
        </p:txBody>
      </p:sp>
      <p:sp>
        <p:nvSpPr>
          <p:cNvPr id="14" name="Titre 1"/>
          <p:cNvSpPr txBox="1">
            <a:spLocks/>
          </p:cNvSpPr>
          <p:nvPr/>
        </p:nvSpPr>
        <p:spPr>
          <a:xfrm>
            <a:off x="708830" y="1605970"/>
            <a:ext cx="7772400" cy="886926"/>
          </a:xfrm>
          <a:prstGeom prst="rect">
            <a:avLst/>
          </a:prstGeom>
        </p:spPr>
        <p:txBody>
          <a:bodyPr vert="horz" anchor="b">
            <a:normAutofit fontScale="97500"/>
            <a:scene3d>
              <a:camera prst="orthographicFront"/>
              <a:lightRig rig="soft" dir="t"/>
            </a:scene3d>
            <a:sp3d prstMaterial="softEdge">
              <a:bevelT w="25400" h="25400"/>
            </a:sp3d>
          </a:bodyPr>
          <a:lstStyle>
            <a:lvl1pPr algn="r" rtl="1"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lnSpc>
                <a:spcPts val="2400"/>
              </a:lnSpc>
            </a:pPr>
            <a:r>
              <a:rPr lang="ar-MA" sz="2800" dirty="0" smtClean="0">
                <a:solidFill>
                  <a:srgbClr val="C00000"/>
                </a:solidFill>
                <a:effectLst/>
                <a:latin typeface="ae_AlArabiya" pitchFamily="18" charset="-78"/>
                <a:cs typeface="AL-Mohanad Bold" pitchFamily="2" charset="-78"/>
              </a:rPr>
              <a:t>تنظم وزارة العدل والحريات</a:t>
            </a:r>
          </a:p>
          <a:p>
            <a:pPr algn="ctr"/>
            <a:r>
              <a:rPr lang="ar-MA" sz="2800" dirty="0" smtClean="0">
                <a:solidFill>
                  <a:srgbClr val="C00000"/>
                </a:solidFill>
                <a:effectLst/>
                <a:latin typeface="ae_AlArabiya" pitchFamily="18" charset="-78"/>
                <a:cs typeface="AL-Mohanad Bold" pitchFamily="2" charset="-78"/>
              </a:rPr>
              <a:t>ندوة صحفية لتقديم حصيلة الإصلاح</a:t>
            </a:r>
            <a:r>
              <a:rPr lang="fr-FR" sz="2800" dirty="0" smtClean="0">
                <a:solidFill>
                  <a:srgbClr val="C00000"/>
                </a:solidFill>
                <a:effectLst/>
                <a:latin typeface="ae_AlArabiya" pitchFamily="18" charset="-78"/>
                <a:cs typeface="AL-Mohanad Bold" pitchFamily="2" charset="-78"/>
              </a:rPr>
              <a:t> </a:t>
            </a:r>
            <a:r>
              <a:rPr lang="ar-MA" sz="2800" dirty="0" smtClean="0">
                <a:solidFill>
                  <a:srgbClr val="C00000"/>
                </a:solidFill>
                <a:effectLst/>
                <a:latin typeface="ae_AlArabiya" pitchFamily="18" charset="-78"/>
                <a:cs typeface="AL-Mohanad Bold" pitchFamily="2" charset="-78"/>
              </a:rPr>
              <a:t> تحت عنوان :</a:t>
            </a:r>
            <a:endParaRPr lang="en-US" sz="2800" dirty="0">
              <a:solidFill>
                <a:srgbClr val="C00000"/>
              </a:solidFill>
              <a:effectLst/>
              <a:latin typeface="ae_AlArabiya" pitchFamily="18" charset="-78"/>
              <a:cs typeface="AL-Mohanad Bold" pitchFamily="2" charset="-78"/>
            </a:endParaRP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descr="C:\Documents and Settings\hzahir\Bureau\قسم التحصيل\armoirie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633" y="116632"/>
            <a:ext cx="1181431" cy="119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p:cNvPicPr/>
          <p:nvPr/>
        </p:nvPicPr>
        <p:blipFill rotWithShape="1">
          <a:blip r:embed="rId4" cstate="print">
            <a:extLst>
              <a:ext uri="{28A0092B-C50C-407E-A947-70E740481C1C}">
                <a14:useLocalDpi xmlns:a14="http://schemas.microsoft.com/office/drawing/2010/main" val="0"/>
              </a:ext>
            </a:extLst>
          </a:blip>
          <a:srcRect b="35494"/>
          <a:stretch/>
        </p:blipFill>
        <p:spPr bwMode="auto">
          <a:xfrm>
            <a:off x="6372200" y="332656"/>
            <a:ext cx="2507531" cy="1128206"/>
          </a:xfrm>
          <a:prstGeom prst="rect">
            <a:avLst/>
          </a:prstGeom>
          <a:ln>
            <a:noFill/>
          </a:ln>
          <a:effectLst>
            <a:softEdge rad="112500"/>
          </a:effectLst>
        </p:spPr>
      </p:pic>
    </p:spTree>
    <p:extLst>
      <p:ext uri="{BB962C8B-B14F-4D97-AF65-F5344CB8AC3E}">
        <p14:creationId xmlns:p14="http://schemas.microsoft.com/office/powerpoint/2010/main" val="31392865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2" presetClass="emph" presetSubtype="0" repeatCount="indefinite" fill="hold" grpId="1" nodeType="afterEffect">
                                  <p:stCondLst>
                                    <p:cond delay="0"/>
                                  </p:stCondLst>
                                  <p:iterate type="lt">
                                    <p:tmPct val="0"/>
                                  </p:iterate>
                                  <p:childTnLst>
                                    <p:animRot by="120000">
                                      <p:cBhvr>
                                        <p:cTn id="12" dur="75" fill="hold">
                                          <p:stCondLst>
                                            <p:cond delay="0"/>
                                          </p:stCondLst>
                                        </p:cTn>
                                        <p:tgtEl>
                                          <p:spTgt spid="13"/>
                                        </p:tgtEl>
                                        <p:attrNameLst>
                                          <p:attrName>r</p:attrName>
                                        </p:attrNameLst>
                                      </p:cBhvr>
                                    </p:animRot>
                                    <p:animRot by="-240000">
                                      <p:cBhvr>
                                        <p:cTn id="13" dur="150" fill="hold">
                                          <p:stCondLst>
                                            <p:cond delay="150"/>
                                          </p:stCondLst>
                                        </p:cTn>
                                        <p:tgtEl>
                                          <p:spTgt spid="13"/>
                                        </p:tgtEl>
                                        <p:attrNameLst>
                                          <p:attrName>r</p:attrName>
                                        </p:attrNameLst>
                                      </p:cBhvr>
                                    </p:animRot>
                                    <p:animRot by="240000">
                                      <p:cBhvr>
                                        <p:cTn id="14" dur="150" fill="hold">
                                          <p:stCondLst>
                                            <p:cond delay="300"/>
                                          </p:stCondLst>
                                        </p:cTn>
                                        <p:tgtEl>
                                          <p:spTgt spid="13"/>
                                        </p:tgtEl>
                                        <p:attrNameLst>
                                          <p:attrName>r</p:attrName>
                                        </p:attrNameLst>
                                      </p:cBhvr>
                                    </p:animRot>
                                    <p:animRot by="-240000">
                                      <p:cBhvr>
                                        <p:cTn id="15" dur="150" fill="hold">
                                          <p:stCondLst>
                                            <p:cond delay="450"/>
                                          </p:stCondLst>
                                        </p:cTn>
                                        <p:tgtEl>
                                          <p:spTgt spid="13"/>
                                        </p:tgtEl>
                                        <p:attrNameLst>
                                          <p:attrName>r</p:attrName>
                                        </p:attrNameLst>
                                      </p:cBhvr>
                                    </p:animRot>
                                    <p:animRot by="120000">
                                      <p:cBhvr>
                                        <p:cTn id="16" dur="150" fill="hold">
                                          <p:stCondLst>
                                            <p:cond delay="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993" y="1772816"/>
            <a:ext cx="7842813" cy="3724096"/>
          </a:xfrm>
          <a:prstGeom prst="rect">
            <a:avLst/>
          </a:prstGeom>
        </p:spPr>
        <p:txBody>
          <a:bodyPr wrap="square">
            <a:spAutoFit/>
          </a:bodyPr>
          <a:lstStyle/>
          <a:p>
            <a:pPr algn="just">
              <a:spcBef>
                <a:spcPts val="1200"/>
              </a:spcBef>
              <a:spcAft>
                <a:spcPts val="1200"/>
              </a:spcAft>
            </a:pPr>
            <a:r>
              <a:rPr lang="ar-MA" sz="2400" b="1" dirty="0">
                <a:solidFill>
                  <a:schemeClr val="accent6">
                    <a:lumMod val="75000"/>
                  </a:schemeClr>
                </a:solidFill>
                <a:latin typeface="ae_AlArabiya" pitchFamily="18" charset="-78"/>
                <a:ea typeface="+mj-ea"/>
                <a:cs typeface="AL-Mohanad Bold" pitchFamily="2" charset="-78"/>
              </a:rPr>
              <a:t>ج</a:t>
            </a:r>
            <a:r>
              <a:rPr lang="ar-MA" sz="2400" b="1" dirty="0">
                <a:latin typeface="ae_AlArabiya" pitchFamily="18" charset="-78"/>
                <a:ea typeface="+mj-ea"/>
                <a:cs typeface="AL-Mohanad Bold" pitchFamily="2" charset="-78"/>
              </a:rPr>
              <a:t> </a:t>
            </a:r>
            <a:r>
              <a:rPr lang="ar-MA" sz="2400" b="1" dirty="0">
                <a:latin typeface="ae_AlArabiya" pitchFamily="18" charset="-78"/>
                <a:cs typeface="+mj-cs"/>
              </a:rPr>
              <a:t>-</a:t>
            </a:r>
            <a:r>
              <a:rPr lang="ar-MA" sz="2400" b="1" dirty="0">
                <a:latin typeface="ae_AlArabiya" pitchFamily="18" charset="-78"/>
                <a:ea typeface="+mj-ea"/>
                <a:cs typeface="AL-Mohanad Bold" pitchFamily="2" charset="-78"/>
              </a:rPr>
              <a:t> توسيع مجال تقديم خدمة الدفاع والتوثيق للمواطن</a:t>
            </a:r>
            <a:r>
              <a:rPr lang="ar-MA" sz="2400" b="1" dirty="0" smtClean="0">
                <a:latin typeface="ae_AlArabiya" pitchFamily="18" charset="-78"/>
                <a:ea typeface="+mj-ea"/>
                <a:cs typeface="AL-Mohanad Bold" pitchFamily="2" charset="-78"/>
              </a:rPr>
              <a:t>.</a:t>
            </a:r>
            <a:endParaRPr lang="fr-FR" sz="2400" b="1" dirty="0" smtClean="0">
              <a:latin typeface="ae_AlArabiya" pitchFamily="18" charset="-78"/>
              <a:ea typeface="+mj-ea"/>
              <a:cs typeface="AL-Mohanad Bold" pitchFamily="2" charset="-78"/>
            </a:endParaRPr>
          </a:p>
          <a:p>
            <a:pPr marL="808038" lvl="0" indent="-274638" algn="just">
              <a:lnSpc>
                <a:spcPct val="200000"/>
              </a:lnSpc>
              <a:spcBef>
                <a:spcPts val="1200"/>
              </a:spcBef>
              <a:spcAft>
                <a:spcPts val="1200"/>
              </a:spcAft>
              <a:buClr>
                <a:srgbClr val="C00000"/>
              </a:buClr>
              <a:buFont typeface="+mj-lt"/>
              <a:buAutoNum type="arabicPeriod"/>
              <a:tabLst>
                <a:tab pos="898525" algn="l"/>
              </a:tabLst>
            </a:pPr>
            <a:r>
              <a:rPr lang="ar-MA" sz="2400" b="1" dirty="0" smtClean="0">
                <a:latin typeface="ae_AlArabiya" pitchFamily="18" charset="-78"/>
                <a:ea typeface="+mj-ea"/>
                <a:cs typeface="AL-Mohanad Bold" pitchFamily="2" charset="-78"/>
              </a:rPr>
              <a:t>تنظيم </a:t>
            </a:r>
            <a:r>
              <a:rPr lang="ar-MA" sz="2400" b="1" dirty="0">
                <a:latin typeface="ae_AlArabiya" pitchFamily="18" charset="-78"/>
                <a:ea typeface="+mj-ea"/>
                <a:cs typeface="AL-Mohanad Bold" pitchFamily="2" charset="-78"/>
              </a:rPr>
              <a:t>مباراة الأهلية لمزاولة </a:t>
            </a:r>
            <a:r>
              <a:rPr lang="ar-MA" sz="2400" b="1" u="sng" dirty="0">
                <a:solidFill>
                  <a:srgbClr val="002060"/>
                </a:solidFill>
                <a:latin typeface="ae_AlArabiya" pitchFamily="18" charset="-78"/>
                <a:ea typeface="+mj-ea"/>
                <a:cs typeface="AL-Mohanad Bold" pitchFamily="2" charset="-78"/>
              </a:rPr>
              <a:t>مهنة المحاماة</a:t>
            </a:r>
            <a:r>
              <a:rPr lang="ar-MA" sz="2400" b="1" u="sng" dirty="0">
                <a:latin typeface="ae_AlArabiya" pitchFamily="18" charset="-78"/>
                <a:ea typeface="+mj-ea"/>
                <a:cs typeface="AL-Mohanad Bold" pitchFamily="2" charset="-78"/>
              </a:rPr>
              <a:t>، </a:t>
            </a:r>
            <a:r>
              <a:rPr lang="ar-MA" sz="2400" b="1" dirty="0">
                <a:latin typeface="ae_AlArabiya" pitchFamily="18" charset="-78"/>
                <a:ea typeface="+mj-ea"/>
                <a:cs typeface="AL-Mohanad Bold" pitchFamily="2" charset="-78"/>
              </a:rPr>
              <a:t>عرفت نجاح </a:t>
            </a:r>
            <a:r>
              <a:rPr lang="ar-MA" sz="2400" b="1" dirty="0">
                <a:latin typeface="ae_AlArabiya" pitchFamily="18" charset="-78"/>
                <a:ea typeface="+mj-ea"/>
                <a:cs typeface="+mj-cs"/>
              </a:rPr>
              <a:t>2419</a:t>
            </a:r>
            <a:r>
              <a:rPr lang="ar-MA" sz="2400" b="1" dirty="0">
                <a:latin typeface="ae_AlArabiya" pitchFamily="18" charset="-78"/>
                <a:ea typeface="+mj-ea"/>
                <a:cs typeface="AL-Mohanad Bold" pitchFamily="2" charset="-78"/>
              </a:rPr>
              <a:t> مترشحا، مع الإشارة إلى أن عدد المحامين حاليا يبلغ </a:t>
            </a:r>
            <a:r>
              <a:rPr lang="ar-MA" sz="2400" b="1" dirty="0">
                <a:latin typeface="ae_AlArabiya" pitchFamily="18" charset="-78"/>
                <a:ea typeface="+mj-ea"/>
                <a:cs typeface="+mj-cs"/>
              </a:rPr>
              <a:t>11952</a:t>
            </a:r>
            <a:r>
              <a:rPr lang="ar-MA" sz="2400" b="1" dirty="0">
                <a:latin typeface="ae_AlArabiya" pitchFamily="18" charset="-78"/>
                <a:ea typeface="+mj-ea"/>
                <a:cs typeface="AL-Mohanad Bold" pitchFamily="2" charset="-78"/>
              </a:rPr>
              <a:t>، مما سيرفع هذا العدد ويوسع من تقديم خدمة الدفاع للمواطن بعد ترسيم المتمرنين إلى ما يفوق </a:t>
            </a:r>
            <a:r>
              <a:rPr lang="ar-MA" sz="2400" b="1" dirty="0">
                <a:latin typeface="ae_AlArabiya" pitchFamily="18" charset="-78"/>
                <a:ea typeface="+mj-ea"/>
                <a:cs typeface="+mj-cs"/>
              </a:rPr>
              <a:t>14</a:t>
            </a:r>
            <a:r>
              <a:rPr lang="ar-MA" sz="2400" b="1" dirty="0">
                <a:latin typeface="ae_AlArabiya" pitchFamily="18" charset="-78"/>
                <a:ea typeface="+mj-ea"/>
                <a:cs typeface="AL-Mohanad Bold" pitchFamily="2" charset="-78"/>
              </a:rPr>
              <a:t> ألف محام</a:t>
            </a:r>
            <a:r>
              <a:rPr lang="ar-MA" sz="2400" b="1" dirty="0" smtClean="0">
                <a:latin typeface="ae_AlArabiya" pitchFamily="18" charset="-78"/>
                <a:ea typeface="+mj-ea"/>
                <a:cs typeface="AL-Mohanad Bold" pitchFamily="2" charset="-78"/>
              </a:rPr>
              <a:t>.</a:t>
            </a:r>
            <a:endParaRPr lang="fr-FR" sz="2400" b="1" dirty="0">
              <a:latin typeface="ae_AlArabiya" pitchFamily="18" charset="-78"/>
              <a:ea typeface="+mj-ea"/>
              <a:cs typeface="AL-Mohanad Bold" pitchFamily="2" charset="-78"/>
            </a:endParaRPr>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999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700808"/>
            <a:ext cx="7842813" cy="3785652"/>
          </a:xfrm>
          <a:prstGeom prst="rect">
            <a:avLst/>
          </a:prstGeom>
        </p:spPr>
        <p:txBody>
          <a:bodyPr wrap="square">
            <a:spAutoFit/>
          </a:bodyPr>
          <a:lstStyle/>
          <a:p>
            <a:pPr marL="457200" indent="-457200" algn="just">
              <a:lnSpc>
                <a:spcPct val="200000"/>
              </a:lnSpc>
              <a:spcBef>
                <a:spcPct val="0"/>
              </a:spcBef>
              <a:buClr>
                <a:srgbClr val="C00000"/>
              </a:buClr>
              <a:buFont typeface="+mj-lt"/>
              <a:buAutoNum type="arabicPeriod" startAt="2"/>
            </a:pPr>
            <a:r>
              <a:rPr lang="ar-MA" sz="2400" b="1" dirty="0" smtClean="0">
                <a:latin typeface="ae_AlArabiya" pitchFamily="18" charset="-78"/>
                <a:cs typeface="+mj-cs"/>
              </a:rPr>
              <a:t>-</a:t>
            </a:r>
            <a:r>
              <a:rPr lang="ar-MA" sz="2400" b="1" dirty="0" smtClean="0">
                <a:latin typeface="ae_AlArabiya" pitchFamily="18" charset="-78"/>
                <a:ea typeface="+mj-ea"/>
                <a:cs typeface="AL-Mohanad Bold" pitchFamily="2" charset="-78"/>
              </a:rPr>
              <a:t> ارتفاع </a:t>
            </a:r>
            <a:r>
              <a:rPr lang="ar-MA" sz="2400" b="1" dirty="0" smtClean="0">
                <a:latin typeface="ae_AlArabiya" pitchFamily="18" charset="-78"/>
                <a:ea typeface="+mj-ea"/>
                <a:cs typeface="AL-Mohanad Bold" pitchFamily="2" charset="-78"/>
              </a:rPr>
              <a:t>ملحوظ في عدد </a:t>
            </a:r>
            <a:r>
              <a:rPr lang="ar-MA" sz="2400" b="1" u="sng" dirty="0">
                <a:solidFill>
                  <a:srgbClr val="002060"/>
                </a:solidFill>
                <a:latin typeface="ae_AlArabiya" pitchFamily="18" charset="-78"/>
                <a:ea typeface="+mj-ea"/>
                <a:cs typeface="AL-Mohanad Bold" pitchFamily="2" charset="-78"/>
              </a:rPr>
              <a:t>الموثقين</a:t>
            </a:r>
            <a:r>
              <a:rPr lang="ar-MA" sz="2400" b="1" dirty="0">
                <a:latin typeface="ae_AlArabiya" pitchFamily="18" charset="-78"/>
                <a:ea typeface="+mj-ea"/>
                <a:cs typeface="AL-Mohanad Bold" pitchFamily="2" charset="-78"/>
              </a:rPr>
              <a:t> حيث انتقل من </a:t>
            </a:r>
            <a:r>
              <a:rPr lang="ar-MA" sz="2400" b="1" dirty="0">
                <a:latin typeface="ae_AlArabiya" pitchFamily="18" charset="-78"/>
                <a:ea typeface="+mj-ea"/>
                <a:cs typeface="+mj-cs"/>
              </a:rPr>
              <a:t>935</a:t>
            </a:r>
            <a:r>
              <a:rPr lang="ar-MA" sz="2400" b="1" dirty="0">
                <a:latin typeface="ae_AlArabiya" pitchFamily="18" charset="-78"/>
                <a:ea typeface="+mj-ea"/>
                <a:cs typeface="AL-Mohanad Bold" pitchFamily="2" charset="-78"/>
              </a:rPr>
              <a:t> سنة </a:t>
            </a:r>
            <a:r>
              <a:rPr lang="ar-MA" sz="2400" b="1" dirty="0">
                <a:latin typeface="ae_AlArabiya" pitchFamily="18" charset="-78"/>
                <a:ea typeface="+mj-ea"/>
                <a:cs typeface="+mj-cs"/>
              </a:rPr>
              <a:t>2011</a:t>
            </a:r>
            <a:r>
              <a:rPr lang="ar-MA" sz="2400" b="1" dirty="0">
                <a:latin typeface="ae_AlArabiya" pitchFamily="18" charset="-78"/>
                <a:ea typeface="+mj-ea"/>
                <a:cs typeface="AL-Mohanad Bold" pitchFamily="2" charset="-78"/>
              </a:rPr>
              <a:t> </a:t>
            </a:r>
            <a:r>
              <a:rPr lang="ar-MA" sz="2400" b="1" dirty="0">
                <a:latin typeface="ae_AlArabiya" pitchFamily="18" charset="-78"/>
                <a:ea typeface="+mj-ea"/>
                <a:cs typeface="+mj-cs"/>
              </a:rPr>
              <a:t>إلى1717سنة</a:t>
            </a:r>
            <a:r>
              <a:rPr lang="ar-MA" sz="2400" b="1" dirty="0">
                <a:latin typeface="ae_AlArabiya" pitchFamily="18" charset="-78"/>
                <a:ea typeface="+mj-ea"/>
                <a:cs typeface="AL-Mohanad Bold" pitchFamily="2" charset="-78"/>
              </a:rPr>
              <a:t> </a:t>
            </a:r>
            <a:r>
              <a:rPr lang="ar-MA" sz="2400" b="1" dirty="0">
                <a:latin typeface="ae_AlArabiya" pitchFamily="18" charset="-78"/>
                <a:ea typeface="+mj-ea"/>
                <a:cs typeface="+mj-cs"/>
              </a:rPr>
              <a:t>2015</a:t>
            </a:r>
            <a:r>
              <a:rPr lang="ar-MA" sz="2400" b="1" dirty="0">
                <a:latin typeface="ae_AlArabiya" pitchFamily="18" charset="-78"/>
                <a:ea typeface="+mj-ea"/>
                <a:cs typeface="AL-Mohanad Bold" pitchFamily="2" charset="-78"/>
              </a:rPr>
              <a:t>. أي بزيادة </a:t>
            </a:r>
            <a:r>
              <a:rPr lang="fr-FR" sz="2400" b="1" dirty="0">
                <a:latin typeface="ae_AlArabiya" pitchFamily="18" charset="-78"/>
                <a:ea typeface="+mj-ea"/>
                <a:cs typeface="+mj-cs"/>
              </a:rPr>
              <a:t>83</a:t>
            </a:r>
            <a:r>
              <a:rPr lang="fr-FR" sz="2400" b="1" dirty="0">
                <a:latin typeface="ae_AlArabiya" pitchFamily="18" charset="-78"/>
                <a:ea typeface="+mj-ea"/>
                <a:cs typeface="AL-Mohanad Bold" pitchFamily="2" charset="-78"/>
              </a:rPr>
              <a:t>%</a:t>
            </a:r>
            <a:r>
              <a:rPr lang="ar-MA" sz="2400" b="1" dirty="0">
                <a:latin typeface="ae_AlArabiya" pitchFamily="18" charset="-78"/>
                <a:ea typeface="+mj-ea"/>
                <a:cs typeface="AL-Mohanad Bold" pitchFamily="2" charset="-78"/>
              </a:rPr>
              <a:t>.</a:t>
            </a:r>
            <a:endParaRPr lang="fr-FR" sz="2400" b="1" dirty="0">
              <a:latin typeface="ae_AlArabiya" pitchFamily="18" charset="-78"/>
              <a:ea typeface="+mj-ea"/>
              <a:cs typeface="AL-Mohanad Bold" pitchFamily="2" charset="-78"/>
            </a:endParaRPr>
          </a:p>
          <a:p>
            <a:pPr algn="just">
              <a:lnSpc>
                <a:spcPct val="200000"/>
              </a:lnSpc>
              <a:spcBef>
                <a:spcPct val="0"/>
              </a:spcBef>
            </a:pPr>
            <a:r>
              <a:rPr lang="ar-MA" sz="2400" b="1" dirty="0" smtClean="0">
                <a:latin typeface="ae_AlArabiya" pitchFamily="18" charset="-78"/>
                <a:ea typeface="+mj-ea"/>
                <a:cs typeface="AL-Mohanad Bold" pitchFamily="2" charset="-78"/>
              </a:rPr>
              <a:t>الجديد </a:t>
            </a:r>
            <a:r>
              <a:rPr lang="ar-MA" sz="2400" b="1" dirty="0">
                <a:latin typeface="ae_AlArabiya" pitchFamily="18" charset="-78"/>
                <a:ea typeface="+mj-ea"/>
                <a:cs typeface="AL-Mohanad Bold" pitchFamily="2" charset="-78"/>
              </a:rPr>
              <a:t>في مجال الموارد البشرية هو التوظيف الهادف والذكي لأطر متخصصة  (مهندسين ومدققين وإعلاميين ومساعدين اجتماعيين وتراجمة ومتخصصين في حقوق الإنسان وتقنيين...) </a:t>
            </a:r>
            <a:endParaRPr lang="en-US" sz="2400" b="1" dirty="0">
              <a:latin typeface="ae_AlArabiya" pitchFamily="18" charset="-78"/>
              <a:ea typeface="+mj-ea"/>
              <a:cs typeface="AL-Mohanad Bold" pitchFamily="2" charset="-78"/>
            </a:endParaRPr>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78749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663753" y="1709428"/>
            <a:ext cx="8095932" cy="3879812"/>
          </a:xfrm>
          <a:prstGeom prst="rect">
            <a:avLst/>
          </a:prstGeom>
        </p:spPr>
        <p:txBody>
          <a:bodyPr vert="horz" rtlCol="0" anchor="ctr">
            <a:noAutofit/>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457200" indent="-457200" algn="just">
              <a:buBlip>
                <a:blip r:embed="rId2"/>
              </a:buBlip>
            </a:pPr>
            <a:r>
              <a:rPr lang="ar-MA" sz="2800" u="sng" dirty="0">
                <a:solidFill>
                  <a:srgbClr val="00B050"/>
                </a:solidFill>
                <a:effectLst/>
                <a:latin typeface="ae_AlArabiya" pitchFamily="18" charset="-78"/>
                <a:cs typeface="AL-Mohanad Bold" pitchFamily="2" charset="-78"/>
              </a:rPr>
              <a:t>موارد بشرية مؤهلة</a:t>
            </a:r>
          </a:p>
          <a:p>
            <a:pPr lvl="0" algn="just"/>
            <a:endParaRPr lang="en-US" sz="1200" dirty="0">
              <a:solidFill>
                <a:schemeClr val="tx1"/>
              </a:solidFill>
              <a:effectLst/>
              <a:latin typeface="ae_AlArabiya" pitchFamily="18" charset="-78"/>
              <a:cs typeface="AL-Mohanad Bold" pitchFamily="2" charset="-78"/>
            </a:endParaRPr>
          </a:p>
          <a:p>
            <a:pPr marL="533400" lvl="0" indent="-342900" algn="just">
              <a:buClr>
                <a:srgbClr val="C00000"/>
              </a:buClr>
              <a:buFont typeface="Wingdings" pitchFamily="2" charset="2"/>
              <a:buChar char="v"/>
            </a:pPr>
            <a:r>
              <a:rPr lang="ar-MA" sz="2400" dirty="0">
                <a:solidFill>
                  <a:schemeClr val="tx1"/>
                </a:solidFill>
                <a:effectLst/>
                <a:cs typeface="AL-Mohanad Bold" pitchFamily="2" charset="-78"/>
              </a:rPr>
              <a:t>ضمان شفافية ونزاهة مباريات التوظيف .</a:t>
            </a:r>
            <a:endParaRPr lang="fr-FR" sz="2400" dirty="0">
              <a:solidFill>
                <a:schemeClr val="tx1"/>
              </a:solidFill>
              <a:effectLst/>
              <a:cs typeface="AL-Mohanad Bold" pitchFamily="2" charset="-78"/>
            </a:endParaRPr>
          </a:p>
          <a:p>
            <a:pPr marL="533400" lvl="0" indent="-342900" algn="just">
              <a:buClr>
                <a:srgbClr val="C00000"/>
              </a:buClr>
              <a:buFont typeface="Wingdings" pitchFamily="2" charset="2"/>
              <a:buChar char="v"/>
            </a:pPr>
            <a:r>
              <a:rPr lang="ar-MA" sz="2400" dirty="0">
                <a:solidFill>
                  <a:schemeClr val="tx1"/>
                </a:solidFill>
                <a:effectLst/>
                <a:cs typeface="AL-Mohanad Bold" pitchFamily="2" charset="-78"/>
              </a:rPr>
              <a:t>تحسين آليات انتقاء المسؤولين لكافة المصالح الإدارية .</a:t>
            </a:r>
            <a:endParaRPr lang="fr-FR" sz="2400" dirty="0">
              <a:solidFill>
                <a:schemeClr val="tx1"/>
              </a:solidFill>
              <a:effectLst/>
              <a:cs typeface="AL-Mohanad Bold" pitchFamily="2" charset="-78"/>
            </a:endParaRPr>
          </a:p>
          <a:p>
            <a:pPr marL="533400" lvl="0" indent="-342900" algn="just">
              <a:buClr>
                <a:srgbClr val="C00000"/>
              </a:buClr>
              <a:buFont typeface="Wingdings" pitchFamily="2" charset="2"/>
              <a:buChar char="v"/>
            </a:pPr>
            <a:r>
              <a:rPr lang="ar-MA" sz="2400" dirty="0">
                <a:solidFill>
                  <a:schemeClr val="tx1"/>
                </a:solidFill>
                <a:effectLst/>
                <a:cs typeface="AL-Mohanad Bold" pitchFamily="2" charset="-78"/>
              </a:rPr>
              <a:t>تعميم التكوين المستمر والتخصصي على كافة القضاة وأطر كتابة الضبط بمعدل </a:t>
            </a:r>
            <a:r>
              <a:rPr lang="ar-MA" sz="2200" dirty="0">
                <a:solidFill>
                  <a:schemeClr val="tx1"/>
                </a:solidFill>
                <a:latin typeface="ae_AlArabiya" pitchFamily="18" charset="-78"/>
                <a:ea typeface="+mn-ea"/>
              </a:rPr>
              <a:t>1000</a:t>
            </a:r>
            <a:r>
              <a:rPr lang="ar-MA" sz="2400" dirty="0">
                <a:solidFill>
                  <a:schemeClr val="tx1"/>
                </a:solidFill>
                <a:effectLst/>
                <a:cs typeface="AL-Mohanad Bold" pitchFamily="2" charset="-78"/>
              </a:rPr>
              <a:t> قاض  </a:t>
            </a:r>
            <a:r>
              <a:rPr lang="ar-MA" sz="2200" dirty="0">
                <a:solidFill>
                  <a:schemeClr val="tx1"/>
                </a:solidFill>
                <a:latin typeface="ae_AlArabiya" pitchFamily="18" charset="-78"/>
                <a:ea typeface="+mn-ea"/>
              </a:rPr>
              <a:t>و6000</a:t>
            </a:r>
            <a:r>
              <a:rPr lang="ar-MA" sz="2400" dirty="0">
                <a:solidFill>
                  <a:schemeClr val="tx1"/>
                </a:solidFill>
                <a:effectLst/>
                <a:cs typeface="AL-Mohanad Bold" pitchFamily="2" charset="-78"/>
              </a:rPr>
              <a:t> من الأطر الإدارية في السنة الواحدة .</a:t>
            </a:r>
            <a:endParaRPr lang="fr-FR" sz="2400" dirty="0">
              <a:solidFill>
                <a:schemeClr val="tx1"/>
              </a:solidFill>
              <a:effectLst/>
              <a:cs typeface="AL-Mohanad Bold" pitchFamily="2" charset="-78"/>
            </a:endParaRPr>
          </a:p>
          <a:p>
            <a:pPr marL="533400" lvl="0" indent="-342900" algn="just">
              <a:buClr>
                <a:srgbClr val="C00000"/>
              </a:buClr>
              <a:buFont typeface="Wingdings" pitchFamily="2" charset="2"/>
              <a:buChar char="v"/>
            </a:pPr>
            <a:r>
              <a:rPr lang="ar-MA" sz="2400" dirty="0">
                <a:solidFill>
                  <a:schemeClr val="tx1"/>
                </a:solidFill>
                <a:effectLst/>
                <a:cs typeface="AL-Mohanad Bold" pitchFamily="2" charset="-78"/>
              </a:rPr>
              <a:t>تمكين جميع المسؤولين القضائيين من تكوين في الإدارة القضائية مع تخصيص المسؤولين الجدد بدورات تكوينية خاصة...</a:t>
            </a:r>
            <a:endParaRPr lang="fr-FR" sz="2400" dirty="0">
              <a:solidFill>
                <a:schemeClr val="tx1"/>
              </a:solidFill>
              <a:effectLst/>
              <a:cs typeface="AL-Mohanad Bold" pitchFamily="2" charset="-78"/>
            </a:endParaRPr>
          </a:p>
          <a:p>
            <a:pPr marL="533400" lvl="0" indent="-342900" algn="just">
              <a:buClr>
                <a:srgbClr val="C00000"/>
              </a:buClr>
              <a:buFont typeface="Wingdings" pitchFamily="2" charset="2"/>
              <a:buChar char="v"/>
            </a:pPr>
            <a:r>
              <a:rPr lang="ar-MA" sz="2400" dirty="0">
                <a:solidFill>
                  <a:schemeClr val="tx1"/>
                </a:solidFill>
                <a:effectLst/>
                <a:cs typeface="AL-Mohanad Bold" pitchFamily="2" charset="-78"/>
              </a:rPr>
              <a:t>تعميم التكوين المستمر والتخصصي على المحامين في إطار اتفاقيات دعم وشراكة بين الوزارة والمعهد العالي للقضاء وهيئات المحامين في انتظار أن يشمل ذلك باقي المهن القضائية خاصة منها المفوضون القضائيون والعدول والموثقون والخبراء في الشهور القليلة المقبلة.</a:t>
            </a:r>
            <a:endParaRPr lang="fr-FR" sz="2400" dirty="0">
              <a:solidFill>
                <a:schemeClr val="tx1"/>
              </a:solidFill>
              <a:effectLst/>
              <a:cs typeface="AL-Mohanad Bold" pitchFamily="2" charset="-78"/>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p:nvPr/>
        </p:nvPicPr>
        <p:blipFill rotWithShape="1">
          <a:blip r:embed="rId4"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39374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anim calcmode="lin" valueType="num">
                                      <p:cBhvr>
                                        <p:cTn id="2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1000"/>
                                        <p:tgtEl>
                                          <p:spTgt spid="7">
                                            <p:txEl>
                                              <p:pRg st="4" end="4"/>
                                            </p:txEl>
                                          </p:spTgt>
                                        </p:tgtEl>
                                      </p:cBhvr>
                                    </p:animEffect>
                                    <p:anim calcmode="lin" valueType="num">
                                      <p:cBhvr>
                                        <p:cTn id="2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1000"/>
                                        <p:tgtEl>
                                          <p:spTgt spid="7">
                                            <p:txEl>
                                              <p:pRg st="5" end="5"/>
                                            </p:txEl>
                                          </p:spTgt>
                                        </p:tgtEl>
                                      </p:cBhvr>
                                    </p:animEffect>
                                    <p:anim calcmode="lin" valueType="num">
                                      <p:cBhvr>
                                        <p:cTn id="3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1000"/>
                                        <p:tgtEl>
                                          <p:spTgt spid="7">
                                            <p:txEl>
                                              <p:pRg st="6" end="6"/>
                                            </p:txEl>
                                          </p:spTgt>
                                        </p:tgtEl>
                                      </p:cBhvr>
                                    </p:animEffect>
                                    <p:anim calcmode="lin" valueType="num">
                                      <p:cBhvr>
                                        <p:cTn id="41"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2"/>
          <p:cNvSpPr txBox="1">
            <a:spLocks/>
          </p:cNvSpPr>
          <p:nvPr/>
        </p:nvSpPr>
        <p:spPr>
          <a:xfrm>
            <a:off x="342825" y="1359046"/>
            <a:ext cx="7724731" cy="432048"/>
          </a:xfrm>
          <a:prstGeom prst="rect">
            <a:avLst/>
          </a:prstGeom>
        </p:spPr>
        <p:txBody>
          <a:bodyPr vert="horz" rtlCol="0" anchor="ctr">
            <a:noAutofit/>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ar-MA" sz="2800" i="1" u="wavy" dirty="0">
                <a:solidFill>
                  <a:srgbClr val="070777"/>
                </a:solidFill>
                <a:effectLst/>
                <a:latin typeface="ae_AlArabiya" pitchFamily="18" charset="-78"/>
                <a:cs typeface="AL-Mohanad Bold" pitchFamily="2" charset="-78"/>
              </a:rPr>
              <a:t>ثـالـثـا : قـضـاء مـسـتـقـل ونـزيـه </a:t>
            </a:r>
            <a:r>
              <a:rPr lang="ar-MA" sz="2800" i="1" u="wavy" dirty="0" smtClean="0">
                <a:solidFill>
                  <a:srgbClr val="070777"/>
                </a:solidFill>
                <a:effectLst/>
                <a:latin typeface="ae_AlArabiya" pitchFamily="18" charset="-78"/>
                <a:cs typeface="AL-Mohanad Bold" pitchFamily="2" charset="-78"/>
              </a:rPr>
              <a:t>وفـعـال</a:t>
            </a:r>
            <a:r>
              <a:rPr lang="fr-FR" sz="2800" i="1" u="wavy" dirty="0" smtClean="0">
                <a:solidFill>
                  <a:srgbClr val="070777"/>
                </a:solidFill>
                <a:effectLst/>
                <a:latin typeface="ae_AlArabiya" pitchFamily="18" charset="-78"/>
                <a:cs typeface="AL-Mohanad Bold" pitchFamily="2" charset="-78"/>
              </a:rPr>
              <a:t> : </a:t>
            </a:r>
            <a:endParaRPr lang="ar-MA" sz="2800" i="1" u="wavy" dirty="0">
              <a:solidFill>
                <a:srgbClr val="070777"/>
              </a:solidFill>
              <a:effectLst/>
              <a:latin typeface="ae_AlArabiya" pitchFamily="18" charset="-78"/>
              <a:cs typeface="AL-Mohanad Bold" pitchFamily="2" charset="-78"/>
            </a:endParaRPr>
          </a:p>
        </p:txBody>
      </p:sp>
      <p:sp>
        <p:nvSpPr>
          <p:cNvPr id="12" name="Rectangle 11"/>
          <p:cNvSpPr/>
          <p:nvPr/>
        </p:nvSpPr>
        <p:spPr>
          <a:xfrm>
            <a:off x="312836" y="2924944"/>
            <a:ext cx="8352928" cy="2492990"/>
          </a:xfrm>
          <a:prstGeom prst="rect">
            <a:avLst/>
          </a:prstGeom>
        </p:spPr>
        <p:txBody>
          <a:bodyPr wrap="square">
            <a:spAutoFit/>
          </a:bodyPr>
          <a:lstStyle/>
          <a:p>
            <a:pPr lvl="0" algn="just"/>
            <a:r>
              <a:rPr lang="ar-MA" sz="2600" dirty="0" smtClean="0">
                <a:latin typeface="ae_AlArabiya" pitchFamily="18" charset="-78"/>
                <a:cs typeface="AL-Mohanad Bold" pitchFamily="2" charset="-78"/>
              </a:rPr>
              <a:t>المصادقة </a:t>
            </a:r>
            <a:r>
              <a:rPr lang="ar-MA" sz="2600" dirty="0">
                <a:latin typeface="ae_AlArabiya" pitchFamily="18" charset="-78"/>
                <a:cs typeface="AL-Mohanad Bold" pitchFamily="2" charset="-78"/>
              </a:rPr>
              <a:t>النهائية على القانونين التنظيميين المتعلقين بالمجلس الاعلى للسلطة القضائية والنظام الأساسي للقضاة في انتظار انبثاق المجلس الاعلى للسلطة القضائية انتخابا وتعيينا في الأشهر المقبلة بحول الله، ليتجسد بذلك الاستقلال المؤسساتي التام للسلطة القضائية مما يشكل حدثا ديمقراطيا تاريخيا، مع التأكيد على أن الاستقلال الفعلي للقاضي ظل مضمونا خلال هذه السنوات بشكل كامل.</a:t>
            </a:r>
            <a:endParaRPr lang="en-US" sz="2600" dirty="0">
              <a:latin typeface="ae_AlArabiya" pitchFamily="18" charset="-78"/>
              <a:cs typeface="AL-Mohanad Bold" pitchFamily="2" charset="-78"/>
            </a:endParaRPr>
          </a:p>
        </p:txBody>
      </p:sp>
      <p:sp>
        <p:nvSpPr>
          <p:cNvPr id="13" name="Rectangle 12"/>
          <p:cNvSpPr/>
          <p:nvPr/>
        </p:nvSpPr>
        <p:spPr>
          <a:xfrm>
            <a:off x="2607960" y="2194193"/>
            <a:ext cx="394116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lgn="ctr">
              <a:buFont typeface="+mj-lt"/>
              <a:buAutoNum type="arabicPeriod"/>
            </a:pPr>
            <a:r>
              <a:rPr lang="ar-MA" sz="2800" dirty="0">
                <a:latin typeface="ae_AlArabiya" pitchFamily="18" charset="-78"/>
                <a:cs typeface="AL-Mohanad Bold" pitchFamily="2" charset="-78"/>
              </a:rPr>
              <a:t>استقلال القضاء :</a:t>
            </a:r>
            <a:endParaRPr lang="en-US" sz="2800" dirty="0">
              <a:latin typeface="ae_AlArabiya" pitchFamily="18" charset="-78"/>
              <a:cs typeface="AL-Mohanad Bold" pitchFamily="2" charset="-78"/>
            </a:endParaRPr>
          </a:p>
        </p:txBody>
      </p:sp>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 14"/>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6"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C:\TDDOWNLOAD\penci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100392" y="1268760"/>
            <a:ext cx="453452" cy="45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40277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anim calcmode="lin" valueType="num">
                                      <p:cBhvr>
                                        <p:cTn id="11" dur="500" fill="hold"/>
                                        <p:tgtEl>
                                          <p:spTgt spid="18"/>
                                        </p:tgtEl>
                                        <p:attrNameLst>
                                          <p:attrName>ppt_x</p:attrName>
                                        </p:attrNameLst>
                                      </p:cBhvr>
                                      <p:tavLst>
                                        <p:tav tm="0">
                                          <p:val>
                                            <p:strVal val="#ppt_x"/>
                                          </p:val>
                                        </p:tav>
                                        <p:tav tm="100000">
                                          <p:val>
                                            <p:strVal val="#ppt_x"/>
                                          </p:val>
                                        </p:tav>
                                      </p:tavLst>
                                    </p:anim>
                                    <p:anim calcmode="lin" valueType="num">
                                      <p:cBhvr>
                                        <p:cTn id="12" dur="500" fill="hold"/>
                                        <p:tgtEl>
                                          <p:spTgt spid="18"/>
                                        </p:tgtEl>
                                        <p:attrNameLst>
                                          <p:attrName>ppt_y</p:attrName>
                                        </p:attrNameLst>
                                      </p:cBhvr>
                                      <p:tavLst>
                                        <p:tav tm="0">
                                          <p:val>
                                            <p:strVal val="#ppt_y-.1"/>
                                          </p:val>
                                        </p:tav>
                                        <p:tav tm="100000">
                                          <p:val>
                                            <p:strVal val="#ppt_y"/>
                                          </p:val>
                                        </p:tav>
                                      </p:tavLst>
                                    </p:anim>
                                  </p:childTnLst>
                                </p:cTn>
                              </p:par>
                              <p:par>
                                <p:cTn id="13" presetID="26" presetClass="emph" presetSubtype="0" repeatCount="indefinite" fill="hold" nodeType="withEffect">
                                  <p:stCondLst>
                                    <p:cond delay="0"/>
                                  </p:stCondLst>
                                  <p:childTnLst>
                                    <p:animEffect transition="out" filter="fade">
                                      <p:cBhvr>
                                        <p:cTn id="14" dur="1000" tmFilter="0, 0; .2, .5; .8, .5; 1, 0"/>
                                        <p:tgtEl>
                                          <p:spTgt spid="18"/>
                                        </p:tgtEl>
                                      </p:cBhvr>
                                    </p:animEffect>
                                    <p:animScale>
                                      <p:cBhvr>
                                        <p:cTn id="15" dur="500" autoRev="1" fill="hold"/>
                                        <p:tgtEl>
                                          <p:spTgt spid="18"/>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47064" y="1034732"/>
            <a:ext cx="394116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lgn="ctr">
              <a:buFont typeface="+mj-lt"/>
              <a:buAutoNum type="arabicPeriod" startAt="2"/>
            </a:pPr>
            <a:r>
              <a:rPr lang="ar-MA" sz="2800" b="1" dirty="0">
                <a:cs typeface="AL-Mohanad Bold" pitchFamily="2" charset="-78"/>
              </a:rPr>
              <a:t>قضاء نزيه :</a:t>
            </a:r>
            <a:endParaRPr lang="fr-FR" sz="2800" dirty="0">
              <a:cs typeface="AL-Mohanad Bold" pitchFamily="2" charset="-78"/>
            </a:endParaRPr>
          </a:p>
        </p:txBody>
      </p:sp>
      <p:sp>
        <p:nvSpPr>
          <p:cNvPr id="13" name="Rectangle 12"/>
          <p:cNvSpPr/>
          <p:nvPr/>
        </p:nvSpPr>
        <p:spPr>
          <a:xfrm>
            <a:off x="4969940" y="1809075"/>
            <a:ext cx="3765774" cy="492443"/>
          </a:xfrm>
          <a:prstGeom prst="rect">
            <a:avLst/>
          </a:prstGeom>
        </p:spPr>
        <p:txBody>
          <a:bodyPr wrap="none">
            <a:spAutoFit/>
          </a:bodyPr>
          <a:lstStyle/>
          <a:p>
            <a:pPr marL="457200" lvl="0" indent="-457200">
              <a:buBlip>
                <a:blip r:embed="rId2"/>
              </a:buBlip>
            </a:pPr>
            <a:r>
              <a:rPr lang="ar-MA" sz="2600" b="1" i="1" dirty="0">
                <a:solidFill>
                  <a:srgbClr val="C00000"/>
                </a:solidFill>
                <a:latin typeface="ae_AlArabiya" pitchFamily="18" charset="-78"/>
                <a:cs typeface="AL-Mohanad Bold" pitchFamily="2" charset="-78"/>
              </a:rPr>
              <a:t>على مستوى مقاربة التحفيز : </a:t>
            </a:r>
            <a:endParaRPr lang="ar-MA" sz="2600" dirty="0">
              <a:solidFill>
                <a:srgbClr val="C00000"/>
              </a:solidFill>
              <a:latin typeface="ae_AlArabiya" pitchFamily="18" charset="-78"/>
              <a:cs typeface="AL-Mohanad Bold" pitchFamily="2" charset="-78"/>
            </a:endParaRP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p:nvPr/>
        </p:nvPicPr>
        <p:blipFill rotWithShape="1">
          <a:blip r:embed="rId4"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5"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71800" y="2301518"/>
            <a:ext cx="6102424" cy="386644"/>
          </a:xfrm>
          <a:prstGeom prst="rect">
            <a:avLst/>
          </a:prstGeom>
        </p:spPr>
        <p:txBody>
          <a:bodyPr wrap="square">
            <a:spAutoFit/>
          </a:bodyPr>
          <a:lstStyle/>
          <a:p>
            <a:pPr marL="342900" lvl="0" indent="-342900">
              <a:lnSpc>
                <a:spcPts val="2100"/>
              </a:lnSpc>
              <a:buFont typeface="+mj-lt"/>
              <a:buAutoNum type="arabicPeriod"/>
            </a:pPr>
            <a:r>
              <a:rPr lang="ar-MA" sz="2400" b="1" u="dash" dirty="0">
                <a:latin typeface="ae_AlArabiya" pitchFamily="18" charset="-78"/>
                <a:cs typeface="AL-Mohanad Bold" pitchFamily="2" charset="-78"/>
              </a:rPr>
              <a:t>الزيادة في أجور القضاة</a:t>
            </a:r>
            <a:r>
              <a:rPr lang="ar-MA" sz="2400" dirty="0">
                <a:latin typeface="ae_AlArabiya" pitchFamily="18" charset="-78"/>
                <a:cs typeface="AL-Mohanad Bold" pitchFamily="2" charset="-78"/>
              </a:rPr>
              <a:t> : </a:t>
            </a:r>
            <a:r>
              <a:rPr lang="ar-MA" sz="2400" u="sng" dirty="0">
                <a:latin typeface="ae_AlArabiya" pitchFamily="18" charset="-78"/>
                <a:cs typeface="AL-Mohanad Bold" pitchFamily="2" charset="-78"/>
              </a:rPr>
              <a:t>مرسوم </a:t>
            </a:r>
            <a:r>
              <a:rPr lang="ar-MA" sz="2400" u="sng" dirty="0">
                <a:latin typeface="ae_AlArabiya" pitchFamily="18" charset="-78"/>
                <a:cs typeface="+mj-cs"/>
              </a:rPr>
              <a:t>23</a:t>
            </a:r>
            <a:r>
              <a:rPr lang="ar-MA" sz="2400" u="sng" dirty="0">
                <a:latin typeface="ae_AlArabiya" pitchFamily="18" charset="-78"/>
                <a:cs typeface="AL-Mohanad Bold" pitchFamily="2" charset="-78"/>
              </a:rPr>
              <a:t> يناير </a:t>
            </a:r>
            <a:r>
              <a:rPr lang="ar-MA" sz="2400" u="sng" dirty="0" smtClean="0">
                <a:latin typeface="ae_AlArabiya" pitchFamily="18" charset="-78"/>
                <a:cs typeface="+mj-cs"/>
              </a:rPr>
              <a:t>2014</a:t>
            </a:r>
            <a:endParaRPr lang="en-US" sz="2400" dirty="0">
              <a:latin typeface="ae_AlArabiya" pitchFamily="18" charset="-78"/>
              <a:cs typeface="+mj-cs"/>
            </a:endParaRPr>
          </a:p>
        </p:txBody>
      </p:sp>
      <p:graphicFrame>
        <p:nvGraphicFramePr>
          <p:cNvPr id="3" name="Diagramme 2"/>
          <p:cNvGraphicFramePr/>
          <p:nvPr>
            <p:extLst>
              <p:ext uri="{D42A27DB-BD31-4B8C-83A1-F6EECF244321}">
                <p14:modId xmlns:p14="http://schemas.microsoft.com/office/powerpoint/2010/main" val="1423830491"/>
              </p:ext>
            </p:extLst>
          </p:nvPr>
        </p:nvGraphicFramePr>
        <p:xfrm>
          <a:off x="186053" y="2794000"/>
          <a:ext cx="8784976"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837885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barn(inVertical)">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graphicEl>
                                              <a:dgm id="{C77D5771-0B1C-46A8-ACDE-99F3CA607821}"/>
                                            </p:graphicEl>
                                          </p:spTgt>
                                        </p:tgtEl>
                                        <p:attrNameLst>
                                          <p:attrName>style.visibility</p:attrName>
                                        </p:attrNameLst>
                                      </p:cBhvr>
                                      <p:to>
                                        <p:strVal val="visible"/>
                                      </p:to>
                                    </p:set>
                                    <p:animEffect transition="in" filter="barn(inVertical)">
                                      <p:cBhvr>
                                        <p:cTn id="20" dur="500"/>
                                        <p:tgtEl>
                                          <p:spTgt spid="3">
                                            <p:graphicEl>
                                              <a:dgm id="{C77D5771-0B1C-46A8-ACDE-99F3CA607821}"/>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graphicEl>
                                              <a:dgm id="{D7479076-7606-447D-84F6-B33E06DA7C22}"/>
                                            </p:graphicEl>
                                          </p:spTgt>
                                        </p:tgtEl>
                                        <p:attrNameLst>
                                          <p:attrName>style.visibility</p:attrName>
                                        </p:attrNameLst>
                                      </p:cBhvr>
                                      <p:to>
                                        <p:strVal val="visible"/>
                                      </p:to>
                                    </p:set>
                                    <p:animEffect transition="in" filter="barn(inVertical)">
                                      <p:cBhvr>
                                        <p:cTn id="23" dur="250"/>
                                        <p:tgtEl>
                                          <p:spTgt spid="3">
                                            <p:graphicEl>
                                              <a:dgm id="{D7479076-7606-447D-84F6-B33E06DA7C22}"/>
                                            </p:graphicEl>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3">
                                            <p:graphicEl>
                                              <a:dgm id="{A116A08E-D58E-4CD2-857B-D676DC3459FA}"/>
                                            </p:graphicEl>
                                          </p:spTgt>
                                        </p:tgtEl>
                                        <p:attrNameLst>
                                          <p:attrName>style.visibility</p:attrName>
                                        </p:attrNameLst>
                                      </p:cBhvr>
                                      <p:to>
                                        <p:strVal val="visible"/>
                                      </p:to>
                                    </p:set>
                                    <p:animEffect transition="in" filter="wipe(down)">
                                      <p:cBhvr>
                                        <p:cTn id="27" dur="500"/>
                                        <p:tgtEl>
                                          <p:spTgt spid="3">
                                            <p:graphicEl>
                                              <a:dgm id="{A116A08E-D58E-4CD2-857B-D676DC3459F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graphicEl>
                                              <a:dgm id="{98040633-CFE0-44E7-B5E0-1D5BB561FABD}"/>
                                            </p:graphicEl>
                                          </p:spTgt>
                                        </p:tgtEl>
                                        <p:attrNameLst>
                                          <p:attrName>style.visibility</p:attrName>
                                        </p:attrNameLst>
                                      </p:cBhvr>
                                      <p:to>
                                        <p:strVal val="visible"/>
                                      </p:to>
                                    </p:set>
                                    <p:animEffect transition="in" filter="wipe(down)">
                                      <p:cBhvr>
                                        <p:cTn id="32" dur="500"/>
                                        <p:tgtEl>
                                          <p:spTgt spid="3">
                                            <p:graphicEl>
                                              <a:dgm id="{98040633-CFE0-44E7-B5E0-1D5BB561FABD}"/>
                                            </p:graphic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graphicEl>
                                              <a:dgm id="{3BA3A6E9-AE3D-4894-8909-ADC88D01F654}"/>
                                            </p:graphicEl>
                                          </p:spTgt>
                                        </p:tgtEl>
                                        <p:attrNameLst>
                                          <p:attrName>style.visibility</p:attrName>
                                        </p:attrNameLst>
                                      </p:cBhvr>
                                      <p:to>
                                        <p:strVal val="visible"/>
                                      </p:to>
                                    </p:set>
                                    <p:animEffect transition="in" filter="barn(inVertical)">
                                      <p:cBhvr>
                                        <p:cTn id="35" dur="250"/>
                                        <p:tgtEl>
                                          <p:spTgt spid="3">
                                            <p:graphicEl>
                                              <a:dgm id="{3BA3A6E9-AE3D-4894-8909-ADC88D01F654}"/>
                                            </p:graphicEl>
                                          </p:spTgt>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3">
                                            <p:graphicEl>
                                              <a:dgm id="{260BE0A0-3B25-433B-AACE-C855E05B3BBA}"/>
                                            </p:graphicEl>
                                          </p:spTgt>
                                        </p:tgtEl>
                                        <p:attrNameLst>
                                          <p:attrName>style.visibility</p:attrName>
                                        </p:attrNameLst>
                                      </p:cBhvr>
                                      <p:to>
                                        <p:strVal val="visible"/>
                                      </p:to>
                                    </p:set>
                                    <p:animEffect transition="in" filter="wipe(down)">
                                      <p:cBhvr>
                                        <p:cTn id="39" dur="500"/>
                                        <p:tgtEl>
                                          <p:spTgt spid="3">
                                            <p:graphicEl>
                                              <a:dgm id="{260BE0A0-3B25-433B-AACE-C855E05B3BB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graphicEl>
                                              <a:dgm id="{A8F78E24-8870-4F0E-B28A-7DD41768F7B9}"/>
                                            </p:graphicEl>
                                          </p:spTgt>
                                        </p:tgtEl>
                                        <p:attrNameLst>
                                          <p:attrName>style.visibility</p:attrName>
                                        </p:attrNameLst>
                                      </p:cBhvr>
                                      <p:to>
                                        <p:strVal val="visible"/>
                                      </p:to>
                                    </p:set>
                                    <p:animEffect transition="in" filter="wipe(down)">
                                      <p:cBhvr>
                                        <p:cTn id="44" dur="500"/>
                                        <p:tgtEl>
                                          <p:spTgt spid="3">
                                            <p:graphicEl>
                                              <a:dgm id="{A8F78E24-8870-4F0E-B28A-7DD41768F7B9}"/>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graphicEl>
                                              <a:dgm id="{31CBDF04-C7BA-4224-8E87-DF4F2B9746AA}"/>
                                            </p:graphicEl>
                                          </p:spTgt>
                                        </p:tgtEl>
                                        <p:attrNameLst>
                                          <p:attrName>style.visibility</p:attrName>
                                        </p:attrNameLst>
                                      </p:cBhvr>
                                      <p:to>
                                        <p:strVal val="visible"/>
                                      </p:to>
                                    </p:set>
                                    <p:animEffect transition="in" filter="barn(inVertical)">
                                      <p:cBhvr>
                                        <p:cTn id="47" dur="250"/>
                                        <p:tgtEl>
                                          <p:spTgt spid="3">
                                            <p:graphicEl>
                                              <a:dgm id="{31CBDF04-C7BA-4224-8E87-DF4F2B9746AA}"/>
                                            </p:graphicEl>
                                          </p:spTgt>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3">
                                            <p:graphicEl>
                                              <a:dgm id="{C20C308D-7D26-48E9-99DA-45AFF7C060E1}"/>
                                            </p:graphicEl>
                                          </p:spTgt>
                                        </p:tgtEl>
                                        <p:attrNameLst>
                                          <p:attrName>style.visibility</p:attrName>
                                        </p:attrNameLst>
                                      </p:cBhvr>
                                      <p:to>
                                        <p:strVal val="visible"/>
                                      </p:to>
                                    </p:set>
                                    <p:animEffect transition="in" filter="wipe(down)">
                                      <p:cBhvr>
                                        <p:cTn id="51" dur="500"/>
                                        <p:tgtEl>
                                          <p:spTgt spid="3">
                                            <p:graphicEl>
                                              <a:dgm id="{C20C308D-7D26-48E9-99DA-45AFF7C060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bldGraphic spid="3"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5"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4727" y="1772816"/>
            <a:ext cx="8567630" cy="3570208"/>
          </a:xfrm>
          <a:prstGeom prst="rect">
            <a:avLst/>
          </a:prstGeom>
        </p:spPr>
        <p:txBody>
          <a:bodyPr wrap="square">
            <a:spAutoFit/>
          </a:bodyPr>
          <a:lstStyle/>
          <a:p>
            <a:pPr marL="342900" lvl="0" indent="-342900">
              <a:lnSpc>
                <a:spcPct val="150000"/>
              </a:lnSpc>
              <a:spcBef>
                <a:spcPts val="1200"/>
              </a:spcBef>
              <a:buFont typeface="+mj-lt"/>
              <a:buAutoNum type="arabicPeriod" startAt="2"/>
            </a:pPr>
            <a:r>
              <a:rPr lang="ar-MA" sz="2400" b="1" u="dash" dirty="0">
                <a:latin typeface="ae_AlArabiya" pitchFamily="18" charset="-78"/>
                <a:cs typeface="AL-Mohanad Bold" pitchFamily="2" charset="-78"/>
              </a:rPr>
              <a:t>الزيادة في أجور هيئة كتابة الضبط </a:t>
            </a:r>
            <a:r>
              <a:rPr lang="ar-MA" sz="2400" dirty="0">
                <a:latin typeface="ae_AlArabiya" pitchFamily="18" charset="-78"/>
                <a:cs typeface="AL-Mohanad Bold" pitchFamily="2" charset="-78"/>
              </a:rPr>
              <a:t>(سبق انجازها سنة </a:t>
            </a:r>
            <a:r>
              <a:rPr lang="ar-MA" sz="2400" dirty="0">
                <a:latin typeface="ae_AlArabiya" pitchFamily="18" charset="-78"/>
                <a:cs typeface="+mj-cs"/>
              </a:rPr>
              <a:t>2011</a:t>
            </a:r>
            <a:r>
              <a:rPr lang="ar-MA" sz="2400" dirty="0">
                <a:latin typeface="ae_AlArabiya" pitchFamily="18" charset="-78"/>
                <a:cs typeface="AL-Mohanad Bold" pitchFamily="2" charset="-78"/>
              </a:rPr>
              <a:t> بشكل بوأت كتابة الضبط مكانة أجرية عالية).</a:t>
            </a:r>
            <a:endParaRPr lang="en-US" sz="2400" dirty="0">
              <a:latin typeface="ae_AlArabiya" pitchFamily="18" charset="-78"/>
              <a:cs typeface="AL-Mohanad Bold" pitchFamily="2" charset="-78"/>
            </a:endParaRPr>
          </a:p>
          <a:p>
            <a:pPr marL="342900" indent="-342900">
              <a:lnSpc>
                <a:spcPct val="150000"/>
              </a:lnSpc>
              <a:spcBef>
                <a:spcPts val="1200"/>
              </a:spcBef>
              <a:buFont typeface="+mj-lt"/>
              <a:buAutoNum type="arabicPeriod" startAt="2"/>
            </a:pPr>
            <a:r>
              <a:rPr lang="ar-MA" sz="2400" b="1" u="dash" dirty="0">
                <a:latin typeface="ae_AlArabiya" pitchFamily="18" charset="-78"/>
                <a:cs typeface="AL-Mohanad Bold" pitchFamily="2" charset="-78"/>
              </a:rPr>
              <a:t>تخصيص تعويضات لأول مرة عن الإدارة القضائية وعن الديمومة وعن الانتداب</a:t>
            </a:r>
            <a:r>
              <a:rPr lang="ar-MA" sz="2400" b="1" u="dash" dirty="0" smtClean="0">
                <a:latin typeface="ae_AlArabiya" pitchFamily="18" charset="-78"/>
                <a:cs typeface="AL-Mohanad Bold" pitchFamily="2" charset="-78"/>
              </a:rPr>
              <a:t>.</a:t>
            </a:r>
            <a:endParaRPr lang="fr-FR" sz="2400" b="1" u="dash" dirty="0" smtClean="0">
              <a:latin typeface="ae_AlArabiya" pitchFamily="18" charset="-78"/>
              <a:cs typeface="AL-Mohanad Bold" pitchFamily="2" charset="-78"/>
            </a:endParaRPr>
          </a:p>
          <a:p>
            <a:pPr marL="457200" indent="-457200" algn="just">
              <a:lnSpc>
                <a:spcPct val="150000"/>
              </a:lnSpc>
              <a:buFont typeface="+mj-lt"/>
              <a:buAutoNum type="arabicPeriod" startAt="4"/>
            </a:pPr>
            <a:r>
              <a:rPr lang="ar-MA" sz="2400" b="1" u="dash" dirty="0">
                <a:latin typeface="ae_AlArabiya" pitchFamily="18" charset="-78"/>
                <a:cs typeface="AL-Mohanad Bold" pitchFamily="2" charset="-78"/>
              </a:rPr>
              <a:t>بالنسبة للمحامين :</a:t>
            </a:r>
            <a:endParaRPr lang="en-US" sz="2400" b="1" u="dash" dirty="0">
              <a:latin typeface="ae_AlArabiya" pitchFamily="18" charset="-78"/>
              <a:cs typeface="AL-Mohanad Bold" pitchFamily="2" charset="-78"/>
            </a:endParaRPr>
          </a:p>
          <a:p>
            <a:pPr marL="811213" lvl="1" indent="-457200" algn="just">
              <a:lnSpc>
                <a:spcPct val="150000"/>
              </a:lnSpc>
              <a:buClr>
                <a:srgbClr val="C00000"/>
              </a:buClr>
              <a:buFont typeface="Arial" pitchFamily="34" charset="0"/>
              <a:buChar char="•"/>
            </a:pPr>
            <a:r>
              <a:rPr lang="ar-MA" sz="2400" dirty="0">
                <a:latin typeface="ae_AlArabiya" pitchFamily="18" charset="-78"/>
                <a:cs typeface="AL-Mohanad Bold" pitchFamily="2" charset="-78"/>
              </a:rPr>
              <a:t>صدور مرسوم المساعدة القضائية بتاريخ </a:t>
            </a:r>
            <a:r>
              <a:rPr lang="ar-MA" sz="2400" dirty="0">
                <a:latin typeface="ae_AlArabiya" pitchFamily="18" charset="-78"/>
              </a:rPr>
              <a:t>31</a:t>
            </a:r>
            <a:r>
              <a:rPr lang="ar-MA" sz="1400" dirty="0">
                <a:latin typeface="ae_AlArabiya" pitchFamily="18" charset="-78"/>
              </a:rPr>
              <a:t>-</a:t>
            </a:r>
            <a:r>
              <a:rPr lang="ar-MA" sz="2400" dirty="0">
                <a:latin typeface="ae_AlArabiya" pitchFamily="18" charset="-78"/>
              </a:rPr>
              <a:t>12</a:t>
            </a:r>
            <a:r>
              <a:rPr lang="ar-MA" sz="1200" dirty="0">
                <a:latin typeface="ae_AlArabiya" pitchFamily="18" charset="-78"/>
              </a:rPr>
              <a:t>-</a:t>
            </a:r>
            <a:r>
              <a:rPr lang="ar-MA" sz="2400" dirty="0">
                <a:latin typeface="ae_AlArabiya" pitchFamily="18" charset="-78"/>
              </a:rPr>
              <a:t>2015</a:t>
            </a:r>
            <a:r>
              <a:rPr lang="ar-MA" sz="2400" dirty="0">
                <a:latin typeface="ae_AlArabiya" pitchFamily="18" charset="-78"/>
                <a:cs typeface="AL-Mohanad Bold" pitchFamily="2" charset="-78"/>
              </a:rPr>
              <a:t>، ورصد مبلغ </a:t>
            </a:r>
            <a:r>
              <a:rPr lang="ar-MA" sz="2400" dirty="0">
                <a:latin typeface="ae_AlArabiya" pitchFamily="18" charset="-78"/>
              </a:rPr>
              <a:t>60</a:t>
            </a:r>
            <a:r>
              <a:rPr lang="ar-MA" sz="2400" dirty="0">
                <a:latin typeface="ae_AlArabiya" pitchFamily="18" charset="-78"/>
                <a:cs typeface="AL-Mohanad Bold" pitchFamily="2" charset="-78"/>
              </a:rPr>
              <a:t> مليون درهم في الميزانية السنوية قابلة  للزيادة كل سنتين</a:t>
            </a:r>
            <a:r>
              <a:rPr lang="ar-MA" sz="2400" dirty="0" smtClean="0">
                <a:latin typeface="ae_AlArabiya" pitchFamily="18" charset="-78"/>
                <a:cs typeface="AL-Mohanad Bold" pitchFamily="2" charset="-78"/>
              </a:rPr>
              <a:t>.</a:t>
            </a:r>
            <a:endParaRPr lang="fr-FR" sz="2400" dirty="0">
              <a:latin typeface="ae_AlArabiya" pitchFamily="18" charset="-78"/>
              <a:cs typeface="AL-Mohanad Bold" pitchFamily="2" charset="-78"/>
            </a:endParaRPr>
          </a:p>
        </p:txBody>
      </p:sp>
      <p:sp>
        <p:nvSpPr>
          <p:cNvPr id="10" name="Rectangle 9"/>
          <p:cNvSpPr/>
          <p:nvPr/>
        </p:nvSpPr>
        <p:spPr>
          <a:xfrm>
            <a:off x="4999773" y="1412776"/>
            <a:ext cx="3765774" cy="492443"/>
          </a:xfrm>
          <a:prstGeom prst="rect">
            <a:avLst/>
          </a:prstGeom>
        </p:spPr>
        <p:txBody>
          <a:bodyPr wrap="none">
            <a:spAutoFit/>
          </a:bodyPr>
          <a:lstStyle/>
          <a:p>
            <a:pPr marL="457200" indent="-457200">
              <a:buBlip>
                <a:blip r:embed="rId5"/>
              </a:buBlip>
            </a:pPr>
            <a:r>
              <a:rPr lang="ar-MA" sz="2600" b="1" i="1" dirty="0">
                <a:solidFill>
                  <a:srgbClr val="C00000"/>
                </a:solidFill>
                <a:latin typeface="ae_AlArabiya" pitchFamily="18" charset="-78"/>
                <a:cs typeface="AL-Mohanad Bold" pitchFamily="2" charset="-78"/>
              </a:rPr>
              <a:t>على مستوى مقاربة التحفيز : </a:t>
            </a:r>
          </a:p>
        </p:txBody>
      </p:sp>
    </p:spTree>
    <p:extLst>
      <p:ext uri="{BB962C8B-B14F-4D97-AF65-F5344CB8AC3E}">
        <p14:creationId xmlns:p14="http://schemas.microsoft.com/office/powerpoint/2010/main" val="358903840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out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out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outHorizontal)">
                                      <p:cBhvr>
                                        <p:cTn id="22" dur="500"/>
                                        <p:tgtEl>
                                          <p:spTgt spid="4">
                                            <p:txEl>
                                              <p:pRg st="2" end="2"/>
                                            </p:txEl>
                                          </p:spTgt>
                                        </p:tgtEl>
                                      </p:cBhvr>
                                    </p:animEffect>
                                  </p:childTnLst>
                                </p:cTn>
                              </p:par>
                              <p:par>
                                <p:cTn id="23" presetID="16" presetClass="entr" presetSubtype="42"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outHorizontal)">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99773" y="1544103"/>
            <a:ext cx="3765774" cy="492443"/>
          </a:xfrm>
          <a:prstGeom prst="rect">
            <a:avLst/>
          </a:prstGeom>
        </p:spPr>
        <p:txBody>
          <a:bodyPr wrap="none">
            <a:spAutoFit/>
          </a:bodyPr>
          <a:lstStyle/>
          <a:p>
            <a:pPr marL="457200" indent="-457200">
              <a:buBlip>
                <a:blip r:embed="rId2"/>
              </a:buBlip>
            </a:pPr>
            <a:r>
              <a:rPr lang="ar-MA" sz="2600" b="1" i="1" dirty="0">
                <a:solidFill>
                  <a:srgbClr val="C00000"/>
                </a:solidFill>
                <a:latin typeface="ae_AlArabiya" pitchFamily="18" charset="-78"/>
                <a:cs typeface="AL-Mohanad Bold" pitchFamily="2" charset="-78"/>
              </a:rPr>
              <a:t>على مستوى مقاربة التحفيز : </a:t>
            </a:r>
          </a:p>
        </p:txBody>
      </p:sp>
      <p:sp>
        <p:nvSpPr>
          <p:cNvPr id="14" name="Rectangle 13"/>
          <p:cNvSpPr/>
          <p:nvPr/>
        </p:nvSpPr>
        <p:spPr>
          <a:xfrm>
            <a:off x="727404" y="2036546"/>
            <a:ext cx="8015634" cy="4216539"/>
          </a:xfrm>
          <a:prstGeom prst="rect">
            <a:avLst/>
          </a:prstGeom>
        </p:spPr>
        <p:txBody>
          <a:bodyPr wrap="square">
            <a:spAutoFit/>
          </a:bodyPr>
          <a:lstStyle/>
          <a:p>
            <a:pPr marL="457200" indent="-457200" algn="just">
              <a:lnSpc>
                <a:spcPct val="150000"/>
              </a:lnSpc>
              <a:spcBef>
                <a:spcPts val="600"/>
              </a:spcBef>
              <a:spcAft>
                <a:spcPts val="600"/>
              </a:spcAft>
              <a:buFont typeface="+mj-lt"/>
              <a:buAutoNum type="arabicPeriod" startAt="5"/>
            </a:pPr>
            <a:r>
              <a:rPr lang="ar-MA" sz="2400" b="1" u="dash" dirty="0" smtClean="0">
                <a:latin typeface="ae_AlArabiya" pitchFamily="18" charset="-78"/>
                <a:cs typeface="AL-Mohanad Bold" pitchFamily="2" charset="-78"/>
              </a:rPr>
              <a:t>بالنسبة </a:t>
            </a:r>
            <a:r>
              <a:rPr lang="ar-MA" sz="2400" b="1" u="dash" dirty="0">
                <a:latin typeface="ae_AlArabiya" pitchFamily="18" charset="-78"/>
                <a:cs typeface="AL-Mohanad Bold" pitchFamily="2" charset="-78"/>
              </a:rPr>
              <a:t>للمفوضين القضائيين :</a:t>
            </a:r>
            <a:endParaRPr lang="en-US" sz="2400" b="1" u="dash" dirty="0">
              <a:latin typeface="ae_AlArabiya" pitchFamily="18" charset="-78"/>
              <a:cs typeface="AL-Mohanad Bold" pitchFamily="2" charset="-78"/>
            </a:endParaRPr>
          </a:p>
          <a:p>
            <a:pPr marL="633413" indent="-279400" algn="just">
              <a:lnSpc>
                <a:spcPct val="150000"/>
              </a:lnSpc>
              <a:spcBef>
                <a:spcPts val="600"/>
              </a:spcBef>
              <a:spcAft>
                <a:spcPts val="600"/>
              </a:spcAft>
              <a:buClr>
                <a:srgbClr val="C00000"/>
              </a:buClr>
              <a:buFont typeface="Wingdings" pitchFamily="2" charset="2"/>
              <a:buChar char="§"/>
            </a:pPr>
            <a:r>
              <a:rPr lang="ar-MA" sz="2400" dirty="0">
                <a:latin typeface="ae_AlArabiya" pitchFamily="18" charset="-78"/>
                <a:cs typeface="AL-Mohanad Bold" pitchFamily="2" charset="-78"/>
              </a:rPr>
              <a:t>الرفع من تسعيرة الأجور بنسبة هامة لكافة الاجراءات والمساطر (القرار المشترك لوزير العدل والحريات ووزير المالية المؤرخ في </a:t>
            </a:r>
            <a:r>
              <a:rPr lang="ar-MA" sz="2400" dirty="0">
                <a:latin typeface="ae_AlArabiya" pitchFamily="18" charset="-78"/>
                <a:cs typeface="+mj-cs"/>
              </a:rPr>
              <a:t>26</a:t>
            </a:r>
            <a:r>
              <a:rPr lang="ar-MA" sz="2400" dirty="0">
                <a:latin typeface="ae_AlArabiya" pitchFamily="18" charset="-78"/>
                <a:cs typeface="AL-Mohanad Bold" pitchFamily="2" charset="-78"/>
              </a:rPr>
              <a:t> نونبر </a:t>
            </a:r>
            <a:r>
              <a:rPr lang="ar-MA" sz="2400" dirty="0">
                <a:latin typeface="ae_AlArabiya" pitchFamily="18" charset="-78"/>
                <a:cs typeface="+mj-cs"/>
              </a:rPr>
              <a:t>2014</a:t>
            </a:r>
            <a:r>
              <a:rPr lang="ar-MA" sz="2400" dirty="0">
                <a:latin typeface="ae_AlArabiya" pitchFamily="18" charset="-78"/>
                <a:cs typeface="AL-Mohanad Bold" pitchFamily="2" charset="-78"/>
              </a:rPr>
              <a:t>) . مثال : الاستدعاء </a:t>
            </a:r>
            <a:r>
              <a:rPr lang="ar-MA" sz="2400" dirty="0">
                <a:latin typeface="ae_AlArabiya" pitchFamily="18" charset="-78"/>
                <a:cs typeface="+mj-cs"/>
              </a:rPr>
              <a:t>30</a:t>
            </a:r>
            <a:r>
              <a:rPr lang="ar-MA" sz="2400" dirty="0">
                <a:latin typeface="ae_AlArabiya" pitchFamily="18" charset="-78"/>
                <a:cs typeface="AL-Mohanad Bold" pitchFamily="2" charset="-78"/>
              </a:rPr>
              <a:t> درهم أصبح </a:t>
            </a:r>
            <a:r>
              <a:rPr lang="ar-MA" sz="2400" dirty="0">
                <a:latin typeface="ae_AlArabiya" pitchFamily="18" charset="-78"/>
                <a:cs typeface="+mj-cs"/>
              </a:rPr>
              <a:t>50</a:t>
            </a:r>
            <a:r>
              <a:rPr lang="ar-MA" sz="2400" dirty="0">
                <a:latin typeface="ae_AlArabiya" pitchFamily="18" charset="-78"/>
                <a:cs typeface="AL-Mohanad Bold" pitchFamily="2" charset="-78"/>
              </a:rPr>
              <a:t> درهم مع (</a:t>
            </a:r>
            <a:r>
              <a:rPr lang="ar-MA" sz="2400" dirty="0">
                <a:latin typeface="ae_AlArabiya" pitchFamily="18" charset="-78"/>
                <a:cs typeface="+mj-cs"/>
              </a:rPr>
              <a:t>3</a:t>
            </a:r>
            <a:r>
              <a:rPr lang="ar-MA" sz="2400" dirty="0">
                <a:latin typeface="ae_AlArabiya" pitchFamily="18" charset="-78"/>
                <a:cs typeface="AL-Mohanad Bold" pitchFamily="2" charset="-78"/>
              </a:rPr>
              <a:t>) درهم لكل كلم ذهابا وإيابا</a:t>
            </a:r>
            <a:r>
              <a:rPr lang="ar-MA" sz="2400" dirty="0" smtClean="0">
                <a:latin typeface="ae_AlArabiya" pitchFamily="18" charset="-78"/>
                <a:cs typeface="AL-Mohanad Bold" pitchFamily="2" charset="-78"/>
              </a:rPr>
              <a:t>.</a:t>
            </a:r>
            <a:endParaRPr lang="fr-FR" sz="2400" dirty="0" smtClean="0">
              <a:latin typeface="ae_AlArabiya" pitchFamily="18" charset="-78"/>
              <a:cs typeface="AL-Mohanad Bold" pitchFamily="2" charset="-78"/>
            </a:endParaRPr>
          </a:p>
          <a:p>
            <a:pPr marL="457200" indent="-457200" algn="just">
              <a:lnSpc>
                <a:spcPct val="150000"/>
              </a:lnSpc>
              <a:spcBef>
                <a:spcPts val="600"/>
              </a:spcBef>
              <a:spcAft>
                <a:spcPts val="600"/>
              </a:spcAft>
              <a:buFont typeface="+mj-lt"/>
              <a:buAutoNum type="arabicPeriod" startAt="6"/>
            </a:pPr>
            <a:r>
              <a:rPr lang="ar-MA" sz="2400" b="1" u="dash" dirty="0" smtClean="0">
                <a:latin typeface="ae_AlArabiya" pitchFamily="18" charset="-78"/>
                <a:cs typeface="AL-Mohanad Bold" pitchFamily="2" charset="-78"/>
              </a:rPr>
              <a:t>بالنسبة </a:t>
            </a:r>
            <a:r>
              <a:rPr lang="ar-MA" sz="2400" b="1" u="dash" dirty="0">
                <a:latin typeface="ae_AlArabiya" pitchFamily="18" charset="-78"/>
                <a:cs typeface="AL-Mohanad Bold" pitchFamily="2" charset="-78"/>
              </a:rPr>
              <a:t>للموثقين :</a:t>
            </a:r>
            <a:endParaRPr lang="en-US" sz="2400" b="1" u="dash" dirty="0">
              <a:latin typeface="ae_AlArabiya" pitchFamily="18" charset="-78"/>
              <a:cs typeface="AL-Mohanad Bold" pitchFamily="2" charset="-78"/>
            </a:endParaRPr>
          </a:p>
          <a:p>
            <a:pPr marL="633413" lvl="1" indent="-279400" algn="just">
              <a:spcBef>
                <a:spcPts val="600"/>
              </a:spcBef>
              <a:spcAft>
                <a:spcPts val="600"/>
              </a:spcAft>
              <a:buClr>
                <a:srgbClr val="C00000"/>
              </a:buClr>
              <a:buFont typeface="Wingdings" pitchFamily="2" charset="2"/>
              <a:buChar char="§"/>
            </a:pPr>
            <a:r>
              <a:rPr lang="ar-MA" sz="2400" dirty="0">
                <a:latin typeface="ae_AlArabiya" pitchFamily="18" charset="-78"/>
                <a:cs typeface="AL-Mohanad Bold" pitchFamily="2" charset="-78"/>
              </a:rPr>
              <a:t>مشروع مرسوم لتحديد أتعاب الموثقين في طور الانجاز.</a:t>
            </a:r>
            <a:endParaRPr lang="en-US" sz="2400" dirty="0">
              <a:latin typeface="ae_AlArabiya" pitchFamily="18" charset="-78"/>
              <a:cs typeface="AL-Mohanad Bold" pitchFamily="2" charset="-78"/>
            </a:endParaRPr>
          </a:p>
          <a:p>
            <a:pPr marL="633413" lvl="1" indent="-279400" algn="just">
              <a:spcBef>
                <a:spcPts val="600"/>
              </a:spcBef>
              <a:spcAft>
                <a:spcPts val="600"/>
              </a:spcAft>
              <a:buClr>
                <a:srgbClr val="C00000"/>
              </a:buClr>
              <a:buFont typeface="Wingdings" pitchFamily="2" charset="2"/>
              <a:buChar char="§"/>
            </a:pPr>
            <a:r>
              <a:rPr lang="ar-MA" sz="2400" dirty="0">
                <a:latin typeface="ae_AlArabiya" pitchFamily="18" charset="-78"/>
                <a:cs typeface="AL-Mohanad Bold" pitchFamily="2" charset="-78"/>
              </a:rPr>
              <a:t>تخصيص دعم مالي لكافة المهن القضائية في مجال التكوين.</a:t>
            </a:r>
            <a:endParaRPr lang="en-US" sz="2400" dirty="0">
              <a:latin typeface="ae_AlArabiya" pitchFamily="18" charset="-78"/>
              <a:cs typeface="AL-Mohanad Bold" pitchFamily="2" charset="-78"/>
            </a:endParaRP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p:nvPr/>
        </p:nvPicPr>
        <p:blipFill rotWithShape="1">
          <a:blip r:embed="rId4"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5"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11671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1000"/>
                                        <p:tgtEl>
                                          <p:spTgt spid="14">
                                            <p:txEl>
                                              <p:pRg st="1" end="1"/>
                                            </p:txEl>
                                          </p:spTgt>
                                        </p:tgtEl>
                                      </p:cBhvr>
                                    </p:animEffect>
                                    <p:anim calcmode="lin" valueType="num">
                                      <p:cBhvr>
                                        <p:cTn id="1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fade">
                                      <p:cBhvr>
                                        <p:cTn id="24" dur="1000"/>
                                        <p:tgtEl>
                                          <p:spTgt spid="14">
                                            <p:txEl>
                                              <p:pRg st="2" end="2"/>
                                            </p:txEl>
                                          </p:spTgt>
                                        </p:tgtEl>
                                      </p:cBhvr>
                                    </p:animEffect>
                                    <p:anim calcmode="lin" valueType="num">
                                      <p:cBhvr>
                                        <p:cTn id="2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fade">
                                      <p:cBhvr>
                                        <p:cTn id="29" dur="1000"/>
                                        <p:tgtEl>
                                          <p:spTgt spid="14">
                                            <p:txEl>
                                              <p:pRg st="3" end="3"/>
                                            </p:txEl>
                                          </p:spTgt>
                                        </p:tgtEl>
                                      </p:cBhvr>
                                    </p:animEffect>
                                    <p:anim calcmode="lin" valueType="num">
                                      <p:cBhvr>
                                        <p:cTn id="30"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fade">
                                      <p:cBhvr>
                                        <p:cTn id="34" dur="1000"/>
                                        <p:tgtEl>
                                          <p:spTgt spid="14">
                                            <p:txEl>
                                              <p:pRg st="4" end="4"/>
                                            </p:txEl>
                                          </p:spTgt>
                                        </p:tgtEl>
                                      </p:cBhvr>
                                    </p:animEffect>
                                    <p:anim calcmode="lin" valueType="num">
                                      <p:cBhvr>
                                        <p:cTn id="35"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735888" y="1222120"/>
            <a:ext cx="3817071" cy="492443"/>
          </a:xfrm>
          <a:prstGeom prst="rect">
            <a:avLst/>
          </a:prstGeom>
        </p:spPr>
        <p:txBody>
          <a:bodyPr wrap="none">
            <a:spAutoFit/>
          </a:bodyPr>
          <a:lstStyle/>
          <a:p>
            <a:pPr marL="457200" lvl="0" indent="-457200">
              <a:buBlip>
                <a:blip r:embed="rId2"/>
              </a:buBlip>
            </a:pPr>
            <a:r>
              <a:rPr lang="ar-MA" sz="2600" b="1" i="1" dirty="0">
                <a:solidFill>
                  <a:srgbClr val="C00000"/>
                </a:solidFill>
                <a:latin typeface="ae_AlArabiya" pitchFamily="18" charset="-78"/>
                <a:cs typeface="AL-Mohanad Bold" pitchFamily="2" charset="-78"/>
              </a:rPr>
              <a:t>على مستوى التأطير القانوني :</a:t>
            </a:r>
            <a:endParaRPr lang="en-US" sz="2600" b="1" i="1" dirty="0">
              <a:solidFill>
                <a:srgbClr val="C00000"/>
              </a:solidFill>
              <a:latin typeface="ae_AlArabiya" pitchFamily="18" charset="-78"/>
              <a:cs typeface="AL-Mohanad Bold" pitchFamily="2" charset="-78"/>
            </a:endParaRPr>
          </a:p>
        </p:txBody>
      </p:sp>
      <p:graphicFrame>
        <p:nvGraphicFramePr>
          <p:cNvPr id="2" name="Diagramme 1"/>
          <p:cNvGraphicFramePr/>
          <p:nvPr>
            <p:extLst>
              <p:ext uri="{D42A27DB-BD31-4B8C-83A1-F6EECF244321}">
                <p14:modId xmlns:p14="http://schemas.microsoft.com/office/powerpoint/2010/main" val="4270453092"/>
              </p:ext>
            </p:extLst>
          </p:nvPr>
        </p:nvGraphicFramePr>
        <p:xfrm>
          <a:off x="179512" y="1988840"/>
          <a:ext cx="8363881" cy="5093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940152" y="1628800"/>
            <a:ext cx="2263761" cy="406265"/>
          </a:xfrm>
          <a:prstGeom prst="rect">
            <a:avLst/>
          </a:prstGeom>
        </p:spPr>
        <p:txBody>
          <a:bodyPr wrap="none">
            <a:spAutoFit/>
          </a:bodyPr>
          <a:lstStyle/>
          <a:p>
            <a:pPr lvl="0">
              <a:lnSpc>
                <a:spcPct val="80000"/>
              </a:lnSpc>
            </a:pPr>
            <a:r>
              <a:rPr lang="ar-MA" sz="2400" b="1" u="dash" dirty="0">
                <a:solidFill>
                  <a:srgbClr val="002060"/>
                </a:solidFill>
                <a:latin typeface="ae_AlArabiya" pitchFamily="18" charset="-78"/>
                <a:cs typeface="AL-Mohanad Bold" pitchFamily="2" charset="-78"/>
              </a:rPr>
              <a:t>أولا : بالنسبة للقضاة </a:t>
            </a:r>
            <a:endParaRPr lang="ar-MA" sz="2400" dirty="0">
              <a:solidFill>
                <a:srgbClr val="002060"/>
              </a:solidFill>
              <a:latin typeface="ae_AlArabiya" pitchFamily="18" charset="-78"/>
              <a:cs typeface="AL-Mohanad Bold" pitchFamily="2" charset="-78"/>
            </a:endParaRPr>
          </a:p>
        </p:txBody>
      </p:sp>
      <p:pic>
        <p:nvPicPr>
          <p:cNvPr id="8"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p:nvPr/>
        </p:nvPicPr>
        <p:blipFill rotWithShape="1">
          <a:blip r:embed="rId9"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4" name="Picture 10" descr="C:\Documents and Settings\hzahir\Bureau\قسم التحصيل\armoiries[1].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11531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FCC17904-ED1D-449E-8E28-ADA07420CDF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C3556147-0786-481B-BB36-A7B76559776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011DABFE-0077-44C2-B38E-321A70039D4E}"/>
                                            </p:graphicEl>
                                          </p:spTgt>
                                        </p:tgtEl>
                                        <p:attrNameLst>
                                          <p:attrName>style.visibility</p:attrName>
                                        </p:attrNameLst>
                                      </p:cBhvr>
                                      <p:to>
                                        <p:strVal val="visible"/>
                                      </p:to>
                                    </p:set>
                                  </p:childTnLst>
                                </p:cTn>
                              </p:par>
                            </p:childTnLst>
                          </p:cTn>
                        </p:par>
                        <p:par>
                          <p:cTn id="23" fill="hold">
                            <p:stCondLst>
                              <p:cond delay="0"/>
                            </p:stCondLst>
                            <p:childTnLst>
                              <p:par>
                                <p:cTn id="24" presetID="2" presetClass="entr" presetSubtype="3" fill="hold" grpId="0" nodeType="afterEffect">
                                  <p:stCondLst>
                                    <p:cond delay="0"/>
                                  </p:stCondLst>
                                  <p:childTnLst>
                                    <p:set>
                                      <p:cBhvr>
                                        <p:cTn id="25" dur="1" fill="hold">
                                          <p:stCondLst>
                                            <p:cond delay="0"/>
                                          </p:stCondLst>
                                        </p:cTn>
                                        <p:tgtEl>
                                          <p:spTgt spid="2">
                                            <p:graphicEl>
                                              <a:dgm id="{93F087E8-7BD1-4BB0-81E6-22B5A06F772B}"/>
                                            </p:graphicEl>
                                          </p:spTgt>
                                        </p:tgtEl>
                                        <p:attrNameLst>
                                          <p:attrName>style.visibility</p:attrName>
                                        </p:attrNameLst>
                                      </p:cBhvr>
                                      <p:to>
                                        <p:strVal val="visible"/>
                                      </p:to>
                                    </p:set>
                                    <p:anim calcmode="lin" valueType="num">
                                      <p:cBhvr additive="base">
                                        <p:cTn id="26" dur="500" fill="hold"/>
                                        <p:tgtEl>
                                          <p:spTgt spid="2">
                                            <p:graphicEl>
                                              <a:dgm id="{93F087E8-7BD1-4BB0-81E6-22B5A06F772B}"/>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
                                            <p:graphicEl>
                                              <a:dgm id="{93F087E8-7BD1-4BB0-81E6-22B5A06F772B}"/>
                                            </p:graphicEl>
                                          </p:spTgt>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 presetClass="entr" presetSubtype="3" fill="hold" grpId="0" nodeType="afterEffect">
                                  <p:stCondLst>
                                    <p:cond delay="0"/>
                                  </p:stCondLst>
                                  <p:childTnLst>
                                    <p:set>
                                      <p:cBhvr>
                                        <p:cTn id="30" dur="1" fill="hold">
                                          <p:stCondLst>
                                            <p:cond delay="0"/>
                                          </p:stCondLst>
                                        </p:cTn>
                                        <p:tgtEl>
                                          <p:spTgt spid="2">
                                            <p:graphicEl>
                                              <a:dgm id="{3433A9F9-62F1-4C39-8A19-AE063144914A}"/>
                                            </p:graphicEl>
                                          </p:spTgt>
                                        </p:tgtEl>
                                        <p:attrNameLst>
                                          <p:attrName>style.visibility</p:attrName>
                                        </p:attrNameLst>
                                      </p:cBhvr>
                                      <p:to>
                                        <p:strVal val="visible"/>
                                      </p:to>
                                    </p:set>
                                    <p:anim calcmode="lin" valueType="num">
                                      <p:cBhvr additive="base">
                                        <p:cTn id="31" dur="500" fill="hold"/>
                                        <p:tgtEl>
                                          <p:spTgt spid="2">
                                            <p:graphicEl>
                                              <a:dgm id="{3433A9F9-62F1-4C39-8A19-AE063144914A}"/>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3433A9F9-62F1-4C39-8A19-AE063144914A}"/>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graphicEl>
                                              <a:dgm id="{8882CB52-49E8-402F-BF6C-9ED00472F36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DEDDAD74-0C55-463A-9B50-77E1589B8476}"/>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graphicEl>
                                              <a:dgm id="{F3878D6D-DD76-44A6-8AA1-BD35A3C125E6}"/>
                                            </p:graphicEl>
                                          </p:spTgt>
                                        </p:tgtEl>
                                        <p:attrNameLst>
                                          <p:attrName>style.visibility</p:attrName>
                                        </p:attrNameLst>
                                      </p:cBhvr>
                                      <p:to>
                                        <p:strVal val="visible"/>
                                      </p:to>
                                    </p:set>
                                  </p:childTnLst>
                                </p:cTn>
                              </p:par>
                            </p:childTnLst>
                          </p:cTn>
                        </p:par>
                        <p:par>
                          <p:cTn id="41" fill="hold">
                            <p:stCondLst>
                              <p:cond delay="0"/>
                            </p:stCondLst>
                            <p:childTnLst>
                              <p:par>
                                <p:cTn id="42" presetID="2" presetClass="entr" presetSubtype="3" fill="hold" grpId="0" nodeType="afterEffect">
                                  <p:stCondLst>
                                    <p:cond delay="0"/>
                                  </p:stCondLst>
                                  <p:childTnLst>
                                    <p:set>
                                      <p:cBhvr>
                                        <p:cTn id="43" dur="1" fill="hold">
                                          <p:stCondLst>
                                            <p:cond delay="0"/>
                                          </p:stCondLst>
                                        </p:cTn>
                                        <p:tgtEl>
                                          <p:spTgt spid="2">
                                            <p:graphicEl>
                                              <a:dgm id="{C40CFBB9-5FF2-48E4-81A7-3D391C050E40}"/>
                                            </p:graphicEl>
                                          </p:spTgt>
                                        </p:tgtEl>
                                        <p:attrNameLst>
                                          <p:attrName>style.visibility</p:attrName>
                                        </p:attrNameLst>
                                      </p:cBhvr>
                                      <p:to>
                                        <p:strVal val="visible"/>
                                      </p:to>
                                    </p:set>
                                    <p:anim calcmode="lin" valueType="num">
                                      <p:cBhvr additive="base">
                                        <p:cTn id="44" dur="500" fill="hold"/>
                                        <p:tgtEl>
                                          <p:spTgt spid="2">
                                            <p:graphicEl>
                                              <a:dgm id="{C40CFBB9-5FF2-48E4-81A7-3D391C050E40}"/>
                                            </p:graphic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
                                            <p:graphicEl>
                                              <a:dgm id="{C40CFBB9-5FF2-48E4-81A7-3D391C050E40}"/>
                                            </p:graphicEl>
                                          </p:spTgt>
                                        </p:tgtEl>
                                        <p:attrNameLst>
                                          <p:attrName>ppt_y</p:attrName>
                                        </p:attrNameLst>
                                      </p:cBhvr>
                                      <p:tavLst>
                                        <p:tav tm="0">
                                          <p:val>
                                            <p:strVal val="0-#ppt_h/2"/>
                                          </p:val>
                                        </p:tav>
                                        <p:tav tm="100000">
                                          <p:val>
                                            <p:strVal val="#ppt_y"/>
                                          </p:val>
                                        </p:tav>
                                      </p:tavLst>
                                    </p:anim>
                                  </p:childTnLst>
                                </p:cTn>
                              </p:par>
                            </p:childTnLst>
                          </p:cTn>
                        </p:par>
                        <p:par>
                          <p:cTn id="46" fill="hold">
                            <p:stCondLst>
                              <p:cond delay="500"/>
                            </p:stCondLst>
                            <p:childTnLst>
                              <p:par>
                                <p:cTn id="47" presetID="2" presetClass="entr" presetSubtype="3" fill="hold" grpId="0" nodeType="afterEffect">
                                  <p:stCondLst>
                                    <p:cond delay="0"/>
                                  </p:stCondLst>
                                  <p:childTnLst>
                                    <p:set>
                                      <p:cBhvr>
                                        <p:cTn id="48" dur="1" fill="hold">
                                          <p:stCondLst>
                                            <p:cond delay="0"/>
                                          </p:stCondLst>
                                        </p:cTn>
                                        <p:tgtEl>
                                          <p:spTgt spid="2">
                                            <p:graphicEl>
                                              <a:dgm id="{0A67AA18-6040-471A-953E-5BACBDC798A8}"/>
                                            </p:graphicEl>
                                          </p:spTgt>
                                        </p:tgtEl>
                                        <p:attrNameLst>
                                          <p:attrName>style.visibility</p:attrName>
                                        </p:attrNameLst>
                                      </p:cBhvr>
                                      <p:to>
                                        <p:strVal val="visible"/>
                                      </p:to>
                                    </p:set>
                                    <p:anim calcmode="lin" valueType="num">
                                      <p:cBhvr additive="base">
                                        <p:cTn id="49" dur="500" fill="hold"/>
                                        <p:tgtEl>
                                          <p:spTgt spid="2">
                                            <p:graphicEl>
                                              <a:dgm id="{0A67AA18-6040-471A-953E-5BACBDC798A8}"/>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graphicEl>
                                              <a:dgm id="{0A67AA18-6040-471A-953E-5BACBDC798A8}"/>
                                            </p:graphic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dgm id="{C5F66A9D-E06C-45F3-913C-B360B77CAB8C}"/>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graphicEl>
                                              <a:dgm id="{7D1AF1C7-B2C2-412F-859B-0997AB09A855}"/>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graphicEl>
                                              <a:dgm id="{ACA79504-7F50-4828-B306-2B0406DDD1DB}"/>
                                            </p:graphicEl>
                                          </p:spTgt>
                                        </p:tgtEl>
                                        <p:attrNameLst>
                                          <p:attrName>style.visibility</p:attrName>
                                        </p:attrNameLst>
                                      </p:cBhvr>
                                      <p:to>
                                        <p:strVal val="visible"/>
                                      </p:to>
                                    </p:set>
                                  </p:childTnLst>
                                </p:cTn>
                              </p:par>
                            </p:childTnLst>
                          </p:cTn>
                        </p:par>
                        <p:par>
                          <p:cTn id="59" fill="hold">
                            <p:stCondLst>
                              <p:cond delay="0"/>
                            </p:stCondLst>
                            <p:childTnLst>
                              <p:par>
                                <p:cTn id="60" presetID="2" presetClass="entr" presetSubtype="3" fill="hold" grpId="0" nodeType="afterEffect">
                                  <p:stCondLst>
                                    <p:cond delay="0"/>
                                  </p:stCondLst>
                                  <p:childTnLst>
                                    <p:set>
                                      <p:cBhvr>
                                        <p:cTn id="61" dur="1" fill="hold">
                                          <p:stCondLst>
                                            <p:cond delay="0"/>
                                          </p:stCondLst>
                                        </p:cTn>
                                        <p:tgtEl>
                                          <p:spTgt spid="2">
                                            <p:graphicEl>
                                              <a:dgm id="{4A19D72E-11B0-4EBF-8A66-28F6F55F3420}"/>
                                            </p:graphicEl>
                                          </p:spTgt>
                                        </p:tgtEl>
                                        <p:attrNameLst>
                                          <p:attrName>style.visibility</p:attrName>
                                        </p:attrNameLst>
                                      </p:cBhvr>
                                      <p:to>
                                        <p:strVal val="visible"/>
                                      </p:to>
                                    </p:set>
                                    <p:anim calcmode="lin" valueType="num">
                                      <p:cBhvr additive="base">
                                        <p:cTn id="62" dur="500" fill="hold"/>
                                        <p:tgtEl>
                                          <p:spTgt spid="2">
                                            <p:graphicEl>
                                              <a:dgm id="{4A19D72E-11B0-4EBF-8A66-28F6F55F3420}"/>
                                            </p:graphic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
                                            <p:graphicEl>
                                              <a:dgm id="{4A19D72E-11B0-4EBF-8A66-28F6F55F3420}"/>
                                            </p:graphicEl>
                                          </p:spTgt>
                                        </p:tgtEl>
                                        <p:attrNameLst>
                                          <p:attrName>ppt_y</p:attrName>
                                        </p:attrNameLst>
                                      </p:cBhvr>
                                      <p:tavLst>
                                        <p:tav tm="0">
                                          <p:val>
                                            <p:strVal val="0-#ppt_h/2"/>
                                          </p:val>
                                        </p:tav>
                                        <p:tav tm="100000">
                                          <p:val>
                                            <p:strVal val="#ppt_y"/>
                                          </p:val>
                                        </p:tav>
                                      </p:tavLst>
                                    </p:anim>
                                  </p:childTnLst>
                                </p:cTn>
                              </p:par>
                            </p:childTnLst>
                          </p:cTn>
                        </p:par>
                        <p:par>
                          <p:cTn id="64" fill="hold">
                            <p:stCondLst>
                              <p:cond delay="500"/>
                            </p:stCondLst>
                            <p:childTnLst>
                              <p:par>
                                <p:cTn id="65" presetID="2" presetClass="entr" presetSubtype="3" fill="hold" grpId="0" nodeType="afterEffect">
                                  <p:stCondLst>
                                    <p:cond delay="0"/>
                                  </p:stCondLst>
                                  <p:childTnLst>
                                    <p:set>
                                      <p:cBhvr>
                                        <p:cTn id="66" dur="1" fill="hold">
                                          <p:stCondLst>
                                            <p:cond delay="0"/>
                                          </p:stCondLst>
                                        </p:cTn>
                                        <p:tgtEl>
                                          <p:spTgt spid="2">
                                            <p:graphicEl>
                                              <a:dgm id="{3F4A4226-50C7-4A55-9082-6C27EA598F9D}"/>
                                            </p:graphicEl>
                                          </p:spTgt>
                                        </p:tgtEl>
                                        <p:attrNameLst>
                                          <p:attrName>style.visibility</p:attrName>
                                        </p:attrNameLst>
                                      </p:cBhvr>
                                      <p:to>
                                        <p:strVal val="visible"/>
                                      </p:to>
                                    </p:set>
                                    <p:anim calcmode="lin" valueType="num">
                                      <p:cBhvr additive="base">
                                        <p:cTn id="67" dur="500" fill="hold"/>
                                        <p:tgtEl>
                                          <p:spTgt spid="2">
                                            <p:graphicEl>
                                              <a:dgm id="{3F4A4226-50C7-4A55-9082-6C27EA598F9D}"/>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3F4A4226-50C7-4A55-9082-6C27EA598F9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2" grpId="0" uiExpand="1">
        <p:bldSub>
          <a:bldDgm bld="one"/>
        </p:bldSub>
      </p:bldGraphic>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me 13"/>
          <p:cNvGraphicFramePr/>
          <p:nvPr>
            <p:extLst>
              <p:ext uri="{D42A27DB-BD31-4B8C-83A1-F6EECF244321}">
                <p14:modId xmlns:p14="http://schemas.microsoft.com/office/powerpoint/2010/main" val="2657263913"/>
              </p:ext>
            </p:extLst>
          </p:nvPr>
        </p:nvGraphicFramePr>
        <p:xfrm>
          <a:off x="107504" y="2132856"/>
          <a:ext cx="8496943" cy="2744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p:nvPr/>
        </p:nvPicPr>
        <p:blipFill rotWithShape="1">
          <a:blip r:embed="rId8"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8" name="Picture 10" descr="C:\Documents and Settings\hzahir\Bureau\قسم التحصيل\armoiries[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508104" y="1484784"/>
            <a:ext cx="3127844" cy="803297"/>
          </a:xfrm>
          <a:prstGeom prst="rect">
            <a:avLst/>
          </a:prstGeom>
        </p:spPr>
        <p:txBody>
          <a:bodyPr wrap="none">
            <a:spAutoFit/>
          </a:bodyPr>
          <a:lstStyle/>
          <a:p>
            <a:pPr>
              <a:lnSpc>
                <a:spcPct val="80000"/>
              </a:lnSpc>
            </a:pPr>
            <a:r>
              <a:rPr lang="ar-MA" sz="2800" b="1" u="dash" dirty="0" smtClean="0">
                <a:solidFill>
                  <a:srgbClr val="002060"/>
                </a:solidFill>
                <a:latin typeface="ae_AlArabiya" pitchFamily="18" charset="-78"/>
                <a:cs typeface="AL-Mohanad Bold" pitchFamily="2" charset="-78"/>
              </a:rPr>
              <a:t>ثانيا </a:t>
            </a:r>
            <a:r>
              <a:rPr lang="ar-MA" sz="2800" b="1" u="dash" dirty="0">
                <a:solidFill>
                  <a:srgbClr val="002060"/>
                </a:solidFill>
                <a:latin typeface="ae_AlArabiya" pitchFamily="18" charset="-78"/>
                <a:cs typeface="AL-Mohanad Bold" pitchFamily="2" charset="-78"/>
              </a:rPr>
              <a:t>: بالنسبة للموثقين : </a:t>
            </a:r>
            <a:endParaRPr lang="en-US" sz="2800" b="1" u="dash" dirty="0">
              <a:solidFill>
                <a:srgbClr val="002060"/>
              </a:solidFill>
              <a:latin typeface="ae_AlArabiya" pitchFamily="18" charset="-78"/>
              <a:cs typeface="AL-Mohanad Bold" pitchFamily="2" charset="-78"/>
            </a:endParaRPr>
          </a:p>
          <a:p>
            <a:pPr lvl="0">
              <a:lnSpc>
                <a:spcPct val="80000"/>
              </a:lnSpc>
            </a:pPr>
            <a:endParaRPr lang="ar-MA" sz="2800" dirty="0">
              <a:solidFill>
                <a:srgbClr val="002060"/>
              </a:solidFill>
              <a:latin typeface="ae_AlArabiya" pitchFamily="18" charset="-78"/>
              <a:cs typeface="AL-Mohanad Bold" pitchFamily="2" charset="-78"/>
            </a:endParaRPr>
          </a:p>
        </p:txBody>
      </p:sp>
    </p:spTree>
    <p:extLst>
      <p:ext uri="{BB962C8B-B14F-4D97-AF65-F5344CB8AC3E}">
        <p14:creationId xmlns:p14="http://schemas.microsoft.com/office/powerpoint/2010/main" val="104767067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4">
                                            <p:graphicEl>
                                              <a:dgm id="{0B18B084-AF6F-45AB-B33B-180ECB6D607A}"/>
                                            </p:graphicEl>
                                          </p:spTgt>
                                        </p:tgtEl>
                                        <p:attrNameLst>
                                          <p:attrName>style.visibility</p:attrName>
                                        </p:attrNameLst>
                                      </p:cBhvr>
                                      <p:to>
                                        <p:strVal val="visible"/>
                                      </p:to>
                                    </p:set>
                                    <p:anim calcmode="lin" valueType="num">
                                      <p:cBhvr additive="base">
                                        <p:cTn id="13" dur="500" fill="hold"/>
                                        <p:tgtEl>
                                          <p:spTgt spid="14">
                                            <p:graphicEl>
                                              <a:dgm id="{0B18B084-AF6F-45AB-B33B-180ECB6D607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graphicEl>
                                              <a:dgm id="{0B18B084-AF6F-45AB-B33B-180ECB6D607A}"/>
                                            </p:graphic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4">
                                            <p:graphicEl>
                                              <a:dgm id="{28ED00FB-ED7D-4467-A779-DA27171E9C7D}"/>
                                            </p:graphicEl>
                                          </p:spTgt>
                                        </p:tgtEl>
                                        <p:attrNameLst>
                                          <p:attrName>style.visibility</p:attrName>
                                        </p:attrNameLst>
                                      </p:cBhvr>
                                      <p:to>
                                        <p:strVal val="visible"/>
                                      </p:to>
                                    </p:set>
                                    <p:anim calcmode="lin" valueType="num">
                                      <p:cBhvr additive="base">
                                        <p:cTn id="18" dur="500" fill="hold"/>
                                        <p:tgtEl>
                                          <p:spTgt spid="14">
                                            <p:graphicEl>
                                              <a:dgm id="{28ED00FB-ED7D-4467-A779-DA27171E9C7D}"/>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graphicEl>
                                              <a:dgm id="{28ED00FB-ED7D-4467-A779-DA27171E9C7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59132" y="1675442"/>
            <a:ext cx="3749744" cy="492443"/>
          </a:xfrm>
          <a:prstGeom prst="rect">
            <a:avLst/>
          </a:prstGeom>
        </p:spPr>
        <p:txBody>
          <a:bodyPr wrap="none">
            <a:spAutoFit/>
          </a:bodyPr>
          <a:lstStyle/>
          <a:p>
            <a:pPr marL="457200" indent="-457200">
              <a:buBlip>
                <a:blip r:embed="rId2"/>
              </a:buBlip>
            </a:pPr>
            <a:r>
              <a:rPr lang="ar-MA" sz="2600" b="1" i="1" dirty="0">
                <a:solidFill>
                  <a:srgbClr val="C00000"/>
                </a:solidFill>
                <a:latin typeface="ae_AlArabiya" pitchFamily="18" charset="-78"/>
                <a:cs typeface="AL-Mohanad Bold" pitchFamily="2" charset="-78"/>
              </a:rPr>
              <a:t>على مستوى المراقبة والتأديب :</a:t>
            </a:r>
            <a:endParaRPr lang="en-US" sz="2600" b="1" i="1" dirty="0">
              <a:solidFill>
                <a:srgbClr val="C00000"/>
              </a:solidFill>
              <a:latin typeface="ae_AlArabiya" pitchFamily="18" charset="-78"/>
              <a:cs typeface="AL-Mohanad Bold" pitchFamily="2" charset="-78"/>
            </a:endParaRPr>
          </a:p>
        </p:txBody>
      </p:sp>
      <p:sp>
        <p:nvSpPr>
          <p:cNvPr id="2" name="Rectangle 1"/>
          <p:cNvSpPr/>
          <p:nvPr/>
        </p:nvSpPr>
        <p:spPr>
          <a:xfrm>
            <a:off x="251520" y="2492896"/>
            <a:ext cx="7839311" cy="3277820"/>
          </a:xfrm>
          <a:prstGeom prst="rect">
            <a:avLst/>
          </a:prstGeom>
        </p:spPr>
        <p:txBody>
          <a:bodyPr wrap="square">
            <a:spAutoFit/>
          </a:bodyPr>
          <a:lstStyle/>
          <a:p>
            <a:pPr lvl="0" algn="just"/>
            <a:r>
              <a:rPr lang="ar-MA" sz="2400" b="1" dirty="0">
                <a:solidFill>
                  <a:srgbClr val="0070C0"/>
                </a:solidFill>
                <a:latin typeface="ae_AlArabiya" pitchFamily="18" charset="-78"/>
                <a:cs typeface="AL-Mohanad Bold" pitchFamily="2" charset="-78"/>
              </a:rPr>
              <a:t>المنهجية المعتمدة </a:t>
            </a:r>
            <a:r>
              <a:rPr lang="ar-MA" sz="2400" b="1" dirty="0">
                <a:solidFill>
                  <a:srgbClr val="0070C0"/>
                </a:solidFill>
                <a:cs typeface="AL-Mohanad Bold" pitchFamily="2" charset="-78"/>
              </a:rPr>
              <a:t>:</a:t>
            </a:r>
            <a:endParaRPr lang="en-US" sz="2400" b="1" dirty="0">
              <a:solidFill>
                <a:srgbClr val="0070C0"/>
              </a:solidFill>
              <a:cs typeface="AL-Mohanad Bold" pitchFamily="2" charset="-78"/>
            </a:endParaRPr>
          </a:p>
          <a:p>
            <a:pPr marL="285750" indent="-285750" algn="just">
              <a:buFont typeface="Arial" pitchFamily="34" charset="0"/>
              <a:buChar char="•"/>
            </a:pPr>
            <a:r>
              <a:rPr lang="ar-MA" sz="2300" dirty="0">
                <a:cs typeface="AL-Mohanad Bold" pitchFamily="2" charset="-78"/>
              </a:rPr>
              <a:t>إحالة كل الشكايات التي تتوصل بها الوزارة والمتعلقة بادعاء الفساد في شخص القضاة وموظفي كتابة الضبط على المفتشية العامة للوزارة للقيام بالأبحاث اللازمة.</a:t>
            </a:r>
            <a:endParaRPr lang="en-US" sz="2300" dirty="0">
              <a:cs typeface="AL-Mohanad Bold" pitchFamily="2" charset="-78"/>
            </a:endParaRPr>
          </a:p>
          <a:p>
            <a:pPr lvl="0" algn="just"/>
            <a:r>
              <a:rPr lang="ar-MA" sz="2300" dirty="0">
                <a:cs typeface="AL-Mohanad Bold" pitchFamily="2" charset="-78"/>
              </a:rPr>
              <a:t>خلال سنة </a:t>
            </a:r>
            <a:r>
              <a:rPr lang="ar-MA" sz="2200" b="1" dirty="0">
                <a:latin typeface="ae_AlArabiya" pitchFamily="18" charset="-78"/>
                <a:cs typeface="+mj-cs"/>
              </a:rPr>
              <a:t>2015</a:t>
            </a:r>
            <a:r>
              <a:rPr lang="ar-MA" sz="2300" dirty="0">
                <a:cs typeface="AL-Mohanad Bold" pitchFamily="2" charset="-78"/>
              </a:rPr>
              <a:t>، بلغ عدد الشكايات </a:t>
            </a:r>
            <a:r>
              <a:rPr lang="ar-MA" sz="2200" b="1" dirty="0">
                <a:latin typeface="ae_AlArabiya" pitchFamily="18" charset="-78"/>
                <a:cs typeface="+mj-cs"/>
              </a:rPr>
              <a:t>729</a:t>
            </a:r>
            <a:r>
              <a:rPr lang="ar-MA" sz="2300" dirty="0">
                <a:cs typeface="AL-Mohanad Bold" pitchFamily="2" charset="-78"/>
              </a:rPr>
              <a:t> شكاية، أحيلت منها </a:t>
            </a:r>
            <a:r>
              <a:rPr lang="ar-MA" sz="2200" b="1" dirty="0">
                <a:latin typeface="ae_AlArabiya" pitchFamily="18" charset="-78"/>
                <a:cs typeface="+mj-cs"/>
              </a:rPr>
              <a:t>489</a:t>
            </a:r>
            <a:r>
              <a:rPr lang="ar-MA" sz="2300" dirty="0">
                <a:cs typeface="AL-Mohanad Bold" pitchFamily="2" charset="-78"/>
              </a:rPr>
              <a:t> على الجهات المختصة، وأنجزت منها </a:t>
            </a:r>
            <a:r>
              <a:rPr lang="ar-MA" sz="2200" b="1" dirty="0">
                <a:latin typeface="ae_AlArabiya" pitchFamily="18" charset="-78"/>
                <a:cs typeface="+mj-cs"/>
              </a:rPr>
              <a:t>229</a:t>
            </a:r>
            <a:r>
              <a:rPr lang="ar-MA" sz="2300" dirty="0">
                <a:cs typeface="AL-Mohanad Bold" pitchFamily="2" charset="-78"/>
              </a:rPr>
              <a:t> شكاية كما توصلت المفتشية ب </a:t>
            </a:r>
            <a:r>
              <a:rPr lang="ar-MA" sz="2200" b="1" dirty="0">
                <a:latin typeface="ae_AlArabiya" pitchFamily="18" charset="-78"/>
                <a:cs typeface="+mj-cs"/>
              </a:rPr>
              <a:t>55</a:t>
            </a:r>
            <a:r>
              <a:rPr lang="ar-MA" sz="2300" dirty="0">
                <a:cs typeface="AL-Mohanad Bold" pitchFamily="2" charset="-78"/>
              </a:rPr>
              <a:t> أمرا بإجراء بحث، </a:t>
            </a:r>
            <a:r>
              <a:rPr lang="ar-MA" sz="2200" b="1" dirty="0">
                <a:latin typeface="ae_AlArabiya" pitchFamily="18" charset="-78"/>
                <a:cs typeface="+mj-cs"/>
              </a:rPr>
              <a:t>38</a:t>
            </a:r>
            <a:r>
              <a:rPr lang="ar-MA" sz="2300" dirty="0">
                <a:cs typeface="AL-Mohanad Bold" pitchFamily="2" charset="-78"/>
              </a:rPr>
              <a:t> منها انتهت بشأنها أبحاث وأنجزت بصددها تقارير والباقي في طور البحث.</a:t>
            </a:r>
            <a:endParaRPr lang="en-US" sz="2300" dirty="0">
              <a:cs typeface="AL-Mohanad Bold" pitchFamily="2" charset="-78"/>
            </a:endParaRPr>
          </a:p>
          <a:p>
            <a:pPr lvl="0" algn="just"/>
            <a:r>
              <a:rPr lang="ar-MA" sz="2300" b="1" dirty="0">
                <a:cs typeface="AL-Mohanad Bold" pitchFamily="2" charset="-78"/>
              </a:rPr>
              <a:t>جدول يبين المتابعات التأديبية في حق القضاة والموظفين وكذا باقي المهن القضائية، والعقوبات الصادرة في حقهم من سنة </a:t>
            </a:r>
            <a:r>
              <a:rPr lang="ar-MA" sz="2200" b="1" dirty="0">
                <a:latin typeface="ae_AlArabiya" pitchFamily="18" charset="-78"/>
                <a:cs typeface="+mj-cs"/>
              </a:rPr>
              <a:t>2012</a:t>
            </a:r>
            <a:r>
              <a:rPr lang="ar-MA" sz="2300" b="1" dirty="0">
                <a:cs typeface="AL-Mohanad Bold" pitchFamily="2" charset="-78"/>
              </a:rPr>
              <a:t> إلى سنة </a:t>
            </a:r>
            <a:r>
              <a:rPr lang="ar-MA" sz="2200" b="1" dirty="0">
                <a:latin typeface="ae_AlArabiya" pitchFamily="18" charset="-78"/>
                <a:cs typeface="+mj-cs"/>
              </a:rPr>
              <a:t>2015</a:t>
            </a:r>
            <a:endParaRPr lang="en-US" sz="2200" b="1" dirty="0">
              <a:latin typeface="ae_AlArabiya" pitchFamily="18" charset="-78"/>
              <a:cs typeface="+mj-cs"/>
            </a:endParaRP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p:nvPr/>
        </p:nvPicPr>
        <p:blipFill rotWithShape="1">
          <a:blip r:embed="rId4"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63349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C:\Documents and Settings\hzahir\Bureau\قسم التحصيل\armoiries[1].gif"/>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179512" y="2420263"/>
            <a:ext cx="1872208" cy="2122847"/>
          </a:xfrm>
          <a:prstGeom prst="rect">
            <a:avLst/>
          </a:prstGeom>
          <a:noFill/>
          <a:ln w="9525">
            <a:noFill/>
            <a:miter lim="800000"/>
            <a:headEnd/>
            <a:tailEnd/>
          </a:ln>
        </p:spPr>
      </p:pic>
      <p:pic>
        <p:nvPicPr>
          <p:cNvPr id="8" name="Picture 2" descr="C:\Users\h.zaher\Desktop\22b65e36833cdf081f225e8871edc9f9.gi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95736" y="2132856"/>
            <a:ext cx="4396647" cy="320015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2231" t="25646" r="20876" b="52405"/>
          <a:stretch/>
        </p:blipFill>
        <p:spPr bwMode="auto">
          <a:xfrm rot="5400000">
            <a:off x="5249738" y="2950653"/>
            <a:ext cx="6826339" cy="98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Image 20"/>
          <p:cNvPicPr/>
          <p:nvPr/>
        </p:nvPicPr>
        <p:blipFill rotWithShape="1">
          <a:blip r:embed="rId6" cstate="print">
            <a:grayscl/>
            <a:extLst>
              <a:ext uri="{28A0092B-C50C-407E-A947-70E740481C1C}">
                <a14:useLocalDpi xmlns:a14="http://schemas.microsoft.com/office/drawing/2010/main" val="0"/>
              </a:ext>
            </a:extLst>
          </a:blip>
          <a:srcRect r="5389" b="35494"/>
          <a:stretch/>
        </p:blipFill>
        <p:spPr bwMode="auto">
          <a:xfrm>
            <a:off x="6294171" y="260648"/>
            <a:ext cx="1883429" cy="1060911"/>
          </a:xfrm>
          <a:prstGeom prst="rect">
            <a:avLst/>
          </a:prstGeom>
          <a:noFill/>
          <a:ln>
            <a:noFill/>
          </a:ln>
        </p:spPr>
      </p:pic>
      <p:pic>
        <p:nvPicPr>
          <p:cNvPr id="22" name="Picture 10" descr="C:\Documents and Settings\hzahir\Bureau\قسم التحصيل\armoiries[1].gif"/>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6640170" y="2379041"/>
            <a:ext cx="1748254" cy="2122847"/>
          </a:xfrm>
          <a:prstGeom prst="rect">
            <a:avLst/>
          </a:prstGeom>
          <a:noFill/>
          <a:ln w="9525">
            <a:noFill/>
            <a:miter lim="800000"/>
            <a:headEnd/>
            <a:tailEnd/>
          </a:ln>
        </p:spPr>
      </p:pic>
      <p:pic>
        <p:nvPicPr>
          <p:cNvPr id="24" name="Picture 10" descr="C:\Documents and Settings\hzahir\Bureau\قسم التحصيل\armoiries[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633" y="116632"/>
            <a:ext cx="1181431" cy="119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926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35494"/>
          <a:stretch/>
        </p:blipFill>
        <p:spPr bwMode="auto">
          <a:xfrm>
            <a:off x="6744989" y="83674"/>
            <a:ext cx="1990725" cy="897054"/>
          </a:xfrm>
          <a:prstGeom prst="rect">
            <a:avLst/>
          </a:prstGeom>
          <a:noFill/>
          <a:ln>
            <a:noFill/>
          </a:ln>
        </p:spPr>
      </p:pic>
      <p:sp>
        <p:nvSpPr>
          <p:cNvPr id="12" name="Rectangle 11"/>
          <p:cNvSpPr/>
          <p:nvPr/>
        </p:nvSpPr>
        <p:spPr>
          <a:xfrm>
            <a:off x="277204" y="871533"/>
            <a:ext cx="8365860" cy="1077218"/>
          </a:xfrm>
          <a:prstGeom prst="rect">
            <a:avLst/>
          </a:prstGeom>
        </p:spPr>
        <p:txBody>
          <a:bodyPr wrap="square">
            <a:spAutoFit/>
          </a:bodyPr>
          <a:lstStyle/>
          <a:p>
            <a:pPr lvl="0"/>
            <a:r>
              <a:rPr lang="en-US" sz="2400" b="1" i="1" u="sng" dirty="0">
                <a:solidFill>
                  <a:srgbClr val="0070C0"/>
                </a:solidFill>
                <a:latin typeface="ae_AlArabiya" pitchFamily="18" charset="-78"/>
                <a:cs typeface="AL-Mohanad Bold" pitchFamily="2" charset="-78"/>
              </a:rPr>
              <a:t> </a:t>
            </a:r>
            <a:r>
              <a:rPr lang="en-US" sz="2400" b="1" i="1" u="sng" dirty="0" smtClean="0">
                <a:solidFill>
                  <a:srgbClr val="0070C0"/>
                </a:solidFill>
                <a:latin typeface="ae_AlArabiya" pitchFamily="18" charset="-78"/>
                <a:cs typeface="AL-Mohanad Bold" pitchFamily="2" charset="-78"/>
              </a:rPr>
              <a:t>  </a:t>
            </a:r>
            <a:r>
              <a:rPr lang="en-US" sz="2400" b="1" i="1" dirty="0" smtClean="0">
                <a:solidFill>
                  <a:srgbClr val="0070C0"/>
                </a:solidFill>
                <a:latin typeface="ae_AlArabiya" pitchFamily="18" charset="-78"/>
                <a:cs typeface="AL-Mohanad Bold" pitchFamily="2" charset="-78"/>
              </a:rPr>
              <a:t>                                    </a:t>
            </a:r>
            <a:r>
              <a:rPr lang="ar-MA" sz="2400" b="1" i="1" u="sng" dirty="0" smtClean="0">
                <a:solidFill>
                  <a:srgbClr val="0070C0"/>
                </a:solidFill>
                <a:latin typeface="ae_AlArabiya" pitchFamily="18" charset="-78"/>
                <a:cs typeface="AL-Mohanad Bold" pitchFamily="2" charset="-78"/>
              </a:rPr>
              <a:t>بالنسبة </a:t>
            </a:r>
            <a:r>
              <a:rPr lang="ar-MA" sz="2400" b="1" i="1" u="sng" dirty="0">
                <a:solidFill>
                  <a:srgbClr val="0070C0"/>
                </a:solidFill>
                <a:latin typeface="ae_AlArabiya" pitchFamily="18" charset="-78"/>
                <a:cs typeface="AL-Mohanad Bold" pitchFamily="2" charset="-78"/>
              </a:rPr>
              <a:t>للقضاة :</a:t>
            </a:r>
            <a:endParaRPr lang="en-US" sz="2400" u="sng" dirty="0">
              <a:solidFill>
                <a:srgbClr val="0070C0"/>
              </a:solidFill>
              <a:latin typeface="ae_AlArabiya" pitchFamily="18" charset="-78"/>
              <a:cs typeface="AL-Mohanad Bold" pitchFamily="2" charset="-78"/>
            </a:endParaRPr>
          </a:p>
          <a:p>
            <a:r>
              <a:rPr lang="ar-MA" sz="2000" dirty="0">
                <a:latin typeface="ae_AlArabiya" pitchFamily="18" charset="-78"/>
                <a:cs typeface="AL-Mohanad Bold" pitchFamily="2" charset="-78"/>
              </a:rPr>
              <a:t>خلال الفترة الممتدة ما بين </a:t>
            </a:r>
            <a:r>
              <a:rPr lang="ar-MA" sz="2000" dirty="0">
                <a:latin typeface="ae_AlArabiya" pitchFamily="18" charset="-78"/>
                <a:cs typeface="+mj-cs"/>
              </a:rPr>
              <a:t>2012</a:t>
            </a:r>
            <a:r>
              <a:rPr lang="ar-MA" sz="2000" dirty="0">
                <a:latin typeface="ae_AlArabiya" pitchFamily="18" charset="-78"/>
                <a:cs typeface="AL-Mohanad Bold" pitchFamily="2" charset="-78"/>
              </a:rPr>
              <a:t> </a:t>
            </a:r>
            <a:r>
              <a:rPr lang="ar-MA" sz="2000" dirty="0">
                <a:latin typeface="ae_AlArabiya" pitchFamily="18" charset="-78"/>
                <a:cs typeface="+mj-cs"/>
              </a:rPr>
              <a:t>و2015</a:t>
            </a:r>
            <a:r>
              <a:rPr lang="ar-MA" sz="2000" dirty="0">
                <a:latin typeface="ae_AlArabiya" pitchFamily="18" charset="-78"/>
                <a:cs typeface="AL-Mohanad Bold" pitchFamily="2" charset="-78"/>
              </a:rPr>
              <a:t> ، بلغ عدد القضاة المحالين على المجلس الأعلى للقضاء: 109 قاضيا موزعين على الشكل التالي : </a:t>
            </a:r>
            <a:endParaRPr lang="en-US" sz="2000" dirty="0">
              <a:latin typeface="ae_AlArabiya" pitchFamily="18" charset="-78"/>
              <a:cs typeface="AL-Mohanad Bold" pitchFamily="2" charset="-78"/>
            </a:endParaRPr>
          </a:p>
        </p:txBody>
      </p:sp>
      <p:graphicFrame>
        <p:nvGraphicFramePr>
          <p:cNvPr id="7" name="Tableau 6"/>
          <p:cNvGraphicFramePr>
            <a:graphicFrameLocks noGrp="1"/>
          </p:cNvGraphicFramePr>
          <p:nvPr>
            <p:extLst>
              <p:ext uri="{D42A27DB-BD31-4B8C-83A1-F6EECF244321}">
                <p14:modId xmlns:p14="http://schemas.microsoft.com/office/powerpoint/2010/main" val="3793983019"/>
              </p:ext>
            </p:extLst>
          </p:nvPr>
        </p:nvGraphicFramePr>
        <p:xfrm>
          <a:off x="277204" y="1876743"/>
          <a:ext cx="8365861" cy="4936633"/>
        </p:xfrm>
        <a:graphic>
          <a:graphicData uri="http://schemas.openxmlformats.org/drawingml/2006/table">
            <a:tbl>
              <a:tblPr rtl="1" firstRow="1" firstCol="1" bandRow="1">
                <a:tableStyleId>{5C22544A-7EE6-4342-B048-85BDC9FD1C3A}</a:tableStyleId>
              </a:tblPr>
              <a:tblGrid>
                <a:gridCol w="1195123"/>
                <a:gridCol w="1195123"/>
                <a:gridCol w="1195123"/>
                <a:gridCol w="1195123"/>
                <a:gridCol w="1522749"/>
                <a:gridCol w="867497"/>
                <a:gridCol w="1195123"/>
              </a:tblGrid>
              <a:tr h="362747">
                <a:tc>
                  <a:txBody>
                    <a:bodyPr/>
                    <a:lstStyle/>
                    <a:p>
                      <a:pPr algn="ctr" rtl="1">
                        <a:lnSpc>
                          <a:spcPct val="115000"/>
                        </a:lnSpc>
                        <a:spcAft>
                          <a:spcPts val="0"/>
                        </a:spcAft>
                      </a:pPr>
                      <a:r>
                        <a:rPr lang="ar-SA" sz="1500" dirty="0">
                          <a:effectLst/>
                          <a:cs typeface="AL-Mohanad Bold" pitchFamily="2" charset="-78"/>
                        </a:rPr>
                        <a:t>السنوات</a:t>
                      </a:r>
                      <a:endParaRPr lang="fr-FR" sz="10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500">
                          <a:effectLst/>
                        </a:rPr>
                        <a:t>2012</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2013</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dirty="0">
                          <a:effectLst/>
                        </a:rPr>
                        <a:t>2014</a:t>
                      </a:r>
                      <a:endParaRPr lang="fr-FR" sz="1000" dirty="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2015</a:t>
                      </a:r>
                      <a:endParaRPr lang="fr-FR" sz="1000">
                        <a:effectLst/>
                        <a:latin typeface="Calibri"/>
                        <a:ea typeface="Calibri"/>
                        <a:cs typeface="Arial"/>
                      </a:endParaRPr>
                    </a:p>
                  </a:txBody>
                  <a:tcPr marL="40519" marR="40519" marT="0" marB="0" anchor="ctr"/>
                </a:tc>
                <a:tc rowSpan="2" gridSpan="2">
                  <a:txBody>
                    <a:bodyPr/>
                    <a:lstStyle/>
                    <a:p>
                      <a:pPr algn="ctr" rtl="1">
                        <a:lnSpc>
                          <a:spcPct val="115000"/>
                        </a:lnSpc>
                        <a:spcAft>
                          <a:spcPts val="0"/>
                        </a:spcAft>
                      </a:pPr>
                      <a:r>
                        <a:rPr lang="ar-SA" sz="1500" dirty="0">
                          <a:effectLst/>
                        </a:rPr>
                        <a:t>المجموع خلال السنوات</a:t>
                      </a:r>
                      <a:endParaRPr lang="fr-FR" sz="1000" dirty="0">
                        <a:effectLst/>
                        <a:latin typeface="Calibri"/>
                        <a:ea typeface="Calibri"/>
                        <a:cs typeface="Arial"/>
                      </a:endParaRPr>
                    </a:p>
                  </a:txBody>
                  <a:tcPr marL="40519" marR="40519" marT="0" marB="0" anchor="ctr"/>
                </a:tc>
                <a:tc rowSpan="2" hMerge="1">
                  <a:txBody>
                    <a:bodyPr/>
                    <a:lstStyle/>
                    <a:p>
                      <a:endParaRPr lang="fr-FR"/>
                    </a:p>
                  </a:txBody>
                  <a:tcPr/>
                </a:tc>
              </a:tr>
              <a:tr h="0">
                <a:tc>
                  <a:txBody>
                    <a:bodyPr/>
                    <a:lstStyle/>
                    <a:p>
                      <a:pPr algn="ctr" rtl="1">
                        <a:lnSpc>
                          <a:spcPct val="115000"/>
                        </a:lnSpc>
                        <a:spcAft>
                          <a:spcPts val="0"/>
                        </a:spcAft>
                      </a:pPr>
                      <a:r>
                        <a:rPr lang="ar-SA" sz="1600" dirty="0">
                          <a:effectLst/>
                          <a:cs typeface="AL-Mohanad Bold" pitchFamily="2" charset="-78"/>
                        </a:rPr>
                        <a:t>نوعية العقوبة</a:t>
                      </a:r>
                      <a:endParaRPr lang="fr-FR" sz="1600" dirty="0">
                        <a:effectLst/>
                        <a:latin typeface="Calibri"/>
                        <a:ea typeface="Calibri"/>
                        <a:cs typeface="AL-Mohanad Bold" pitchFamily="2" charset="-78"/>
                      </a:endParaRPr>
                    </a:p>
                  </a:txBody>
                  <a:tcPr marL="40519" marR="40519" marT="0" marB="0" anchor="ctr"/>
                </a:tc>
                <a:tc>
                  <a:txBody>
                    <a:bodyPr/>
                    <a:lstStyle/>
                    <a:p>
                      <a:pPr algn="ctr" rtl="1">
                        <a:lnSpc>
                          <a:spcPct val="115000"/>
                        </a:lnSpc>
                        <a:spcAft>
                          <a:spcPts val="0"/>
                        </a:spcAft>
                      </a:pPr>
                      <a:r>
                        <a:rPr lang="ar-SA" sz="1600" dirty="0">
                          <a:effectLst/>
                          <a:cs typeface="AL-Mohanad Bold" pitchFamily="2" charset="-78"/>
                        </a:rPr>
                        <a:t>عدد الوضعيات التي عرضت على المجلس </a:t>
                      </a:r>
                      <a:r>
                        <a:rPr kumimoji="0" lang="ar-SA" sz="1600" kern="1200" dirty="0">
                          <a:solidFill>
                            <a:schemeClr val="dk1"/>
                          </a:solidFill>
                          <a:effectLst/>
                          <a:latin typeface="+mn-lt"/>
                          <a:ea typeface="+mn-ea"/>
                          <a:cs typeface="+mj-cs"/>
                        </a:rPr>
                        <a:t>19</a:t>
                      </a:r>
                      <a:endParaRPr kumimoji="0" lang="fr-FR" sz="1600" kern="1200" dirty="0">
                        <a:solidFill>
                          <a:schemeClr val="dk1"/>
                        </a:solidFill>
                        <a:effectLst/>
                        <a:latin typeface="+mn-lt"/>
                        <a:ea typeface="+mn-ea"/>
                        <a:cs typeface="+mj-cs"/>
                      </a:endParaRPr>
                    </a:p>
                  </a:txBody>
                  <a:tcPr marL="40519" marR="40519" marT="0" marB="0" anchor="ctr"/>
                </a:tc>
                <a:tc>
                  <a:txBody>
                    <a:bodyPr/>
                    <a:lstStyle/>
                    <a:p>
                      <a:pPr algn="ctr" rtl="1">
                        <a:lnSpc>
                          <a:spcPct val="115000"/>
                        </a:lnSpc>
                        <a:spcAft>
                          <a:spcPts val="0"/>
                        </a:spcAft>
                      </a:pPr>
                      <a:r>
                        <a:rPr lang="ar-SA" sz="1600" dirty="0">
                          <a:effectLst/>
                          <a:cs typeface="AL-Mohanad Bold" pitchFamily="2" charset="-78"/>
                        </a:rPr>
                        <a:t>عدد الوضعيات التي عرضت على المجلس </a:t>
                      </a:r>
                      <a:r>
                        <a:rPr kumimoji="0" lang="ar-SA" sz="1600" kern="1200" dirty="0">
                          <a:solidFill>
                            <a:schemeClr val="dk1"/>
                          </a:solidFill>
                          <a:effectLst/>
                          <a:latin typeface="+mn-lt"/>
                          <a:ea typeface="+mn-ea"/>
                          <a:cs typeface="+mj-cs"/>
                        </a:rPr>
                        <a:t>24</a:t>
                      </a:r>
                      <a:endParaRPr kumimoji="0" lang="fr-FR" sz="1600" kern="1200" dirty="0">
                        <a:solidFill>
                          <a:schemeClr val="dk1"/>
                        </a:solidFill>
                        <a:effectLst/>
                        <a:latin typeface="+mn-lt"/>
                        <a:ea typeface="+mn-ea"/>
                        <a:cs typeface="+mj-cs"/>
                      </a:endParaRPr>
                    </a:p>
                  </a:txBody>
                  <a:tcPr marL="40519" marR="40519" marT="0" marB="0" anchor="ctr"/>
                </a:tc>
                <a:tc>
                  <a:txBody>
                    <a:bodyPr/>
                    <a:lstStyle/>
                    <a:p>
                      <a:pPr algn="ctr" rtl="1">
                        <a:lnSpc>
                          <a:spcPct val="115000"/>
                        </a:lnSpc>
                        <a:spcAft>
                          <a:spcPts val="0"/>
                        </a:spcAft>
                      </a:pPr>
                      <a:r>
                        <a:rPr lang="ar-SA" sz="1600" dirty="0">
                          <a:effectLst/>
                          <a:cs typeface="AL-Mohanad Bold" pitchFamily="2" charset="-78"/>
                        </a:rPr>
                        <a:t>عدد الوضعيات التي عرضت على المجلس </a:t>
                      </a:r>
                      <a:r>
                        <a:rPr kumimoji="0" lang="ar-SA" sz="1600" kern="1200" dirty="0">
                          <a:solidFill>
                            <a:schemeClr val="dk1"/>
                          </a:solidFill>
                          <a:effectLst/>
                          <a:latin typeface="+mn-lt"/>
                          <a:ea typeface="+mn-ea"/>
                          <a:cs typeface="+mj-cs"/>
                        </a:rPr>
                        <a:t>41</a:t>
                      </a:r>
                      <a:endParaRPr kumimoji="0" lang="fr-FR" sz="1600" kern="1200" dirty="0">
                        <a:solidFill>
                          <a:schemeClr val="dk1"/>
                        </a:solidFill>
                        <a:effectLst/>
                        <a:latin typeface="+mn-lt"/>
                        <a:ea typeface="+mn-ea"/>
                        <a:cs typeface="+mj-cs"/>
                      </a:endParaRPr>
                    </a:p>
                  </a:txBody>
                  <a:tcPr marL="40519" marR="40519" marT="0" marB="0" anchor="ctr"/>
                </a:tc>
                <a:tc>
                  <a:txBody>
                    <a:bodyPr/>
                    <a:lstStyle/>
                    <a:p>
                      <a:pPr algn="ctr" rtl="1">
                        <a:lnSpc>
                          <a:spcPct val="115000"/>
                        </a:lnSpc>
                        <a:spcAft>
                          <a:spcPts val="0"/>
                        </a:spcAft>
                      </a:pPr>
                      <a:r>
                        <a:rPr lang="ar-SA" sz="1600" dirty="0">
                          <a:effectLst/>
                          <a:cs typeface="AL-Mohanad Bold" pitchFamily="2" charset="-78"/>
                        </a:rPr>
                        <a:t>عدد الوضعيات التي عرضت على المجلس </a:t>
                      </a:r>
                      <a:r>
                        <a:rPr lang="ar-SA" sz="1600" dirty="0">
                          <a:effectLst/>
                          <a:cs typeface="+mj-cs"/>
                        </a:rPr>
                        <a:t>25</a:t>
                      </a:r>
                      <a:endParaRPr lang="fr-FR" sz="1600" dirty="0">
                        <a:effectLst/>
                        <a:latin typeface="Calibri"/>
                        <a:ea typeface="Calibri"/>
                        <a:cs typeface="+mj-cs"/>
                      </a:endParaRPr>
                    </a:p>
                  </a:txBody>
                  <a:tcPr marL="40519" marR="40519" marT="0" marB="0" anchor="ctr"/>
                </a:tc>
                <a:tc gridSpan="2" vMerge="1">
                  <a:txBody>
                    <a:bodyPr/>
                    <a:lstStyle/>
                    <a:p>
                      <a:endParaRPr lang="fr-FR"/>
                    </a:p>
                  </a:txBody>
                  <a:tcPr/>
                </a:tc>
                <a:tc hMerge="1" vMerge="1">
                  <a:txBody>
                    <a:bodyPr/>
                    <a:lstStyle/>
                    <a:p>
                      <a:endParaRPr lang="fr-FR"/>
                    </a:p>
                  </a:txBody>
                  <a:tcPr/>
                </a:tc>
              </a:tr>
              <a:tr h="0">
                <a:tc>
                  <a:txBody>
                    <a:bodyPr/>
                    <a:lstStyle/>
                    <a:p>
                      <a:pPr algn="ctr" rtl="1">
                        <a:lnSpc>
                          <a:spcPct val="115000"/>
                        </a:lnSpc>
                        <a:spcAft>
                          <a:spcPts val="0"/>
                        </a:spcAft>
                      </a:pPr>
                      <a:r>
                        <a:rPr lang="ar-SA" sz="1600" dirty="0">
                          <a:effectLst/>
                          <a:cs typeface="AL-Mohanad Bold" pitchFamily="2" charset="-78"/>
                        </a:rPr>
                        <a:t>العزل</a:t>
                      </a:r>
                      <a:endParaRPr lang="fr-FR" sz="16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600">
                          <a:effectLst/>
                        </a:rPr>
                        <a:t>2</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4</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7</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6</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19</a:t>
                      </a:r>
                      <a:endParaRPr lang="fr-FR" sz="1000">
                        <a:effectLst/>
                        <a:latin typeface="Calibri"/>
                        <a:ea typeface="Calibri"/>
                        <a:cs typeface="Arial"/>
                      </a:endParaRPr>
                    </a:p>
                  </a:txBody>
                  <a:tcPr marL="40519" marR="40519" marT="0" marB="0" anchor="ctr"/>
                </a:tc>
                <a:tc rowSpan="2">
                  <a:txBody>
                    <a:bodyPr/>
                    <a:lstStyle/>
                    <a:p>
                      <a:pPr algn="ctr" rtl="0">
                        <a:lnSpc>
                          <a:spcPct val="115000"/>
                        </a:lnSpc>
                        <a:spcAft>
                          <a:spcPts val="0"/>
                        </a:spcAft>
                      </a:pPr>
                      <a:r>
                        <a:rPr lang="fr-FR" sz="1600" dirty="0">
                          <a:effectLst/>
                        </a:rPr>
                        <a:t>29</a:t>
                      </a:r>
                      <a:endParaRPr lang="fr-FR" sz="1000" dirty="0">
                        <a:effectLst/>
                        <a:latin typeface="Calibri"/>
                        <a:ea typeface="Calibri"/>
                        <a:cs typeface="Arial"/>
                      </a:endParaRPr>
                    </a:p>
                  </a:txBody>
                  <a:tcPr marL="40519" marR="40519" marT="0" marB="0" anchor="ctr"/>
                </a:tc>
              </a:tr>
              <a:tr h="0">
                <a:tc>
                  <a:txBody>
                    <a:bodyPr/>
                    <a:lstStyle/>
                    <a:p>
                      <a:pPr algn="ctr" rtl="1">
                        <a:lnSpc>
                          <a:spcPct val="115000"/>
                        </a:lnSpc>
                        <a:spcAft>
                          <a:spcPts val="0"/>
                        </a:spcAft>
                      </a:pPr>
                      <a:r>
                        <a:rPr lang="ar-SA" sz="1600" dirty="0">
                          <a:effectLst/>
                          <a:cs typeface="AL-Mohanad Bold" pitchFamily="2" charset="-78"/>
                        </a:rPr>
                        <a:t>الإحالة إلى التقاعد التلقائي</a:t>
                      </a:r>
                      <a:endParaRPr lang="fr-FR" sz="16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600">
                          <a:effectLst/>
                        </a:rPr>
                        <a:t>-</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5</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3</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2</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10</a:t>
                      </a:r>
                      <a:endParaRPr lang="fr-FR" sz="1000">
                        <a:effectLst/>
                        <a:latin typeface="Calibri"/>
                        <a:ea typeface="Calibri"/>
                        <a:cs typeface="Arial"/>
                      </a:endParaRPr>
                    </a:p>
                  </a:txBody>
                  <a:tcPr marL="40519" marR="40519" marT="0" marB="0" anchor="ctr"/>
                </a:tc>
                <a:tc vMerge="1">
                  <a:txBody>
                    <a:bodyPr/>
                    <a:lstStyle/>
                    <a:p>
                      <a:endParaRPr lang="fr-FR"/>
                    </a:p>
                  </a:txBody>
                  <a:tcPr/>
                </a:tc>
              </a:tr>
              <a:tr h="0">
                <a:tc>
                  <a:txBody>
                    <a:bodyPr/>
                    <a:lstStyle/>
                    <a:p>
                      <a:pPr algn="ctr" rtl="1">
                        <a:lnSpc>
                          <a:spcPct val="115000"/>
                        </a:lnSpc>
                        <a:spcAft>
                          <a:spcPts val="0"/>
                        </a:spcAft>
                      </a:pPr>
                      <a:r>
                        <a:rPr lang="ar-SA" sz="1600" dirty="0">
                          <a:effectLst/>
                          <a:cs typeface="AL-Mohanad Bold" pitchFamily="2" charset="-78"/>
                        </a:rPr>
                        <a:t>الانقطاع عن العمل</a:t>
                      </a:r>
                      <a:endParaRPr lang="fr-FR" sz="16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500">
                          <a:effectLst/>
                        </a:rPr>
                        <a:t>1</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a:t>
                      </a:r>
                      <a:endParaRPr lang="fr-FR" sz="1000">
                        <a:effectLst/>
                        <a:latin typeface="Calibri"/>
                        <a:ea typeface="Calibri"/>
                        <a:cs typeface="Arial"/>
                      </a:endParaRPr>
                    </a:p>
                  </a:txBody>
                  <a:tcPr marL="40519" marR="40519" marT="0" marB="0" anchor="ctr"/>
                </a:tc>
                <a:tc gridSpan="2">
                  <a:txBody>
                    <a:bodyPr/>
                    <a:lstStyle/>
                    <a:p>
                      <a:pPr algn="ctr" rtl="0">
                        <a:lnSpc>
                          <a:spcPct val="115000"/>
                        </a:lnSpc>
                        <a:spcAft>
                          <a:spcPts val="0"/>
                        </a:spcAft>
                      </a:pPr>
                      <a:r>
                        <a:rPr lang="fr-FR" sz="1500">
                          <a:effectLst/>
                        </a:rPr>
                        <a:t>1</a:t>
                      </a:r>
                      <a:endParaRPr lang="fr-FR" sz="1000">
                        <a:effectLst/>
                        <a:latin typeface="Calibri"/>
                        <a:ea typeface="Calibri"/>
                        <a:cs typeface="Arial"/>
                      </a:endParaRPr>
                    </a:p>
                  </a:txBody>
                  <a:tcPr marL="40519" marR="40519" marT="0" marB="0" anchor="ctr"/>
                </a:tc>
                <a:tc hMerge="1">
                  <a:txBody>
                    <a:bodyPr/>
                    <a:lstStyle/>
                    <a:p>
                      <a:endParaRPr lang="fr-FR"/>
                    </a:p>
                  </a:txBody>
                  <a:tcPr/>
                </a:tc>
              </a:tr>
              <a:tr h="0">
                <a:tc>
                  <a:txBody>
                    <a:bodyPr/>
                    <a:lstStyle/>
                    <a:p>
                      <a:pPr algn="ctr" rtl="1">
                        <a:lnSpc>
                          <a:spcPct val="115000"/>
                        </a:lnSpc>
                        <a:spcAft>
                          <a:spcPts val="0"/>
                        </a:spcAft>
                      </a:pPr>
                      <a:r>
                        <a:rPr lang="ar-SA" sz="1600" dirty="0">
                          <a:effectLst/>
                          <a:cs typeface="AL-Mohanad Bold" pitchFamily="2" charset="-78"/>
                        </a:rPr>
                        <a:t>الإقصاء المؤقت عن العمل</a:t>
                      </a:r>
                      <a:endParaRPr lang="fr-FR" sz="16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500">
                          <a:effectLst/>
                        </a:rPr>
                        <a:t>4</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9</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11</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9</a:t>
                      </a:r>
                      <a:endParaRPr lang="fr-FR" sz="1000">
                        <a:effectLst/>
                        <a:latin typeface="Calibri"/>
                        <a:ea typeface="Calibri"/>
                        <a:cs typeface="Arial"/>
                      </a:endParaRPr>
                    </a:p>
                  </a:txBody>
                  <a:tcPr marL="40519" marR="40519" marT="0" marB="0" anchor="ctr"/>
                </a:tc>
                <a:tc gridSpan="2">
                  <a:txBody>
                    <a:bodyPr/>
                    <a:lstStyle/>
                    <a:p>
                      <a:pPr algn="ctr" rtl="0">
                        <a:lnSpc>
                          <a:spcPct val="115000"/>
                        </a:lnSpc>
                        <a:spcAft>
                          <a:spcPts val="0"/>
                        </a:spcAft>
                      </a:pPr>
                      <a:r>
                        <a:rPr lang="fr-FR" sz="1500">
                          <a:effectLst/>
                        </a:rPr>
                        <a:t>33</a:t>
                      </a:r>
                      <a:endParaRPr lang="fr-FR" sz="1000">
                        <a:effectLst/>
                        <a:latin typeface="Calibri"/>
                        <a:ea typeface="Calibri"/>
                        <a:cs typeface="Arial"/>
                      </a:endParaRPr>
                    </a:p>
                  </a:txBody>
                  <a:tcPr marL="40519" marR="40519" marT="0" marB="0" anchor="ctr"/>
                </a:tc>
                <a:tc hMerge="1">
                  <a:txBody>
                    <a:bodyPr/>
                    <a:lstStyle/>
                    <a:p>
                      <a:endParaRPr lang="fr-FR"/>
                    </a:p>
                  </a:txBody>
                  <a:tcPr/>
                </a:tc>
              </a:tr>
              <a:tr h="0">
                <a:tc>
                  <a:txBody>
                    <a:bodyPr/>
                    <a:lstStyle/>
                    <a:p>
                      <a:pPr algn="ctr" rtl="1">
                        <a:lnSpc>
                          <a:spcPct val="115000"/>
                        </a:lnSpc>
                        <a:spcAft>
                          <a:spcPts val="0"/>
                        </a:spcAft>
                      </a:pPr>
                      <a:r>
                        <a:rPr lang="ar-SA" sz="1600" dirty="0">
                          <a:effectLst/>
                          <a:cs typeface="AL-Mohanad Bold" pitchFamily="2" charset="-78"/>
                        </a:rPr>
                        <a:t>التأخير عن الترقي من رتبة إلى رتبة أعلى</a:t>
                      </a:r>
                      <a:endParaRPr lang="fr-FR" sz="16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500">
                          <a:effectLst/>
                        </a:rPr>
                        <a:t>-</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1</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1</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a:t>
                      </a:r>
                      <a:endParaRPr lang="fr-FR" sz="1000">
                        <a:effectLst/>
                        <a:latin typeface="Calibri"/>
                        <a:ea typeface="Calibri"/>
                        <a:cs typeface="Arial"/>
                      </a:endParaRPr>
                    </a:p>
                  </a:txBody>
                  <a:tcPr marL="40519" marR="40519" marT="0" marB="0" anchor="ctr"/>
                </a:tc>
                <a:tc gridSpan="2">
                  <a:txBody>
                    <a:bodyPr/>
                    <a:lstStyle/>
                    <a:p>
                      <a:pPr algn="ctr" rtl="0">
                        <a:lnSpc>
                          <a:spcPct val="115000"/>
                        </a:lnSpc>
                        <a:spcAft>
                          <a:spcPts val="0"/>
                        </a:spcAft>
                      </a:pPr>
                      <a:r>
                        <a:rPr lang="fr-FR" sz="1500">
                          <a:effectLst/>
                        </a:rPr>
                        <a:t>2</a:t>
                      </a:r>
                      <a:endParaRPr lang="fr-FR" sz="1000">
                        <a:effectLst/>
                        <a:latin typeface="Calibri"/>
                        <a:ea typeface="Calibri"/>
                        <a:cs typeface="Arial"/>
                      </a:endParaRPr>
                    </a:p>
                  </a:txBody>
                  <a:tcPr marL="40519" marR="40519" marT="0" marB="0" anchor="ctr"/>
                </a:tc>
                <a:tc hMerge="1">
                  <a:txBody>
                    <a:bodyPr/>
                    <a:lstStyle/>
                    <a:p>
                      <a:endParaRPr lang="fr-FR"/>
                    </a:p>
                  </a:txBody>
                  <a:tcPr/>
                </a:tc>
              </a:tr>
              <a:tr h="464239">
                <a:tc>
                  <a:txBody>
                    <a:bodyPr/>
                    <a:lstStyle/>
                    <a:p>
                      <a:pPr algn="ctr" rtl="1">
                        <a:lnSpc>
                          <a:spcPct val="115000"/>
                        </a:lnSpc>
                        <a:spcAft>
                          <a:spcPts val="0"/>
                        </a:spcAft>
                      </a:pPr>
                      <a:r>
                        <a:rPr lang="ar-SA" sz="1600" dirty="0">
                          <a:effectLst/>
                          <a:cs typeface="AL-Mohanad Bold" pitchFamily="2" charset="-78"/>
                        </a:rPr>
                        <a:t>التوبيخ</a:t>
                      </a:r>
                      <a:endParaRPr lang="fr-FR" sz="16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500">
                          <a:effectLst/>
                        </a:rPr>
                        <a:t>3</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6</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4</a:t>
                      </a:r>
                      <a:endParaRPr lang="fr-FR" sz="1000">
                        <a:effectLst/>
                        <a:latin typeface="Calibri"/>
                        <a:ea typeface="Calibri"/>
                        <a:cs typeface="Arial"/>
                      </a:endParaRPr>
                    </a:p>
                  </a:txBody>
                  <a:tcPr marL="40519" marR="40519" marT="0" marB="0" anchor="ctr"/>
                </a:tc>
                <a:tc gridSpan="2">
                  <a:txBody>
                    <a:bodyPr/>
                    <a:lstStyle/>
                    <a:p>
                      <a:pPr algn="ctr" rtl="0">
                        <a:lnSpc>
                          <a:spcPct val="115000"/>
                        </a:lnSpc>
                        <a:spcAft>
                          <a:spcPts val="0"/>
                        </a:spcAft>
                      </a:pPr>
                      <a:r>
                        <a:rPr lang="fr-FR" sz="1500" dirty="0">
                          <a:effectLst/>
                        </a:rPr>
                        <a:t>13</a:t>
                      </a:r>
                      <a:endParaRPr lang="fr-FR" sz="1000" dirty="0">
                        <a:effectLst/>
                        <a:latin typeface="Calibri"/>
                        <a:ea typeface="Calibri"/>
                        <a:cs typeface="Arial"/>
                      </a:endParaRPr>
                    </a:p>
                  </a:txBody>
                  <a:tcPr marL="40519" marR="40519" marT="0" marB="0" anchor="ctr"/>
                </a:tc>
                <a:tc hMerge="1">
                  <a:txBody>
                    <a:bodyPr/>
                    <a:lstStyle/>
                    <a:p>
                      <a:endParaRPr lang="fr-FR"/>
                    </a:p>
                  </a:txBody>
                  <a:tcPr/>
                </a:tc>
              </a:tr>
              <a:tr h="464239">
                <a:tc>
                  <a:txBody>
                    <a:bodyPr/>
                    <a:lstStyle/>
                    <a:p>
                      <a:pPr algn="ctr" rtl="1">
                        <a:lnSpc>
                          <a:spcPct val="115000"/>
                        </a:lnSpc>
                        <a:spcAft>
                          <a:spcPts val="0"/>
                        </a:spcAft>
                      </a:pPr>
                      <a:r>
                        <a:rPr kumimoji="0" lang="ar-SA" sz="1600" b="1" kern="1200" dirty="0">
                          <a:solidFill>
                            <a:schemeClr val="lt1"/>
                          </a:solidFill>
                          <a:effectLst/>
                          <a:latin typeface="+mn-lt"/>
                          <a:ea typeface="+mn-ea"/>
                          <a:cs typeface="AL-Mohanad Bold" pitchFamily="2" charset="-78"/>
                        </a:rPr>
                        <a:t>الإنذار</a:t>
                      </a:r>
                      <a:endParaRPr kumimoji="0" lang="fr-FR" sz="1600" b="1" kern="1200" dirty="0">
                        <a:solidFill>
                          <a:schemeClr val="lt1"/>
                        </a:solidFill>
                        <a:effectLst/>
                        <a:latin typeface="+mn-lt"/>
                        <a:ea typeface="+mn-ea"/>
                        <a:cs typeface="AL-Mohanad Bold" pitchFamily="2" charset="-78"/>
                      </a:endParaRPr>
                    </a:p>
                  </a:txBody>
                  <a:tcPr marL="44450" marR="44450" marT="0" marB="0" anchor="ctr"/>
                </a:tc>
                <a:tc>
                  <a:txBody>
                    <a:bodyPr/>
                    <a:lstStyle/>
                    <a:p>
                      <a:pPr algn="ctr" rtl="0">
                        <a:lnSpc>
                          <a:spcPct val="115000"/>
                        </a:lnSpc>
                        <a:spcAft>
                          <a:spcPts val="0"/>
                        </a:spcAft>
                      </a:pPr>
                      <a:r>
                        <a:rPr lang="fr-FR" sz="1600">
                          <a:solidFill>
                            <a:srgbClr val="000000"/>
                          </a:solidFill>
                          <a:effectLst/>
                          <a:latin typeface="Simplified Arabic"/>
                          <a:ea typeface="Times New Roman"/>
                          <a:cs typeface="Arial"/>
                        </a:rPr>
                        <a:t>1</a:t>
                      </a:r>
                      <a:endParaRPr lang="fr-FR" sz="110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solidFill>
                            <a:srgbClr val="000000"/>
                          </a:solidFill>
                          <a:effectLst/>
                          <a:latin typeface="Simplified Arabic"/>
                          <a:ea typeface="Times New Roman"/>
                          <a:cs typeface="Arial"/>
                        </a:rPr>
                        <a:t>2</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a:solidFill>
                            <a:srgbClr val="000000"/>
                          </a:solidFill>
                          <a:effectLst/>
                          <a:latin typeface="Simplified Arabic"/>
                          <a:ea typeface="Times New Roman"/>
                          <a:cs typeface="Arial"/>
                        </a:rPr>
                        <a:t>3</a:t>
                      </a:r>
                      <a:endParaRPr lang="fr-FR" sz="110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a:solidFill>
                            <a:srgbClr val="000000"/>
                          </a:solidFill>
                          <a:effectLst/>
                          <a:latin typeface="Simplified Arabic"/>
                          <a:ea typeface="Times New Roman"/>
                          <a:cs typeface="Arial"/>
                        </a:rPr>
                        <a:t>3</a:t>
                      </a:r>
                      <a:endParaRPr lang="fr-FR" sz="1100">
                        <a:effectLst/>
                        <a:latin typeface="Calibri"/>
                        <a:ea typeface="Calibri"/>
                        <a:cs typeface="Arial"/>
                      </a:endParaRPr>
                    </a:p>
                  </a:txBody>
                  <a:tcPr marL="44450" marR="44450" marT="0" marB="0" anchor="ctr"/>
                </a:tc>
                <a:tc gridSpan="2">
                  <a:txBody>
                    <a:bodyPr/>
                    <a:lstStyle/>
                    <a:p>
                      <a:pPr algn="ctr" rtl="0">
                        <a:lnSpc>
                          <a:spcPct val="115000"/>
                        </a:lnSpc>
                        <a:spcAft>
                          <a:spcPts val="0"/>
                        </a:spcAft>
                      </a:pPr>
                      <a:r>
                        <a:rPr lang="fr-FR" sz="1600" b="1" dirty="0">
                          <a:solidFill>
                            <a:srgbClr val="000000"/>
                          </a:solidFill>
                          <a:effectLst/>
                          <a:latin typeface="Simplified Arabic"/>
                          <a:ea typeface="Times New Roman"/>
                          <a:cs typeface="Arial"/>
                        </a:rPr>
                        <a:t>9</a:t>
                      </a:r>
                      <a:endParaRPr lang="fr-FR" sz="1100" dirty="0">
                        <a:effectLst/>
                        <a:latin typeface="Calibri"/>
                        <a:ea typeface="Calibri"/>
                        <a:cs typeface="Arial"/>
                      </a:endParaRPr>
                    </a:p>
                  </a:txBody>
                  <a:tcPr marL="44450" marR="44450" marT="0" marB="0" anchor="ctr"/>
                </a:tc>
                <a:tc hMerge="1">
                  <a:txBody>
                    <a:bodyPr/>
                    <a:lstStyle/>
                    <a:p>
                      <a:pPr algn="ctr" rtl="1">
                        <a:lnSpc>
                          <a:spcPct val="115000"/>
                        </a:lnSpc>
                        <a:spcAft>
                          <a:spcPts val="0"/>
                        </a:spcAft>
                      </a:pPr>
                      <a:endParaRPr lang="fr-FR" sz="1100" dirty="0">
                        <a:effectLst/>
                        <a:latin typeface="Calibri"/>
                        <a:ea typeface="Calibri"/>
                        <a:cs typeface="Arial"/>
                      </a:endParaRPr>
                    </a:p>
                  </a:txBody>
                  <a:tcPr marL="44450" marR="44450" marT="0" marB="0" anchor="ctr"/>
                </a:tc>
              </a:tr>
            </a:tbl>
          </a:graphicData>
        </a:graphic>
      </p:graphicFrame>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p:cNvPicPr/>
          <p:nvPr/>
        </p:nvPicPr>
        <p:blipFill rotWithShape="1">
          <a:blip r:embed="rId2"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4"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81433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35494"/>
          <a:stretch/>
        </p:blipFill>
        <p:spPr bwMode="auto">
          <a:xfrm>
            <a:off x="6744989" y="83674"/>
            <a:ext cx="1990725" cy="897054"/>
          </a:xfrm>
          <a:prstGeom prst="rect">
            <a:avLst/>
          </a:prstGeom>
          <a:noFill/>
          <a:ln>
            <a:noFill/>
          </a:ln>
        </p:spPr>
      </p:pic>
      <p:sp>
        <p:nvSpPr>
          <p:cNvPr id="11" name="Rectangle 10"/>
          <p:cNvSpPr/>
          <p:nvPr/>
        </p:nvSpPr>
        <p:spPr>
          <a:xfrm>
            <a:off x="1342861" y="1285912"/>
            <a:ext cx="7416824" cy="461665"/>
          </a:xfrm>
          <a:prstGeom prst="rect">
            <a:avLst/>
          </a:prstGeom>
        </p:spPr>
        <p:txBody>
          <a:bodyPr wrap="square">
            <a:spAutoFit/>
          </a:bodyPr>
          <a:lstStyle/>
          <a:p>
            <a:pPr lvl="0"/>
            <a:r>
              <a:rPr lang="en-US" sz="2400" b="1" i="1" u="sng" dirty="0">
                <a:solidFill>
                  <a:srgbClr val="0070C0"/>
                </a:solidFill>
                <a:latin typeface="ae_AlArabiya" pitchFamily="18" charset="-78"/>
                <a:cs typeface="AL-Mohanad Bold" pitchFamily="2" charset="-78"/>
              </a:rPr>
              <a:t> </a:t>
            </a:r>
            <a:r>
              <a:rPr lang="ar-MA" sz="2400" b="1" i="1" u="sng" dirty="0">
                <a:solidFill>
                  <a:srgbClr val="0070C0"/>
                </a:solidFill>
                <a:latin typeface="ae_AlArabiya" pitchFamily="18" charset="-78"/>
                <a:cs typeface="AL-Mohanad Bold" pitchFamily="2" charset="-78"/>
              </a:rPr>
              <a:t>بالنسبة لموظفي الوزارة</a:t>
            </a:r>
            <a:r>
              <a:rPr lang="ar-MA" sz="2400" b="1" i="1" dirty="0">
                <a:solidFill>
                  <a:srgbClr val="0070C0"/>
                </a:solidFill>
                <a:latin typeface="ae_AlArabiya" pitchFamily="18" charset="-78"/>
                <a:cs typeface="AL-Mohanad Bold" pitchFamily="2" charset="-78"/>
              </a:rPr>
              <a:t> </a:t>
            </a:r>
            <a:endParaRPr lang="en-US" sz="2400" dirty="0">
              <a:solidFill>
                <a:srgbClr val="0070C0"/>
              </a:solidFill>
              <a:latin typeface="ae_AlArabiya" pitchFamily="18" charset="-78"/>
              <a:cs typeface="AL-Mohanad Bold" pitchFamily="2" charset="-78"/>
            </a:endParaRPr>
          </a:p>
        </p:txBody>
      </p:sp>
      <p:graphicFrame>
        <p:nvGraphicFramePr>
          <p:cNvPr id="3" name="Tableau 2"/>
          <p:cNvGraphicFramePr>
            <a:graphicFrameLocks noGrp="1"/>
          </p:cNvGraphicFramePr>
          <p:nvPr>
            <p:extLst>
              <p:ext uri="{D42A27DB-BD31-4B8C-83A1-F6EECF244321}">
                <p14:modId xmlns:p14="http://schemas.microsoft.com/office/powerpoint/2010/main" val="2305823726"/>
              </p:ext>
            </p:extLst>
          </p:nvPr>
        </p:nvGraphicFramePr>
        <p:xfrm>
          <a:off x="971600" y="1916830"/>
          <a:ext cx="7344816" cy="4084240"/>
        </p:xfrm>
        <a:graphic>
          <a:graphicData uri="http://schemas.openxmlformats.org/drawingml/2006/table">
            <a:tbl>
              <a:tblPr rtl="1" firstRow="1" firstCol="1" bandRow="1"/>
              <a:tblGrid>
                <a:gridCol w="3693636"/>
                <a:gridCol w="1249892"/>
                <a:gridCol w="1249892"/>
                <a:gridCol w="1151396"/>
              </a:tblGrid>
              <a:tr h="431663">
                <a:tc rowSpan="2">
                  <a:txBody>
                    <a:bodyPr/>
                    <a:lstStyle/>
                    <a:p>
                      <a:pPr algn="ctr" rtl="1">
                        <a:lnSpc>
                          <a:spcPct val="150000"/>
                        </a:lnSpc>
                        <a:spcAft>
                          <a:spcPts val="1000"/>
                        </a:spcAft>
                        <a:tabLst>
                          <a:tab pos="1709420" algn="l"/>
                        </a:tabLst>
                      </a:pPr>
                      <a:r>
                        <a:rPr lang="ar-SA" sz="1800" b="1" dirty="0">
                          <a:effectLst/>
                          <a:latin typeface="Simplified Arabic"/>
                          <a:ea typeface="Calibri"/>
                          <a:cs typeface="AL-Mohanad Bold"/>
                        </a:rPr>
                        <a:t>نوع العقوبة</a:t>
                      </a:r>
                      <a:endParaRPr lang="fr-FR" sz="12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algn="ctr" rtl="1">
                        <a:lnSpc>
                          <a:spcPct val="150000"/>
                        </a:lnSpc>
                        <a:spcAft>
                          <a:spcPts val="1000"/>
                        </a:spcAft>
                        <a:tabLst>
                          <a:tab pos="1709420" algn="l"/>
                        </a:tabLst>
                      </a:pPr>
                      <a:r>
                        <a:rPr lang="ar-SA" sz="1800" b="1">
                          <a:effectLst/>
                          <a:latin typeface="Simplified Arabic"/>
                          <a:ea typeface="Calibri"/>
                          <a:cs typeface="AL-Mohanad Bold"/>
                        </a:rPr>
                        <a:t>عدد القرارات التأديبية حسب السنوات</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tc hMerge="1">
                  <a:txBody>
                    <a:bodyPr/>
                    <a:lstStyle/>
                    <a:p>
                      <a:endParaRPr lang="fr-FR"/>
                    </a:p>
                  </a:txBody>
                  <a:tcPr/>
                </a:tc>
              </a:tr>
              <a:tr h="431663">
                <a:tc vMerge="1">
                  <a:txBody>
                    <a:bodyPr/>
                    <a:lstStyle/>
                    <a:p>
                      <a:endParaRPr lang="fr-FR"/>
                    </a:p>
                  </a:txBody>
                  <a:tcPr/>
                </a:tc>
                <a:tc>
                  <a:txBody>
                    <a:bodyPr/>
                    <a:lstStyle/>
                    <a:p>
                      <a:pPr algn="ctr" rtl="1">
                        <a:lnSpc>
                          <a:spcPct val="150000"/>
                        </a:lnSpc>
                        <a:spcAft>
                          <a:spcPts val="1000"/>
                        </a:spcAft>
                        <a:tabLst>
                          <a:tab pos="1709420" algn="l"/>
                        </a:tabLst>
                      </a:pPr>
                      <a:r>
                        <a:rPr lang="ar-SA" sz="1800" b="1">
                          <a:effectLst/>
                          <a:latin typeface="Simplified Arabic"/>
                          <a:ea typeface="Calibri"/>
                          <a:cs typeface="AL-Mohanad Bold"/>
                        </a:rPr>
                        <a:t>2013</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1000"/>
                        </a:spcAft>
                        <a:tabLst>
                          <a:tab pos="1709420" algn="l"/>
                        </a:tabLst>
                      </a:pPr>
                      <a:r>
                        <a:rPr lang="ar-SA" sz="1800" b="1">
                          <a:effectLst/>
                          <a:latin typeface="Simplified Arabic"/>
                          <a:ea typeface="Calibri"/>
                          <a:cs typeface="AL-Mohanad Bold"/>
                        </a:rPr>
                        <a:t>2014</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1000"/>
                        </a:spcAft>
                        <a:tabLst>
                          <a:tab pos="1709420" algn="l"/>
                        </a:tabLst>
                      </a:pPr>
                      <a:r>
                        <a:rPr lang="ar-SA" sz="1800" b="1">
                          <a:effectLst/>
                          <a:latin typeface="Simplified Arabic"/>
                          <a:ea typeface="Calibri"/>
                          <a:cs typeface="AL-Mohanad Bold"/>
                        </a:rPr>
                        <a:t>2015</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31663">
                <a:tc>
                  <a:txBody>
                    <a:bodyPr/>
                    <a:lstStyle/>
                    <a:p>
                      <a:pPr algn="ctr" rtl="1">
                        <a:lnSpc>
                          <a:spcPct val="115000"/>
                        </a:lnSpc>
                        <a:spcAft>
                          <a:spcPts val="1000"/>
                        </a:spcAft>
                        <a:tabLst>
                          <a:tab pos="1709420" algn="l"/>
                        </a:tabLst>
                      </a:pPr>
                      <a:r>
                        <a:rPr lang="ar-SA" sz="1800" b="1" dirty="0">
                          <a:effectLst/>
                          <a:latin typeface="Simplified Arabic"/>
                          <a:ea typeface="Calibri"/>
                          <a:cs typeface="AL-Mohanad Bold"/>
                        </a:rPr>
                        <a:t>الإنذار</a:t>
                      </a:r>
                      <a:endParaRPr lang="fr-FR"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08</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13</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17</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663">
                <a:tc>
                  <a:txBody>
                    <a:bodyPr/>
                    <a:lstStyle/>
                    <a:p>
                      <a:pPr algn="ctr" rtl="1">
                        <a:lnSpc>
                          <a:spcPct val="115000"/>
                        </a:lnSpc>
                        <a:spcAft>
                          <a:spcPts val="1000"/>
                        </a:spcAft>
                        <a:tabLst>
                          <a:tab pos="1709420" algn="l"/>
                        </a:tabLst>
                      </a:pPr>
                      <a:r>
                        <a:rPr lang="ar-SA" sz="1800" b="1" dirty="0">
                          <a:effectLst/>
                          <a:latin typeface="Simplified Arabic"/>
                          <a:ea typeface="Calibri"/>
                          <a:cs typeface="AL-Mohanad Bold"/>
                        </a:rPr>
                        <a:t>التوبيخ</a:t>
                      </a:r>
                      <a:endParaRPr lang="fr-FR"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11</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06</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5</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663">
                <a:tc>
                  <a:txBody>
                    <a:bodyPr/>
                    <a:lstStyle/>
                    <a:p>
                      <a:pPr algn="ctr" rtl="1">
                        <a:lnSpc>
                          <a:spcPct val="150000"/>
                        </a:lnSpc>
                        <a:spcAft>
                          <a:spcPts val="1000"/>
                        </a:spcAft>
                        <a:tabLst>
                          <a:tab pos="1709420" algn="l"/>
                        </a:tabLst>
                      </a:pPr>
                      <a:r>
                        <a:rPr lang="ar-SA" sz="1800" b="1" dirty="0">
                          <a:effectLst/>
                          <a:latin typeface="Simplified Arabic"/>
                          <a:ea typeface="Calibri"/>
                          <a:cs typeface="AL-Mohanad Bold"/>
                        </a:rPr>
                        <a:t>العزل من غير توقيف حق التقاعد</a:t>
                      </a:r>
                      <a:endParaRPr lang="fr-FR"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03</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02</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2</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46">
                <a:tc>
                  <a:txBody>
                    <a:bodyPr/>
                    <a:lstStyle/>
                    <a:p>
                      <a:pPr algn="ctr" rtl="1">
                        <a:lnSpc>
                          <a:spcPct val="115000"/>
                        </a:lnSpc>
                        <a:spcAft>
                          <a:spcPts val="1000"/>
                        </a:spcAft>
                        <a:tabLst>
                          <a:tab pos="1709420" algn="l"/>
                        </a:tabLst>
                      </a:pPr>
                      <a:r>
                        <a:rPr lang="ar-SA" sz="1800" b="1" dirty="0">
                          <a:effectLst/>
                          <a:latin typeface="Simplified Arabic"/>
                          <a:ea typeface="Calibri"/>
                          <a:cs typeface="AL-Mohanad Bold"/>
                        </a:rPr>
                        <a:t>الحرمان المؤقت من كل أجرة باستثناء التعويضات العائلية</a:t>
                      </a:r>
                      <a:endParaRPr lang="fr-FR"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00</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06</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663">
                <a:tc>
                  <a:txBody>
                    <a:bodyPr/>
                    <a:lstStyle/>
                    <a:p>
                      <a:pPr algn="ctr" rtl="1">
                        <a:lnSpc>
                          <a:spcPct val="150000"/>
                        </a:lnSpc>
                        <a:spcAft>
                          <a:spcPts val="1000"/>
                        </a:spcAft>
                        <a:tabLst>
                          <a:tab pos="1709420" algn="l"/>
                        </a:tabLst>
                      </a:pPr>
                      <a:r>
                        <a:rPr lang="ar-SA" sz="1800" b="1" dirty="0">
                          <a:effectLst/>
                          <a:latin typeface="Simplified Arabic"/>
                          <a:ea typeface="Calibri"/>
                          <a:cs typeface="AL-Mohanad Bold"/>
                        </a:rPr>
                        <a:t>الإحالة الحتمية على التقاعد</a:t>
                      </a:r>
                      <a:endParaRPr lang="fr-FR"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01</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01</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663">
                <a:tc>
                  <a:txBody>
                    <a:bodyPr/>
                    <a:lstStyle/>
                    <a:p>
                      <a:pPr algn="ctr" rtl="1">
                        <a:lnSpc>
                          <a:spcPct val="150000"/>
                        </a:lnSpc>
                        <a:spcAft>
                          <a:spcPts val="1000"/>
                        </a:spcAft>
                        <a:tabLst>
                          <a:tab pos="1709420" algn="l"/>
                        </a:tabLst>
                      </a:pPr>
                      <a:r>
                        <a:rPr lang="ar-SA" sz="1800" b="1" dirty="0">
                          <a:effectLst/>
                          <a:latin typeface="Simplified Arabic"/>
                          <a:ea typeface="Calibri"/>
                          <a:cs typeface="AL-Mohanad Bold"/>
                        </a:rPr>
                        <a:t>الإقصاء المؤقت عن العمل</a:t>
                      </a:r>
                      <a:endParaRPr lang="fr-FR"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05</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00</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8</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663">
                <a:tc>
                  <a:txBody>
                    <a:bodyPr/>
                    <a:lstStyle/>
                    <a:p>
                      <a:pPr algn="ctr" rtl="1">
                        <a:lnSpc>
                          <a:spcPct val="150000"/>
                        </a:lnSpc>
                        <a:spcAft>
                          <a:spcPts val="1000"/>
                        </a:spcAft>
                        <a:tabLst>
                          <a:tab pos="1709420" algn="l"/>
                        </a:tabLst>
                      </a:pPr>
                      <a:r>
                        <a:rPr lang="ar-SA" sz="1800" b="1" dirty="0">
                          <a:effectLst/>
                          <a:latin typeface="Simplified Arabic"/>
                          <a:ea typeface="Calibri"/>
                          <a:cs typeface="AL-Mohanad Bold"/>
                        </a:rPr>
                        <a:t>المجموع</a:t>
                      </a:r>
                      <a:endParaRPr lang="fr-FR" sz="12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1000"/>
                        </a:spcAft>
                        <a:tabLst>
                          <a:tab pos="1709420" algn="l"/>
                        </a:tabLst>
                      </a:pPr>
                      <a:r>
                        <a:rPr lang="ar-SA" sz="1800" b="1">
                          <a:effectLst/>
                          <a:latin typeface="Simplified Arabic"/>
                          <a:ea typeface="Calibri"/>
                          <a:cs typeface="AL-Mohanad Bold"/>
                        </a:rPr>
                        <a:t>28</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1000"/>
                        </a:spcAft>
                        <a:tabLst>
                          <a:tab pos="1709420" algn="l"/>
                        </a:tabLst>
                      </a:pPr>
                      <a:r>
                        <a:rPr lang="ar-SA" sz="1800" b="1">
                          <a:effectLst/>
                          <a:latin typeface="Simplified Arabic"/>
                          <a:ea typeface="Calibri"/>
                          <a:cs typeface="AL-Mohanad Bold"/>
                        </a:rPr>
                        <a:t>28</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1000"/>
                        </a:spcAft>
                        <a:tabLst>
                          <a:tab pos="1709420" algn="l"/>
                        </a:tabLst>
                      </a:pPr>
                      <a:r>
                        <a:rPr lang="ar-SA" sz="1800" b="1" dirty="0">
                          <a:effectLst/>
                          <a:latin typeface="Simplified Arabic"/>
                          <a:ea typeface="Calibri"/>
                          <a:cs typeface="AL-Mohanad Bold"/>
                        </a:rPr>
                        <a:t>32</a:t>
                      </a:r>
                      <a:endParaRPr lang="fr-FR" sz="12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p:cNvPicPr/>
          <p:nvPr/>
        </p:nvPicPr>
        <p:blipFill rotWithShape="1">
          <a:blip r:embed="rId2"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4"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057879"/>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496" y="1167135"/>
            <a:ext cx="8365860" cy="461665"/>
          </a:xfrm>
          <a:prstGeom prst="rect">
            <a:avLst/>
          </a:prstGeom>
        </p:spPr>
        <p:txBody>
          <a:bodyPr wrap="square">
            <a:spAutoFit/>
          </a:bodyPr>
          <a:lstStyle/>
          <a:p>
            <a:r>
              <a:rPr lang="ar-MA" sz="2400" b="1" i="1" u="sng" dirty="0">
                <a:solidFill>
                  <a:srgbClr val="003300"/>
                </a:solidFill>
                <a:latin typeface="ae_AlArabiya" pitchFamily="18" charset="-78"/>
                <a:cs typeface="AL-Mohanad Bold" pitchFamily="2" charset="-78"/>
              </a:rPr>
              <a:t> بالنسبة للمهن القضائية :</a:t>
            </a:r>
            <a:endParaRPr lang="en-US" sz="2400" b="1" i="1" u="sng" dirty="0">
              <a:solidFill>
                <a:srgbClr val="003300"/>
              </a:solidFill>
              <a:latin typeface="ae_AlArabiya" pitchFamily="18" charset="-78"/>
              <a:cs typeface="AL-Mohanad Bold" pitchFamily="2" charset="-78"/>
            </a:endParaRPr>
          </a:p>
        </p:txBody>
      </p:sp>
      <p:graphicFrame>
        <p:nvGraphicFramePr>
          <p:cNvPr id="3" name="Tableau 2"/>
          <p:cNvGraphicFramePr>
            <a:graphicFrameLocks noGrp="1"/>
          </p:cNvGraphicFramePr>
          <p:nvPr>
            <p:extLst>
              <p:ext uri="{D42A27DB-BD31-4B8C-83A1-F6EECF244321}">
                <p14:modId xmlns:p14="http://schemas.microsoft.com/office/powerpoint/2010/main" val="3293029817"/>
              </p:ext>
            </p:extLst>
          </p:nvPr>
        </p:nvGraphicFramePr>
        <p:xfrm>
          <a:off x="519880" y="2204864"/>
          <a:ext cx="7672191" cy="4572000"/>
        </p:xfrm>
        <a:graphic>
          <a:graphicData uri="http://schemas.openxmlformats.org/drawingml/2006/table">
            <a:tbl>
              <a:tblPr rtl="1" firstRow="1" firstCol="1" bandRow="1"/>
              <a:tblGrid>
                <a:gridCol w="1298161"/>
                <a:gridCol w="795289"/>
                <a:gridCol w="1735182"/>
                <a:gridCol w="1735182"/>
                <a:gridCol w="2108377"/>
              </a:tblGrid>
              <a:tr h="362077">
                <a:tc>
                  <a:txBody>
                    <a:bodyPr/>
                    <a:lstStyle/>
                    <a:p>
                      <a:pPr algn="ctr" rtl="1">
                        <a:lnSpc>
                          <a:spcPct val="150000"/>
                        </a:lnSpc>
                        <a:spcAft>
                          <a:spcPts val="0"/>
                        </a:spcAft>
                      </a:pPr>
                      <a:r>
                        <a:rPr lang="fr-FR" sz="1600" b="1" dirty="0">
                          <a:effectLst/>
                          <a:latin typeface="Sakkal Majalla"/>
                          <a:ea typeface="Times New Roman"/>
                          <a:cs typeface="AL-Mohanad Bold"/>
                        </a:rPr>
                        <a:t> </a:t>
                      </a:r>
                      <a:r>
                        <a:rPr lang="ar-SA" sz="1600" b="1" dirty="0">
                          <a:effectLst/>
                          <a:latin typeface="Sakkal Majalla"/>
                          <a:ea typeface="Times New Roman"/>
                          <a:cs typeface="AL-Mohanad Bold"/>
                        </a:rPr>
                        <a:t>السنة</a:t>
                      </a:r>
                      <a:endParaRPr lang="fr-FR" sz="1100" dirty="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gridSpan="3">
                  <a:txBody>
                    <a:bodyPr/>
                    <a:lstStyle/>
                    <a:p>
                      <a:pPr algn="ctr" rtl="1">
                        <a:lnSpc>
                          <a:spcPct val="150000"/>
                        </a:lnSpc>
                        <a:spcAft>
                          <a:spcPts val="0"/>
                        </a:spcAft>
                      </a:pPr>
                      <a:r>
                        <a:rPr lang="ar-SA" sz="1600" b="1">
                          <a:effectLst/>
                          <a:latin typeface="Sakkal Majalla"/>
                          <a:ea typeface="Times New Roman"/>
                          <a:cs typeface="AL-Mohanad Bold"/>
                        </a:rPr>
                        <a:t>العقوبات التأديبية</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fr-FR"/>
                    </a:p>
                  </a:txBody>
                  <a:tcPr/>
                </a:tc>
                <a:tc hMerge="1">
                  <a:txBody>
                    <a:bodyPr/>
                    <a:lstStyle/>
                    <a:p>
                      <a:endParaRPr lang="fr-FR"/>
                    </a:p>
                  </a:txBody>
                  <a:tcPr/>
                </a:tc>
                <a:tc>
                  <a:txBody>
                    <a:bodyPr/>
                    <a:lstStyle/>
                    <a:p>
                      <a:pPr algn="ctr" rtl="1">
                        <a:lnSpc>
                          <a:spcPct val="150000"/>
                        </a:lnSpc>
                        <a:spcAft>
                          <a:spcPts val="0"/>
                        </a:spcAft>
                      </a:pPr>
                      <a:r>
                        <a:rPr lang="ar-SA" sz="1600" b="1">
                          <a:effectLst/>
                          <a:latin typeface="Sakkal Majalla"/>
                          <a:ea typeface="Times New Roman"/>
                          <a:cs typeface="AL-Mohanad Bold"/>
                        </a:rPr>
                        <a:t>العقوبات الزجرية</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r>
              <a:tr h="260243">
                <a:tc rowSpan="4">
                  <a:txBody>
                    <a:bodyPr/>
                    <a:lstStyle/>
                    <a:p>
                      <a:pPr algn="ctr" rtl="1">
                        <a:lnSpc>
                          <a:spcPct val="115000"/>
                        </a:lnSpc>
                        <a:spcAft>
                          <a:spcPts val="0"/>
                        </a:spcAft>
                      </a:pPr>
                      <a:r>
                        <a:rPr lang="ar-SA" sz="1600" b="1" dirty="0">
                          <a:effectLst/>
                          <a:latin typeface="Sakkal Majalla"/>
                          <a:ea typeface="Times New Roman"/>
                          <a:cs typeface="AL-Mohanad Bold"/>
                        </a:rPr>
                        <a:t>2012</a:t>
                      </a:r>
                      <a:endParaRPr lang="fr-FR" sz="1100" dirty="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rowSpan="4">
                  <a:txBody>
                    <a:bodyPr/>
                    <a:lstStyle/>
                    <a:p>
                      <a:pPr algn="ctr" rtl="1">
                        <a:lnSpc>
                          <a:spcPct val="115000"/>
                        </a:lnSpc>
                        <a:spcAft>
                          <a:spcPts val="0"/>
                        </a:spcAft>
                      </a:pPr>
                      <a:r>
                        <a:rPr lang="ar-SA" sz="1600" b="1">
                          <a:effectLst/>
                          <a:latin typeface="Tahoma"/>
                          <a:ea typeface="Times New Roman"/>
                          <a:cs typeface="AL-Mohanad Bold"/>
                        </a:rPr>
                        <a:t>53</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ar-SA" sz="1500" b="1">
                          <a:effectLst/>
                          <a:latin typeface="Sakkal Majalla"/>
                          <a:ea typeface="Times New Roman"/>
                          <a:cs typeface="AL-Mohanad Bold"/>
                        </a:rPr>
                        <a:t>التشطيب</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2</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a:txBody>
                    <a:bodyPr/>
                    <a:lstStyle/>
                    <a:p>
                      <a:pPr algn="ctr" rtl="1">
                        <a:lnSpc>
                          <a:spcPct val="150000"/>
                        </a:lnSpc>
                        <a:spcAft>
                          <a:spcPts val="0"/>
                        </a:spcAft>
                      </a:pPr>
                      <a:r>
                        <a:rPr lang="ar-SA" sz="1500" b="1">
                          <a:effectLst/>
                          <a:latin typeface="Tahoma"/>
                          <a:ea typeface="Times New Roman"/>
                          <a:cs typeface="AL-Mohanad Bold"/>
                        </a:rPr>
                        <a:t>39</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الايقاف</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32</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الانذار</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12</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التوبيخ</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7</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rowSpan="4">
                  <a:txBody>
                    <a:bodyPr/>
                    <a:lstStyle/>
                    <a:p>
                      <a:pPr algn="ctr" rtl="1">
                        <a:lnSpc>
                          <a:spcPct val="115000"/>
                        </a:lnSpc>
                        <a:spcAft>
                          <a:spcPts val="0"/>
                        </a:spcAft>
                      </a:pPr>
                      <a:r>
                        <a:rPr lang="ar-SA" sz="1600" b="1">
                          <a:effectLst/>
                          <a:latin typeface="Sakkal Majalla"/>
                          <a:ea typeface="Times New Roman"/>
                          <a:cs typeface="AL-Mohanad Bold"/>
                        </a:rPr>
                        <a:t>2013</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rowSpan="4">
                  <a:txBody>
                    <a:bodyPr/>
                    <a:lstStyle/>
                    <a:p>
                      <a:pPr algn="ctr" rtl="1">
                        <a:lnSpc>
                          <a:spcPct val="115000"/>
                        </a:lnSpc>
                        <a:spcAft>
                          <a:spcPts val="0"/>
                        </a:spcAft>
                      </a:pPr>
                      <a:r>
                        <a:rPr lang="ar-SA" sz="1600" b="1">
                          <a:effectLst/>
                          <a:latin typeface="Tahoma"/>
                          <a:ea typeface="Times New Roman"/>
                          <a:cs typeface="AL-Mohanad Bold"/>
                        </a:rPr>
                        <a:t>86</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ar-SA" sz="1500" b="1">
                          <a:effectLst/>
                          <a:latin typeface="Sakkal Majalla"/>
                          <a:ea typeface="Times New Roman"/>
                          <a:cs typeface="AL-Mohanad Bold"/>
                        </a:rPr>
                        <a:t>التشطيب</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11</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a:txBody>
                    <a:bodyPr/>
                    <a:lstStyle/>
                    <a:p>
                      <a:pPr algn="ctr" rtl="1">
                        <a:lnSpc>
                          <a:spcPct val="150000"/>
                        </a:lnSpc>
                        <a:spcAft>
                          <a:spcPts val="0"/>
                        </a:spcAft>
                      </a:pPr>
                      <a:r>
                        <a:rPr lang="ar-SA" sz="1500" b="1">
                          <a:effectLst/>
                          <a:latin typeface="Tahoma"/>
                          <a:ea typeface="Times New Roman"/>
                          <a:cs typeface="AL-Mohanad Bold"/>
                        </a:rPr>
                        <a:t>41</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الايقاف</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40</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الانذار</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dirty="0">
                          <a:effectLst/>
                          <a:latin typeface="Tahoma"/>
                          <a:ea typeface="Times New Roman"/>
                          <a:cs typeface="AL-Mohanad Bold"/>
                        </a:rPr>
                        <a:t>20</a:t>
                      </a:r>
                      <a:endParaRPr lang="fr-FR" sz="1100" dirty="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التوبيخ</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15</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rowSpan="4">
                  <a:txBody>
                    <a:bodyPr/>
                    <a:lstStyle/>
                    <a:p>
                      <a:pPr algn="ctr" rtl="1">
                        <a:lnSpc>
                          <a:spcPct val="115000"/>
                        </a:lnSpc>
                        <a:spcAft>
                          <a:spcPts val="0"/>
                        </a:spcAft>
                      </a:pPr>
                      <a:r>
                        <a:rPr lang="ar-SA" sz="1600" b="1">
                          <a:effectLst/>
                          <a:latin typeface="Sakkal Majalla"/>
                          <a:ea typeface="Times New Roman"/>
                          <a:cs typeface="AL-Mohanad Bold"/>
                        </a:rPr>
                        <a:t>2014</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rowSpan="4">
                  <a:txBody>
                    <a:bodyPr/>
                    <a:lstStyle/>
                    <a:p>
                      <a:pPr algn="ctr" rtl="1">
                        <a:lnSpc>
                          <a:spcPct val="115000"/>
                        </a:lnSpc>
                        <a:spcAft>
                          <a:spcPts val="0"/>
                        </a:spcAft>
                      </a:pPr>
                      <a:r>
                        <a:rPr lang="ar-SA" sz="1600" b="1">
                          <a:effectLst/>
                          <a:latin typeface="Tahoma"/>
                          <a:ea typeface="Times New Roman"/>
                          <a:cs typeface="AL-Mohanad Bold"/>
                        </a:rPr>
                        <a:t>59</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ar-SA" sz="1500" b="1">
                          <a:effectLst/>
                          <a:latin typeface="Sakkal Majalla"/>
                          <a:ea typeface="Times New Roman"/>
                          <a:cs typeface="AL-Mohanad Bold"/>
                        </a:rPr>
                        <a:t>التشطيب</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4</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a:txBody>
                    <a:bodyPr/>
                    <a:lstStyle/>
                    <a:p>
                      <a:pPr algn="ctr" rtl="1">
                        <a:lnSpc>
                          <a:spcPct val="150000"/>
                        </a:lnSpc>
                        <a:spcAft>
                          <a:spcPts val="0"/>
                        </a:spcAft>
                      </a:pPr>
                      <a:r>
                        <a:rPr lang="ar-SA" sz="1500" b="1">
                          <a:effectLst/>
                          <a:latin typeface="Tahoma"/>
                          <a:ea typeface="Times New Roman"/>
                          <a:cs typeface="AL-Mohanad Bold"/>
                        </a:rPr>
                        <a:t>56</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الايقاف</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36</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الانذار</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12</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التوبيخ</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7</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rowSpan="4">
                  <a:txBody>
                    <a:bodyPr/>
                    <a:lstStyle/>
                    <a:p>
                      <a:pPr algn="ctr" rtl="1">
                        <a:lnSpc>
                          <a:spcPct val="115000"/>
                        </a:lnSpc>
                        <a:spcAft>
                          <a:spcPts val="0"/>
                        </a:spcAft>
                      </a:pPr>
                      <a:r>
                        <a:rPr lang="ar-SA" sz="1600" b="1">
                          <a:effectLst/>
                          <a:latin typeface="Sakkal Majalla"/>
                          <a:ea typeface="Times New Roman"/>
                          <a:cs typeface="AL-Mohanad Bold"/>
                        </a:rPr>
                        <a:t>2015</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rowSpan="4">
                  <a:txBody>
                    <a:bodyPr/>
                    <a:lstStyle/>
                    <a:p>
                      <a:pPr algn="ctr" rtl="1">
                        <a:lnSpc>
                          <a:spcPct val="115000"/>
                        </a:lnSpc>
                        <a:spcAft>
                          <a:spcPts val="0"/>
                        </a:spcAft>
                      </a:pPr>
                      <a:r>
                        <a:rPr lang="ar-SA" sz="1600" b="1">
                          <a:effectLst/>
                          <a:latin typeface="Tahoma"/>
                          <a:ea typeface="Times New Roman"/>
                          <a:cs typeface="AL-Mohanad Bold"/>
                        </a:rPr>
                        <a:t>46</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ar-SA" sz="1500" b="1">
                          <a:effectLst/>
                          <a:latin typeface="Sakkal Majalla"/>
                          <a:ea typeface="Times New Roman"/>
                          <a:cs typeface="AL-Mohanad Bold"/>
                        </a:rPr>
                        <a:t>التشطيب</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1</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a:txBody>
                    <a:bodyPr/>
                    <a:lstStyle/>
                    <a:p>
                      <a:pPr algn="ctr" rtl="1">
                        <a:lnSpc>
                          <a:spcPct val="150000"/>
                        </a:lnSpc>
                        <a:spcAft>
                          <a:spcPts val="0"/>
                        </a:spcAft>
                      </a:pPr>
                      <a:r>
                        <a:rPr lang="ar-SA" sz="1500" b="1">
                          <a:effectLst/>
                          <a:latin typeface="Tahoma"/>
                          <a:ea typeface="Times New Roman"/>
                          <a:cs typeface="AL-Mohanad Bold"/>
                        </a:rPr>
                        <a:t>28</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الايقاف</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25</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الانذار</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8</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التوبيخ</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dirty="0">
                          <a:effectLst/>
                          <a:latin typeface="Tahoma"/>
                          <a:ea typeface="Times New Roman"/>
                          <a:cs typeface="AL-Mohanad Bold"/>
                        </a:rPr>
                        <a:t>12</a:t>
                      </a:r>
                      <a:endParaRPr lang="fr-FR" sz="1100" dirty="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583760870"/>
              </p:ext>
            </p:extLst>
          </p:nvPr>
        </p:nvGraphicFramePr>
        <p:xfrm>
          <a:off x="467544" y="1501920"/>
          <a:ext cx="8292141" cy="630936"/>
        </p:xfrm>
        <a:graphic>
          <a:graphicData uri="http://schemas.openxmlformats.org/drawingml/2006/table">
            <a:tbl>
              <a:tblPr rtl="1" firstRow="1" firstCol="1" bandRow="1">
                <a:tableStyleId>{5C22544A-7EE6-4342-B048-85BDC9FD1C3A}</a:tableStyleId>
              </a:tblPr>
              <a:tblGrid>
                <a:gridCol w="8292141"/>
              </a:tblGrid>
              <a:tr h="285750">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MA" sz="2400" dirty="0">
                          <a:solidFill>
                            <a:srgbClr val="C0361A"/>
                          </a:solidFill>
                          <a:effectLst/>
                          <a:cs typeface="AL-Mohanad Bold" pitchFamily="2" charset="-78"/>
                        </a:rPr>
                        <a:t>     </a:t>
                      </a:r>
                      <a:r>
                        <a:rPr lang="ar-MA" sz="2400" u="dbl" dirty="0">
                          <a:solidFill>
                            <a:srgbClr val="C0361A"/>
                          </a:solidFill>
                          <a:effectLst/>
                          <a:cs typeface="AL-Mohanad Bold" pitchFamily="2" charset="-78"/>
                        </a:rPr>
                        <a:t>أ – المحامون :</a:t>
                      </a:r>
                      <a:r>
                        <a:rPr lang="ar-MA" sz="2400" dirty="0">
                          <a:solidFill>
                            <a:srgbClr val="C0361A"/>
                          </a:solidFill>
                          <a:effectLst/>
                          <a:cs typeface="AL-Mohanad Bold" pitchFamily="2" charset="-78"/>
                        </a:rPr>
                        <a:t> </a:t>
                      </a:r>
                      <a:r>
                        <a:rPr lang="ar-SA" sz="2400" dirty="0">
                          <a:solidFill>
                            <a:srgbClr val="C0361A"/>
                          </a:solidFill>
                          <a:effectLst/>
                          <a:cs typeface="AL-Mohanad Bold" pitchFamily="2" charset="-78"/>
                        </a:rPr>
                        <a:t>العقوبات التأديبية والزجرية الصادرة في حق </a:t>
                      </a:r>
                      <a:r>
                        <a:rPr lang="ar-SA" sz="2400" dirty="0" smtClean="0">
                          <a:solidFill>
                            <a:srgbClr val="C0361A"/>
                          </a:solidFill>
                          <a:effectLst/>
                          <a:cs typeface="AL-Mohanad Bold" pitchFamily="2" charset="-78"/>
                        </a:rPr>
                        <a:t>المحامين</a:t>
                      </a:r>
                      <a:r>
                        <a:rPr lang="fr-FR" sz="2400" dirty="0" smtClean="0">
                          <a:solidFill>
                            <a:srgbClr val="C0361A"/>
                          </a:solidFill>
                          <a:effectLst/>
                          <a:cs typeface="AL-Mohanad Bold" pitchFamily="2" charset="-78"/>
                        </a:rPr>
                        <a:t> </a:t>
                      </a:r>
                      <a:r>
                        <a:rPr lang="ar-SA" sz="3600" dirty="0" smtClean="0">
                          <a:solidFill>
                            <a:srgbClr val="C0361A"/>
                          </a:solidFill>
                          <a:effectLst/>
                          <a:cs typeface="AL-Mohanad Bold" pitchFamily="2" charset="-78"/>
                        </a:rPr>
                        <a:t> </a:t>
                      </a:r>
                      <a:r>
                        <a:rPr kumimoji="0" lang="ar-SA" sz="2000" b="1" kern="1200" dirty="0" smtClean="0">
                          <a:solidFill>
                            <a:srgbClr val="C0361A"/>
                          </a:solidFill>
                          <a:effectLst/>
                          <a:latin typeface="+mn-lt"/>
                          <a:ea typeface="+mn-ea"/>
                          <a:cs typeface="+mn-cs"/>
                        </a:rPr>
                        <a:t>2012-2015 </a:t>
                      </a:r>
                      <a:endParaRPr kumimoji="0" lang="fr-FR" sz="1600" b="1" kern="1200" dirty="0" smtClean="0">
                        <a:solidFill>
                          <a:srgbClr val="C0361A"/>
                        </a:solidFill>
                        <a:effectLst/>
                        <a:latin typeface="Calibri"/>
                        <a:ea typeface="Calibri"/>
                        <a:cs typeface="+mn-cs"/>
                      </a:endParaRPr>
                    </a:p>
                  </a:txBody>
                  <a:tcPr marL="44450" marR="44450" marT="0" marB="0" anchor="ctr">
                    <a:noFill/>
                  </a:tcPr>
                </a:tc>
              </a:tr>
            </a:tbl>
          </a:graphicData>
        </a:graphic>
      </p:graphicFrame>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66637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903112796"/>
              </p:ext>
            </p:extLst>
          </p:nvPr>
        </p:nvGraphicFramePr>
        <p:xfrm>
          <a:off x="576487" y="1340768"/>
          <a:ext cx="8004109" cy="548640"/>
        </p:xfrm>
        <a:graphic>
          <a:graphicData uri="http://schemas.openxmlformats.org/drawingml/2006/table">
            <a:tbl>
              <a:tblPr rtl="1" firstRow="1" firstCol="1" bandRow="1">
                <a:tableStyleId>{5C22544A-7EE6-4342-B048-85BDC9FD1C3A}</a:tableStyleId>
              </a:tblPr>
              <a:tblGrid>
                <a:gridCol w="8004109"/>
              </a:tblGrid>
              <a:tr h="2857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MA" sz="2400" b="1" u="dbl" kern="1200" dirty="0" smtClean="0">
                          <a:solidFill>
                            <a:srgbClr val="C0361A"/>
                          </a:solidFill>
                          <a:effectLst/>
                          <a:latin typeface="+mn-lt"/>
                          <a:ea typeface="+mn-ea"/>
                          <a:cs typeface="AL-Mohanad Bold" pitchFamily="2" charset="-78"/>
                        </a:rPr>
                        <a:t>ب</a:t>
                      </a:r>
                      <a:r>
                        <a:rPr kumimoji="0" lang="ar-MA" sz="2400" b="1" u="dbl" kern="1200" dirty="0" smtClean="0">
                          <a:solidFill>
                            <a:srgbClr val="C0361A"/>
                          </a:solidFill>
                          <a:effectLst/>
                          <a:latin typeface="+mn-lt"/>
                          <a:ea typeface="+mn-ea"/>
                          <a:cs typeface="+mj-cs"/>
                        </a:rPr>
                        <a:t>-</a:t>
                      </a:r>
                      <a:r>
                        <a:rPr kumimoji="0" lang="ar-MA" sz="2400" b="1" u="dbl" kern="1200" dirty="0" smtClean="0">
                          <a:solidFill>
                            <a:srgbClr val="C0361A"/>
                          </a:solidFill>
                          <a:effectLst/>
                          <a:latin typeface="+mn-lt"/>
                          <a:ea typeface="+mn-ea"/>
                          <a:cs typeface="AL-Mohanad Bold" pitchFamily="2" charset="-78"/>
                        </a:rPr>
                        <a:t>الموثقون  : </a:t>
                      </a:r>
                      <a:r>
                        <a:rPr kumimoji="0" lang="ar-MA" sz="2400" b="1" u="none" kern="1200" dirty="0" smtClean="0">
                          <a:solidFill>
                            <a:srgbClr val="C0361A"/>
                          </a:solidFill>
                          <a:effectLst/>
                          <a:latin typeface="+mn-lt"/>
                          <a:ea typeface="+mn-ea"/>
                          <a:cs typeface="AL-Mohanad Bold" pitchFamily="2" charset="-78"/>
                        </a:rPr>
                        <a:t>المتابعات </a:t>
                      </a:r>
                      <a:r>
                        <a:rPr kumimoji="0" lang="ar-SA" sz="2400" b="1" u="none" kern="1200" dirty="0" smtClean="0">
                          <a:solidFill>
                            <a:srgbClr val="C0361A"/>
                          </a:solidFill>
                          <a:effectLst/>
                          <a:latin typeface="+mn-lt"/>
                          <a:ea typeface="+mn-ea"/>
                          <a:cs typeface="AL-Mohanad Bold" pitchFamily="2" charset="-78"/>
                        </a:rPr>
                        <a:t>التأديبية </a:t>
                      </a:r>
                      <a:r>
                        <a:rPr kumimoji="0" lang="ar-SA" sz="2400" b="1" kern="1200" dirty="0" smtClean="0">
                          <a:solidFill>
                            <a:srgbClr val="C0361A"/>
                          </a:solidFill>
                          <a:effectLst/>
                          <a:latin typeface="+mn-lt"/>
                          <a:ea typeface="+mn-ea"/>
                          <a:cs typeface="AL-Mohanad Bold" pitchFamily="2" charset="-78"/>
                        </a:rPr>
                        <a:t>والزجرية الصادرة في حق الموثقين </a:t>
                      </a:r>
                      <a:r>
                        <a:rPr lang="ar-SA" sz="3600" dirty="0" smtClean="0">
                          <a:solidFill>
                            <a:srgbClr val="C0361A"/>
                          </a:solidFill>
                          <a:effectLst/>
                          <a:cs typeface="AL-Mohanad Bold" pitchFamily="2" charset="-78"/>
                        </a:rPr>
                        <a:t> </a:t>
                      </a:r>
                      <a:r>
                        <a:rPr kumimoji="0" lang="ar-SA" sz="1800" b="1" kern="1200" dirty="0" smtClean="0">
                          <a:solidFill>
                            <a:srgbClr val="C0361A"/>
                          </a:solidFill>
                          <a:effectLst/>
                          <a:latin typeface="+mn-lt"/>
                          <a:ea typeface="+mn-ea"/>
                          <a:cs typeface="AL-Mohanad Bold" pitchFamily="2" charset="-78"/>
                        </a:rPr>
                        <a:t>2012-2015 </a:t>
                      </a:r>
                      <a:endParaRPr kumimoji="0" lang="fr-FR" sz="1600" b="1" kern="1200" dirty="0" smtClean="0">
                        <a:solidFill>
                          <a:srgbClr val="C0361A"/>
                        </a:solidFill>
                        <a:effectLst/>
                        <a:latin typeface="Calibri"/>
                        <a:ea typeface="Calibri"/>
                        <a:cs typeface="AL-Mohanad Bold" pitchFamily="2" charset="-78"/>
                      </a:endParaRPr>
                    </a:p>
                  </a:txBody>
                  <a:tcPr marL="44450" marR="44450" marT="0" marB="0" anchor="ctr">
                    <a:no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192901955"/>
              </p:ext>
            </p:extLst>
          </p:nvPr>
        </p:nvGraphicFramePr>
        <p:xfrm>
          <a:off x="510089" y="2060848"/>
          <a:ext cx="8136903" cy="2048256"/>
        </p:xfrm>
        <a:graphic>
          <a:graphicData uri="http://schemas.openxmlformats.org/drawingml/2006/table">
            <a:tbl>
              <a:tblPr rtl="1" firstRow="1" firstCol="1" bandRow="1"/>
              <a:tblGrid>
                <a:gridCol w="176593"/>
                <a:gridCol w="1360566"/>
                <a:gridCol w="1593347"/>
                <a:gridCol w="1301968"/>
                <a:gridCol w="1301968"/>
                <a:gridCol w="1301968"/>
                <a:gridCol w="1100493"/>
              </a:tblGrid>
              <a:tr h="322515">
                <a:tc>
                  <a:txBody>
                    <a:bodyPr/>
                    <a:lstStyle/>
                    <a:p>
                      <a:pPr rtl="1"/>
                      <a:endParaRPr lang="fr-FR" sz="1000" dirty="0">
                        <a:effectLst/>
                        <a:latin typeface="Calibri"/>
                        <a:cs typeface="Arial"/>
                      </a:endParaRPr>
                    </a:p>
                  </a:txBody>
                  <a:tcPr marL="39195" marR="39195" marT="0" marB="0" anchor="b">
                    <a:lnL>
                      <a:noFill/>
                    </a:lnL>
                    <a:lnR>
                      <a:noFill/>
                    </a:lnR>
                    <a:lnT>
                      <a:noFill/>
                    </a:lnT>
                    <a:lnB>
                      <a:noFill/>
                    </a:lnB>
                  </a:tcPr>
                </a:tc>
                <a:tc>
                  <a:txBody>
                    <a:bodyPr/>
                    <a:lstStyle/>
                    <a:p>
                      <a:pPr algn="r" rtl="1">
                        <a:lnSpc>
                          <a:spcPct val="150000"/>
                        </a:lnSpc>
                        <a:spcAft>
                          <a:spcPts val="0"/>
                        </a:spcAft>
                      </a:pPr>
                      <a:r>
                        <a:rPr lang="ar-SA" sz="1600" b="1" dirty="0">
                          <a:effectLst/>
                          <a:latin typeface="Sakkal Majalla"/>
                          <a:ea typeface="Times New Roman"/>
                          <a:cs typeface="AL-Mohanad Bold"/>
                        </a:rPr>
                        <a:t> </a:t>
                      </a:r>
                      <a:endParaRPr lang="fr-FR" sz="1050" dirty="0">
                        <a:effectLst/>
                        <a:latin typeface="Calibri"/>
                        <a:ea typeface="Calibri"/>
                        <a:cs typeface="Arial"/>
                      </a:endParaRPr>
                    </a:p>
                  </a:txBody>
                  <a:tcPr marL="39195" marR="39195"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rtl="1">
                        <a:lnSpc>
                          <a:spcPct val="150000"/>
                        </a:lnSpc>
                        <a:spcAft>
                          <a:spcPts val="0"/>
                        </a:spcAft>
                      </a:pPr>
                      <a:r>
                        <a:rPr lang="ar-SA" sz="1600" b="1" dirty="0">
                          <a:effectLst/>
                          <a:latin typeface="Sakkal Majalla"/>
                          <a:ea typeface="Times New Roman"/>
                          <a:cs typeface="AL-Mohanad Bold"/>
                        </a:rPr>
                        <a:t> </a:t>
                      </a:r>
                      <a:endParaRPr lang="fr-FR" sz="1050" dirty="0">
                        <a:effectLst/>
                        <a:latin typeface="Calibri"/>
                        <a:ea typeface="Calibri"/>
                        <a:cs typeface="Arial"/>
                      </a:endParaRPr>
                    </a:p>
                  </a:txBody>
                  <a:tcPr marL="39195" marR="3919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1">
                        <a:lnSpc>
                          <a:spcPct val="150000"/>
                        </a:lnSpc>
                        <a:spcAft>
                          <a:spcPts val="0"/>
                        </a:spcAft>
                      </a:pPr>
                      <a:r>
                        <a:rPr lang="fr-FR" sz="1600" b="1" dirty="0">
                          <a:solidFill>
                            <a:srgbClr val="000000"/>
                          </a:solidFill>
                          <a:effectLst/>
                          <a:latin typeface="Arial" pitchFamily="34" charset="0"/>
                          <a:ea typeface="Times New Roman"/>
                          <a:cs typeface="Arial" pitchFamily="34" charset="0"/>
                        </a:rPr>
                        <a:t>2012</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50000"/>
                        </a:lnSpc>
                        <a:spcAft>
                          <a:spcPts val="0"/>
                        </a:spcAft>
                      </a:pPr>
                      <a:r>
                        <a:rPr lang="fr-FR" sz="1600" b="1">
                          <a:solidFill>
                            <a:srgbClr val="000000"/>
                          </a:solidFill>
                          <a:effectLst/>
                          <a:latin typeface="Arial" pitchFamily="34" charset="0"/>
                          <a:ea typeface="Times New Roman"/>
                          <a:cs typeface="Arial" pitchFamily="34" charset="0"/>
                        </a:rPr>
                        <a:t>2013</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50000"/>
                        </a:lnSpc>
                        <a:spcAft>
                          <a:spcPts val="0"/>
                        </a:spcAft>
                      </a:pPr>
                      <a:r>
                        <a:rPr lang="fr-FR" sz="1600" b="1">
                          <a:solidFill>
                            <a:srgbClr val="000000"/>
                          </a:solidFill>
                          <a:effectLst/>
                          <a:latin typeface="Arial" pitchFamily="34" charset="0"/>
                          <a:ea typeface="Times New Roman"/>
                          <a:cs typeface="Arial" pitchFamily="34" charset="0"/>
                        </a:rPr>
                        <a:t>2014</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50000"/>
                        </a:lnSpc>
                        <a:spcAft>
                          <a:spcPts val="0"/>
                        </a:spcAft>
                      </a:pPr>
                      <a:r>
                        <a:rPr lang="fr-FR" sz="1600" b="1">
                          <a:solidFill>
                            <a:srgbClr val="000000"/>
                          </a:solidFill>
                          <a:effectLst/>
                          <a:latin typeface="Arial" pitchFamily="34" charset="0"/>
                          <a:ea typeface="Times New Roman"/>
                          <a:cs typeface="Arial" pitchFamily="34" charset="0"/>
                        </a:rPr>
                        <a:t>2015</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247262">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rowSpan="6">
                  <a:txBody>
                    <a:bodyPr/>
                    <a:lstStyle/>
                    <a:p>
                      <a:pPr marR="405765" algn="ctr" rtl="1">
                        <a:lnSpc>
                          <a:spcPct val="150000"/>
                        </a:lnSpc>
                        <a:spcAft>
                          <a:spcPts val="0"/>
                        </a:spcAft>
                      </a:pPr>
                      <a:r>
                        <a:rPr lang="ar-SA" sz="1800" b="1" dirty="0">
                          <a:effectLst/>
                          <a:latin typeface="Sakkal Majalla"/>
                          <a:ea typeface="Times New Roman"/>
                          <a:cs typeface="AL-Mohanad Bold"/>
                        </a:rPr>
                        <a:t>المتابعات التأديبية</a:t>
                      </a:r>
                      <a:endParaRPr lang="fr-FR" sz="1800" dirty="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C090"/>
                    </a:solidFill>
                  </a:tcPr>
                </a:tc>
                <a:tc>
                  <a:txBody>
                    <a:bodyPr/>
                    <a:lstStyle/>
                    <a:p>
                      <a:pPr algn="ctr" rtl="1">
                        <a:lnSpc>
                          <a:spcPct val="115000"/>
                        </a:lnSpc>
                        <a:spcAft>
                          <a:spcPts val="0"/>
                        </a:spcAft>
                      </a:pPr>
                      <a:r>
                        <a:rPr lang="ar-SA" sz="1600" b="1">
                          <a:effectLst/>
                          <a:latin typeface="Sakkal Majalla"/>
                          <a:ea typeface="Times New Roman"/>
                          <a:cs typeface="AL-Mohanad Bold"/>
                        </a:rPr>
                        <a:t>الإنذار</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3</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06">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a:effectLst/>
                          <a:latin typeface="Sakkal Majalla"/>
                          <a:ea typeface="Times New Roman"/>
                          <a:cs typeface="AL-Mohanad Bold"/>
                        </a:rPr>
                        <a:t>التوبيخ</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3</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4</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262">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a:effectLst/>
                          <a:latin typeface="Sakkal Majalla"/>
                          <a:ea typeface="Times New Roman"/>
                          <a:cs typeface="AL-Mohanad Bold"/>
                        </a:rPr>
                        <a:t>الإيقاف</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14</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5</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8</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96">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a:effectLst/>
                          <a:latin typeface="Sakkal Majalla"/>
                          <a:ea typeface="Times New Roman"/>
                          <a:cs typeface="AL-Mohanad Bold"/>
                        </a:rPr>
                        <a:t>العزل</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2</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4</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416">
                <a:tc>
                  <a:txBody>
                    <a:bodyPr/>
                    <a:lstStyle/>
                    <a:p>
                      <a:pPr rtl="1"/>
                      <a:endParaRPr lang="fr-FR" sz="1000" dirty="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a:effectLst/>
                          <a:latin typeface="Sakkal Majalla"/>
                          <a:ea typeface="Times New Roman"/>
                          <a:cs typeface="AL-Mohanad Bold"/>
                        </a:rPr>
                        <a:t>في طور البت</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40</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47</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12</a:t>
                      </a:r>
                      <a:endParaRPr lang="fr-FR" sz="105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42</a:t>
                      </a:r>
                      <a:endParaRPr lang="fr-FR" sz="105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3242">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dirty="0">
                          <a:effectLst/>
                          <a:latin typeface="Sakkal Majalla"/>
                          <a:ea typeface="Times New Roman"/>
                          <a:cs typeface="AL-Mohanad Bold"/>
                        </a:rPr>
                        <a:t>المجموع</a:t>
                      </a:r>
                      <a:endParaRPr lang="fr-FR" sz="1050" dirty="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58</a:t>
                      </a:r>
                      <a:endParaRPr lang="fr-FR" sz="105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56</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26</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72</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r>
            </a:tbl>
          </a:graphicData>
        </a:graphic>
      </p:graphicFrame>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au 12"/>
          <p:cNvGraphicFramePr>
            <a:graphicFrameLocks noGrp="1"/>
          </p:cNvGraphicFramePr>
          <p:nvPr>
            <p:extLst>
              <p:ext uri="{D42A27DB-BD31-4B8C-83A1-F6EECF244321}">
                <p14:modId xmlns:p14="http://schemas.microsoft.com/office/powerpoint/2010/main" val="2476630766"/>
              </p:ext>
            </p:extLst>
          </p:nvPr>
        </p:nvGraphicFramePr>
        <p:xfrm>
          <a:off x="510089" y="4365104"/>
          <a:ext cx="8136903" cy="1813560"/>
        </p:xfrm>
        <a:graphic>
          <a:graphicData uri="http://schemas.openxmlformats.org/drawingml/2006/table">
            <a:tbl>
              <a:tblPr rtl="1" firstRow="1" firstCol="1" bandRow="1"/>
              <a:tblGrid>
                <a:gridCol w="176593"/>
                <a:gridCol w="1360566"/>
                <a:gridCol w="1593347"/>
                <a:gridCol w="1301968"/>
                <a:gridCol w="1301968"/>
                <a:gridCol w="1301968"/>
                <a:gridCol w="1100493"/>
              </a:tblGrid>
              <a:tr h="294640">
                <a:tc>
                  <a:txBody>
                    <a:bodyPr/>
                    <a:lstStyle/>
                    <a:p>
                      <a:pPr rtl="1"/>
                      <a:endParaRPr lang="fr-FR" sz="1000" dirty="0">
                        <a:effectLst/>
                        <a:latin typeface="Calibri"/>
                        <a:cs typeface="Arial"/>
                      </a:endParaRPr>
                    </a:p>
                  </a:txBody>
                  <a:tcPr marL="39195" marR="39195" marT="0" marB="0" anchor="b">
                    <a:lnL>
                      <a:noFill/>
                    </a:lnL>
                    <a:lnR>
                      <a:noFill/>
                    </a:lnR>
                    <a:lnT>
                      <a:noFill/>
                    </a:lnT>
                    <a:lnB>
                      <a:noFill/>
                    </a:lnB>
                  </a:tcPr>
                </a:tc>
                <a:tc>
                  <a:txBody>
                    <a:bodyPr/>
                    <a:lstStyle/>
                    <a:p>
                      <a:pPr algn="ctr" rtl="1">
                        <a:lnSpc>
                          <a:spcPct val="150000"/>
                        </a:lnSpc>
                        <a:spcAft>
                          <a:spcPts val="0"/>
                        </a:spcAft>
                      </a:pPr>
                      <a:endParaRPr lang="fr-FR" sz="1800" dirty="0">
                        <a:effectLst/>
                        <a:latin typeface="Calibri"/>
                        <a:ea typeface="Calibri"/>
                        <a:cs typeface="Arial"/>
                      </a:endParaRPr>
                    </a:p>
                  </a:txBody>
                  <a:tcPr marL="39195" marR="39195"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r" rtl="1">
                        <a:lnSpc>
                          <a:spcPct val="150000"/>
                        </a:lnSpc>
                        <a:spcAft>
                          <a:spcPts val="0"/>
                        </a:spcAft>
                      </a:pPr>
                      <a:r>
                        <a:rPr lang="ar-SA" sz="1600" b="1" dirty="0">
                          <a:effectLst/>
                          <a:latin typeface="Sakkal Majalla"/>
                          <a:ea typeface="Times New Roman"/>
                          <a:cs typeface="AL-Mohanad Bold"/>
                        </a:rPr>
                        <a:t> </a:t>
                      </a:r>
                      <a:endParaRPr lang="fr-FR" sz="1050" dirty="0">
                        <a:effectLst/>
                        <a:latin typeface="Calibri"/>
                        <a:ea typeface="Calibri"/>
                        <a:cs typeface="Arial"/>
                      </a:endParaRPr>
                    </a:p>
                  </a:txBody>
                  <a:tcPr marL="39195" marR="3919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fr-FR" sz="1600" b="1" dirty="0">
                          <a:solidFill>
                            <a:srgbClr val="000000"/>
                          </a:solidFill>
                          <a:effectLst/>
                          <a:latin typeface="Arial" pitchFamily="34" charset="0"/>
                          <a:ea typeface="Times New Roman"/>
                          <a:cs typeface="Arial" pitchFamily="34" charset="0"/>
                        </a:rPr>
                        <a:t>2012</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1">
                        <a:lnSpc>
                          <a:spcPct val="150000"/>
                        </a:lnSpc>
                        <a:spcAft>
                          <a:spcPts val="0"/>
                        </a:spcAft>
                      </a:pPr>
                      <a:r>
                        <a:rPr lang="fr-FR" sz="1600" b="1" dirty="0">
                          <a:solidFill>
                            <a:srgbClr val="000000"/>
                          </a:solidFill>
                          <a:effectLst/>
                          <a:latin typeface="Arial" pitchFamily="34" charset="0"/>
                          <a:ea typeface="Times New Roman"/>
                          <a:cs typeface="Arial" pitchFamily="34" charset="0"/>
                        </a:rPr>
                        <a:t>2013</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1">
                        <a:lnSpc>
                          <a:spcPct val="150000"/>
                        </a:lnSpc>
                        <a:spcAft>
                          <a:spcPts val="0"/>
                        </a:spcAft>
                      </a:pPr>
                      <a:r>
                        <a:rPr lang="fr-FR" sz="1600" b="1" dirty="0">
                          <a:solidFill>
                            <a:srgbClr val="000000"/>
                          </a:solidFill>
                          <a:effectLst/>
                          <a:latin typeface="Arial" pitchFamily="34" charset="0"/>
                          <a:ea typeface="Times New Roman"/>
                          <a:cs typeface="Arial" pitchFamily="34" charset="0"/>
                        </a:rPr>
                        <a:t>2014</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1">
                        <a:lnSpc>
                          <a:spcPct val="150000"/>
                        </a:lnSpc>
                        <a:spcAft>
                          <a:spcPts val="0"/>
                        </a:spcAft>
                      </a:pPr>
                      <a:r>
                        <a:rPr lang="fr-FR" sz="1600" b="1" dirty="0">
                          <a:solidFill>
                            <a:srgbClr val="000000"/>
                          </a:solidFill>
                          <a:effectLst/>
                          <a:latin typeface="Arial" pitchFamily="34" charset="0"/>
                          <a:ea typeface="Times New Roman"/>
                          <a:cs typeface="Arial" pitchFamily="34" charset="0"/>
                        </a:rPr>
                        <a:t>2015</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r>
              <a:tr h="223520">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rowSpan="5">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1800" b="1" dirty="0" smtClean="0">
                          <a:effectLst/>
                          <a:latin typeface="Sakkal Majalla"/>
                          <a:ea typeface="Times New Roman"/>
                          <a:cs typeface="AL-Mohanad Bold"/>
                        </a:rPr>
                        <a:t>المتابعات الزجرية</a:t>
                      </a:r>
                      <a:endParaRPr lang="fr-FR" sz="1800" dirty="0" smtClean="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lstStyle/>
                    <a:p>
                      <a:pPr algn="ctr" rtl="1">
                        <a:lnSpc>
                          <a:spcPct val="115000"/>
                        </a:lnSpc>
                        <a:spcAft>
                          <a:spcPts val="0"/>
                        </a:spcAft>
                      </a:pPr>
                      <a:r>
                        <a:rPr lang="ar-SA" sz="1600" b="1" dirty="0">
                          <a:effectLst/>
                          <a:latin typeface="Sakkal Majalla"/>
                          <a:ea typeface="Times New Roman"/>
                          <a:cs typeface="AL-Mohanad Bold"/>
                        </a:rPr>
                        <a:t>الإدانة</a:t>
                      </a:r>
                      <a:endParaRPr lang="fr-FR" sz="1050" dirty="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8</a:t>
                      </a:r>
                      <a:endParaRPr lang="fr-FR" sz="105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3</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22</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14</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45">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dirty="0">
                          <a:effectLst/>
                          <a:latin typeface="Sakkal Majalla"/>
                          <a:ea typeface="Times New Roman"/>
                          <a:cs typeface="AL-Mohanad Bold"/>
                        </a:rPr>
                        <a:t>البراءة</a:t>
                      </a:r>
                      <a:endParaRPr lang="fr-FR" sz="1050" dirty="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2</a:t>
                      </a:r>
                      <a:endParaRPr lang="fr-FR" sz="105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2</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9</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6</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969">
                <a:tc>
                  <a:txBody>
                    <a:bodyPr/>
                    <a:lstStyle/>
                    <a:p>
                      <a:pPr rtl="1"/>
                      <a:endParaRPr lang="fr-FR" sz="1000" dirty="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pPr algn="ctr" rtl="1">
                        <a:lnSpc>
                          <a:spcPct val="150000"/>
                        </a:lnSpc>
                        <a:spcAft>
                          <a:spcPts val="0"/>
                        </a:spcAft>
                      </a:pPr>
                      <a:endParaRPr lang="fr-FR" sz="1050" dirty="0">
                        <a:effectLst/>
                        <a:latin typeface="Calibri"/>
                        <a:ea typeface="Calibri"/>
                        <a:cs typeface="Arial"/>
                      </a:endParaRPr>
                    </a:p>
                  </a:txBody>
                  <a:tcPr marL="39195" marR="39195" marT="0" marB="0" anchor="ctr">
                    <a:lnL>
                      <a:noFill/>
                    </a:lnL>
                    <a:lnR w="1270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ctr" rtl="1">
                        <a:lnSpc>
                          <a:spcPct val="115000"/>
                        </a:lnSpc>
                        <a:spcAft>
                          <a:spcPts val="0"/>
                        </a:spcAft>
                      </a:pPr>
                      <a:r>
                        <a:rPr lang="ar-SA" sz="1600" b="1">
                          <a:effectLst/>
                          <a:latin typeface="Sakkal Majalla"/>
                          <a:ea typeface="Times New Roman"/>
                          <a:cs typeface="AL-Mohanad Bold"/>
                        </a:rPr>
                        <a:t>عدم المتابعة</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2</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192">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a:effectLst/>
                          <a:latin typeface="Sakkal Majalla"/>
                          <a:ea typeface="Times New Roman"/>
                          <a:cs typeface="AL-Mohanad Bold"/>
                        </a:rPr>
                        <a:t>في طور البت</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26</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38</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11</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3</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262">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a:effectLst/>
                          <a:latin typeface="Sakkal Majalla"/>
                          <a:ea typeface="Times New Roman"/>
                          <a:cs typeface="AL-Mohanad Bold"/>
                        </a:rPr>
                        <a:t>المجموع</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36</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43</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42</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25</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spTree>
    <p:extLst>
      <p:ext uri="{BB962C8B-B14F-4D97-AF65-F5344CB8AC3E}">
        <p14:creationId xmlns:p14="http://schemas.microsoft.com/office/powerpoint/2010/main" val="380643549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932030947"/>
              </p:ext>
            </p:extLst>
          </p:nvPr>
        </p:nvGraphicFramePr>
        <p:xfrm>
          <a:off x="571971" y="1263040"/>
          <a:ext cx="7456413" cy="365760"/>
        </p:xfrm>
        <a:graphic>
          <a:graphicData uri="http://schemas.openxmlformats.org/drawingml/2006/table">
            <a:tbl>
              <a:tblPr rtl="1" firstRow="1" firstCol="1" bandRow="1">
                <a:tableStyleId>{5C22544A-7EE6-4342-B048-85BDC9FD1C3A}</a:tableStyleId>
              </a:tblPr>
              <a:tblGrid>
                <a:gridCol w="7456413"/>
              </a:tblGrid>
              <a:tr h="2857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MA" sz="2400" b="1" u="dbl" kern="1200" dirty="0" smtClean="0">
                          <a:solidFill>
                            <a:srgbClr val="C0361A"/>
                          </a:solidFill>
                          <a:effectLst/>
                          <a:latin typeface="+mn-lt"/>
                          <a:ea typeface="+mn-ea"/>
                          <a:cs typeface="AL-Mohanad Bold" pitchFamily="2" charset="-78"/>
                        </a:rPr>
                        <a:t>ج </a:t>
                      </a:r>
                      <a:r>
                        <a:rPr kumimoji="0" lang="ar-MA" sz="2400" b="1" u="dbl" kern="1200" dirty="0" smtClean="0">
                          <a:solidFill>
                            <a:srgbClr val="C0361A"/>
                          </a:solidFill>
                          <a:effectLst/>
                          <a:latin typeface="+mn-lt"/>
                          <a:ea typeface="+mn-ea"/>
                          <a:cs typeface="+mj-cs"/>
                        </a:rPr>
                        <a:t>–</a:t>
                      </a:r>
                      <a:r>
                        <a:rPr kumimoji="0" lang="ar-MA" sz="2400" b="1" u="dbl" kern="1200" dirty="0" smtClean="0">
                          <a:solidFill>
                            <a:srgbClr val="C0361A"/>
                          </a:solidFill>
                          <a:effectLst/>
                          <a:latin typeface="+mn-lt"/>
                          <a:ea typeface="+mn-ea"/>
                          <a:cs typeface="AL-Mohanad Bold" pitchFamily="2" charset="-78"/>
                        </a:rPr>
                        <a:t> المفوضون القضائيون : </a:t>
                      </a:r>
                      <a:r>
                        <a:rPr kumimoji="0" lang="ar-SA" sz="2400" b="1" u="none" kern="1200" dirty="0" smtClean="0">
                          <a:solidFill>
                            <a:srgbClr val="C0361A"/>
                          </a:solidFill>
                          <a:effectLst/>
                          <a:latin typeface="+mn-lt"/>
                          <a:ea typeface="+mn-ea"/>
                          <a:cs typeface="AL-Mohanad Bold" pitchFamily="2" charset="-78"/>
                        </a:rPr>
                        <a:t>العقوبات التأديبية والزجرية </a:t>
                      </a:r>
                      <a:r>
                        <a:rPr kumimoji="0" lang="ar-SA" sz="2400" b="1" u="none" kern="1200" dirty="0" smtClean="0">
                          <a:solidFill>
                            <a:srgbClr val="C0361A"/>
                          </a:solidFill>
                          <a:effectLst/>
                          <a:latin typeface="+mn-lt"/>
                          <a:ea typeface="+mn-ea"/>
                          <a:cs typeface="+mj-cs"/>
                        </a:rPr>
                        <a:t>2012-2015</a:t>
                      </a:r>
                      <a:endParaRPr kumimoji="0" lang="fr-FR" sz="2400" b="1" u="none" kern="1200" dirty="0" smtClean="0">
                        <a:solidFill>
                          <a:srgbClr val="C0361A"/>
                        </a:solidFill>
                        <a:effectLst/>
                        <a:latin typeface="+mn-lt"/>
                        <a:ea typeface="+mn-ea"/>
                        <a:cs typeface="+mj-cs"/>
                      </a:endParaRPr>
                    </a:p>
                  </a:txBody>
                  <a:tcPr marL="44450" marR="44450" marT="0" marB="0" anchor="ctr">
                    <a:noFill/>
                  </a:tcP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4243338088"/>
              </p:ext>
            </p:extLst>
          </p:nvPr>
        </p:nvGraphicFramePr>
        <p:xfrm>
          <a:off x="323529" y="1786528"/>
          <a:ext cx="8117881" cy="2966050"/>
        </p:xfrm>
        <a:graphic>
          <a:graphicData uri="http://schemas.openxmlformats.org/drawingml/2006/table">
            <a:tbl>
              <a:tblPr rtl="1" firstRow="1" firstCol="1" bandRow="1"/>
              <a:tblGrid>
                <a:gridCol w="1214335"/>
                <a:gridCol w="2301182"/>
                <a:gridCol w="1150591"/>
                <a:gridCol w="1150591"/>
                <a:gridCol w="1150591"/>
                <a:gridCol w="1150591"/>
              </a:tblGrid>
              <a:tr h="324000">
                <a:tc>
                  <a:txBody>
                    <a:bodyPr/>
                    <a:lstStyle/>
                    <a:p>
                      <a:pPr rtl="1"/>
                      <a:endParaRPr lang="fr-FR" sz="1200" dirty="0">
                        <a:effectLst/>
                        <a:latin typeface="Calibri"/>
                        <a:cs typeface="Arial"/>
                      </a:endParaRPr>
                    </a:p>
                  </a:txBody>
                  <a:tcPr marL="8100" marR="81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rtl="1"/>
                      <a:endParaRPr lang="fr-FR" sz="1200">
                        <a:effectLst/>
                        <a:latin typeface="Calibri"/>
                        <a:cs typeface="Arial"/>
                      </a:endParaRPr>
                    </a:p>
                  </a:txBody>
                  <a:tcPr marL="8100" marR="810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Simplified Arabic"/>
                        </a:rPr>
                        <a:t>2012</a:t>
                      </a:r>
                      <a:endParaRPr lang="fr-FR" sz="1600" b="1" dirty="0">
                        <a:effectLst/>
                        <a:latin typeface="Calibri"/>
                        <a:ea typeface="Calibri"/>
                        <a:cs typeface="Arial"/>
                      </a:endParaRPr>
                    </a:p>
                  </a:txBody>
                  <a:tcPr marL="8100" marR="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Simplified Arabic"/>
                        </a:rPr>
                        <a:t>2013</a:t>
                      </a:r>
                      <a:endParaRPr lang="fr-FR" sz="1600" b="1">
                        <a:effectLst/>
                        <a:latin typeface="Calibri"/>
                        <a:ea typeface="Calibri"/>
                        <a:cs typeface="Arial"/>
                      </a:endParaRPr>
                    </a:p>
                  </a:txBody>
                  <a:tcPr marL="8100" marR="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Simplified Arabic"/>
                        </a:rPr>
                        <a:t>2014</a:t>
                      </a:r>
                      <a:endParaRPr lang="fr-FR" sz="1600" b="1">
                        <a:effectLst/>
                        <a:latin typeface="Calibri"/>
                        <a:ea typeface="Calibri"/>
                        <a:cs typeface="Arial"/>
                      </a:endParaRPr>
                    </a:p>
                  </a:txBody>
                  <a:tcPr marL="8100" marR="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Simplified Arabic"/>
                        </a:rPr>
                        <a:t>2015</a:t>
                      </a:r>
                      <a:endParaRPr lang="fr-FR" sz="1600" b="1">
                        <a:effectLst/>
                        <a:latin typeface="Calibri"/>
                        <a:ea typeface="Calibri"/>
                        <a:cs typeface="Arial"/>
                      </a:endParaRPr>
                    </a:p>
                  </a:txBody>
                  <a:tcPr marL="8100" marR="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417922">
                <a:tc rowSpan="6">
                  <a:txBody>
                    <a:bodyPr/>
                    <a:lstStyle/>
                    <a:p>
                      <a:pPr algn="ctr" rtl="1">
                        <a:lnSpc>
                          <a:spcPct val="150000"/>
                        </a:lnSpc>
                        <a:spcAft>
                          <a:spcPts val="0"/>
                        </a:spcAft>
                      </a:pPr>
                      <a:r>
                        <a:rPr lang="ar-SA" sz="1400" b="1" dirty="0">
                          <a:effectLst/>
                          <a:latin typeface="Sakkal Majalla"/>
                          <a:ea typeface="Times New Roman"/>
                          <a:cs typeface="AL-Mohanad Bold"/>
                        </a:rPr>
                        <a:t>المتابعات التأديبية</a:t>
                      </a:r>
                      <a:endParaRPr lang="fr-FR" sz="1200"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rtl="1">
                        <a:lnSpc>
                          <a:spcPct val="115000"/>
                        </a:lnSpc>
                        <a:spcAft>
                          <a:spcPts val="0"/>
                        </a:spcAft>
                      </a:pPr>
                      <a:r>
                        <a:rPr lang="ar-SA" sz="1400" b="1" dirty="0">
                          <a:effectLst/>
                          <a:latin typeface="Sakkal Majalla"/>
                          <a:ea typeface="Times New Roman"/>
                          <a:cs typeface="AL-Mohanad Bold"/>
                        </a:rPr>
                        <a:t>السحب النهائي لرخصة مزاولة المهنة</a:t>
                      </a:r>
                      <a:endParaRPr lang="fr-FR" sz="1200"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0</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0</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0</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0</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728">
                <a:tc vMerge="1">
                  <a:txBody>
                    <a:bodyPr/>
                    <a:lstStyle/>
                    <a:p>
                      <a:endParaRPr lang="fr-FR"/>
                    </a:p>
                  </a:txBody>
                  <a:tcPr/>
                </a:tc>
                <a:tc>
                  <a:txBody>
                    <a:bodyPr/>
                    <a:lstStyle/>
                    <a:p>
                      <a:pPr algn="ctr" rtl="1">
                        <a:lnSpc>
                          <a:spcPct val="115000"/>
                        </a:lnSpc>
                        <a:spcAft>
                          <a:spcPts val="0"/>
                        </a:spcAft>
                      </a:pPr>
                      <a:r>
                        <a:rPr lang="ar-SA" sz="1400" b="1">
                          <a:effectLst/>
                          <a:latin typeface="Sakkal Majalla"/>
                          <a:ea typeface="Times New Roman"/>
                          <a:cs typeface="AL-Mohanad Bold"/>
                        </a:rPr>
                        <a:t>السحب المؤقت لرخصة مزاولة المهنة</a:t>
                      </a:r>
                      <a:endParaRPr lang="fr-FR" sz="120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3</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0</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3</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9</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11">
                <a:tc vMerge="1">
                  <a:txBody>
                    <a:bodyPr/>
                    <a:lstStyle/>
                    <a:p>
                      <a:endParaRPr lang="fr-FR"/>
                    </a:p>
                  </a:txBody>
                  <a:tcPr/>
                </a:tc>
                <a:tc>
                  <a:txBody>
                    <a:bodyPr/>
                    <a:lstStyle/>
                    <a:p>
                      <a:pPr algn="ctr" rtl="1">
                        <a:lnSpc>
                          <a:spcPct val="150000"/>
                        </a:lnSpc>
                        <a:spcAft>
                          <a:spcPts val="0"/>
                        </a:spcAft>
                      </a:pPr>
                      <a:r>
                        <a:rPr lang="ar-SA" sz="1400" b="1">
                          <a:effectLst/>
                          <a:latin typeface="Sakkal Majalla"/>
                          <a:ea typeface="Times New Roman"/>
                          <a:cs typeface="AL-Mohanad Bold"/>
                        </a:rPr>
                        <a:t>الانذار</a:t>
                      </a:r>
                      <a:endParaRPr lang="fr-FR" sz="120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3</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4</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10</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3</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243292">
                <a:tc vMerge="1">
                  <a:txBody>
                    <a:bodyPr/>
                    <a:lstStyle/>
                    <a:p>
                      <a:endParaRPr lang="fr-FR"/>
                    </a:p>
                  </a:txBody>
                  <a:tcPr/>
                </a:tc>
                <a:tc>
                  <a:txBody>
                    <a:bodyPr/>
                    <a:lstStyle/>
                    <a:p>
                      <a:pPr algn="ctr" rtl="1">
                        <a:lnSpc>
                          <a:spcPct val="150000"/>
                        </a:lnSpc>
                        <a:spcAft>
                          <a:spcPts val="0"/>
                        </a:spcAft>
                      </a:pPr>
                      <a:r>
                        <a:rPr lang="ar-SA" sz="1400" b="1">
                          <a:effectLst/>
                          <a:latin typeface="Sakkal Majalla"/>
                          <a:ea typeface="Times New Roman"/>
                          <a:cs typeface="AL-Mohanad Bold"/>
                        </a:rPr>
                        <a:t>التوبيخ</a:t>
                      </a:r>
                      <a:endParaRPr lang="fr-FR" sz="120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2</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4</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4</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3</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208962">
                <a:tc vMerge="1">
                  <a:txBody>
                    <a:bodyPr/>
                    <a:lstStyle/>
                    <a:p>
                      <a:pPr algn="ctr" rtl="1">
                        <a:lnSpc>
                          <a:spcPct val="150000"/>
                        </a:lnSpc>
                        <a:spcAft>
                          <a:spcPts val="0"/>
                        </a:spcAft>
                      </a:pPr>
                      <a:endParaRPr lang="fr-FR" sz="1200"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rtl="1">
                        <a:lnSpc>
                          <a:spcPct val="150000"/>
                        </a:lnSpc>
                        <a:spcAft>
                          <a:spcPts val="0"/>
                        </a:spcAft>
                      </a:pPr>
                      <a:r>
                        <a:rPr lang="ar-SA" sz="1400" b="1">
                          <a:effectLst/>
                          <a:latin typeface="Sakkal Majalla"/>
                          <a:ea typeface="Times New Roman"/>
                          <a:cs typeface="AL-Mohanad Bold"/>
                        </a:rPr>
                        <a:t>في طور البت</a:t>
                      </a:r>
                      <a:endParaRPr lang="fr-FR" sz="120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9</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9</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16</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14</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vMerge="1">
                  <a:txBody>
                    <a:bodyPr/>
                    <a:lstStyle/>
                    <a:p>
                      <a:endParaRPr lang="fr-FR"/>
                    </a:p>
                  </a:txBody>
                  <a:tcPr/>
                </a:tc>
                <a:tc>
                  <a:txBody>
                    <a:bodyPr/>
                    <a:lstStyle/>
                    <a:p>
                      <a:pPr algn="ctr" rtl="1">
                        <a:lnSpc>
                          <a:spcPct val="150000"/>
                        </a:lnSpc>
                        <a:spcAft>
                          <a:spcPts val="0"/>
                        </a:spcAft>
                      </a:pPr>
                      <a:r>
                        <a:rPr lang="ar-SA" sz="1400">
                          <a:solidFill>
                            <a:srgbClr val="000000"/>
                          </a:solidFill>
                          <a:effectLst/>
                          <a:latin typeface="Sakkal Majalla"/>
                          <a:ea typeface="Times New Roman"/>
                          <a:cs typeface="AL-Mohanad Bold"/>
                        </a:rPr>
                        <a:t>المجموع</a:t>
                      </a:r>
                      <a:endParaRPr lang="fr-FR" sz="120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17</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17</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33</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29</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au 12"/>
          <p:cNvGraphicFramePr>
            <a:graphicFrameLocks noGrp="1"/>
          </p:cNvGraphicFramePr>
          <p:nvPr>
            <p:extLst>
              <p:ext uri="{D42A27DB-BD31-4B8C-83A1-F6EECF244321}">
                <p14:modId xmlns:p14="http://schemas.microsoft.com/office/powerpoint/2010/main" val="3227065052"/>
              </p:ext>
            </p:extLst>
          </p:nvPr>
        </p:nvGraphicFramePr>
        <p:xfrm>
          <a:off x="323529" y="4653136"/>
          <a:ext cx="8117881" cy="2057400"/>
        </p:xfrm>
        <a:graphic>
          <a:graphicData uri="http://schemas.openxmlformats.org/drawingml/2006/table">
            <a:tbl>
              <a:tblPr rtl="1" firstRow="1" firstCol="1" bandRow="1"/>
              <a:tblGrid>
                <a:gridCol w="1214335"/>
                <a:gridCol w="2301182"/>
                <a:gridCol w="1150591"/>
                <a:gridCol w="1150591"/>
                <a:gridCol w="1150591"/>
                <a:gridCol w="1150591"/>
              </a:tblGrid>
              <a:tr h="324000">
                <a:tc>
                  <a:txBody>
                    <a:bodyPr/>
                    <a:lstStyle/>
                    <a:p>
                      <a:pPr rtl="1"/>
                      <a:endParaRPr lang="fr-FR" sz="1200" dirty="0">
                        <a:effectLst/>
                        <a:latin typeface="Calibri"/>
                        <a:cs typeface="Arial"/>
                      </a:endParaRPr>
                    </a:p>
                  </a:txBody>
                  <a:tcPr marL="8100" marR="810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fr-FR" sz="1200" dirty="0">
                        <a:effectLst/>
                        <a:latin typeface="Calibri"/>
                        <a:cs typeface="Arial"/>
                      </a:endParaRPr>
                    </a:p>
                  </a:txBody>
                  <a:tcPr marL="8100" marR="81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2012</a:t>
                      </a:r>
                      <a:endParaRPr lang="fr-FR" sz="1600" b="1" dirty="0">
                        <a:effectLst/>
                        <a:latin typeface="Calibri"/>
                        <a:ea typeface="Calibri"/>
                        <a:cs typeface="Arial"/>
                      </a:endParaRPr>
                    </a:p>
                  </a:txBody>
                  <a:tcPr marL="8100" marR="81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2013</a:t>
                      </a:r>
                      <a:endParaRPr lang="fr-FR" sz="1600" b="1">
                        <a:effectLst/>
                        <a:latin typeface="Calibri"/>
                        <a:ea typeface="Calibri"/>
                        <a:cs typeface="Arial"/>
                      </a:endParaRPr>
                    </a:p>
                  </a:txBody>
                  <a:tcPr marL="8100" marR="810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2014</a:t>
                      </a:r>
                      <a:endParaRPr lang="fr-FR" sz="1600" b="1">
                        <a:effectLst/>
                        <a:latin typeface="Calibri"/>
                        <a:ea typeface="Calibri"/>
                        <a:cs typeface="Arial"/>
                      </a:endParaRPr>
                    </a:p>
                  </a:txBody>
                  <a:tcPr marL="8100" marR="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2015</a:t>
                      </a:r>
                      <a:endParaRPr lang="fr-FR" sz="1600" b="1">
                        <a:effectLst/>
                        <a:latin typeface="Calibri"/>
                        <a:ea typeface="Calibri"/>
                        <a:cs typeface="Arial"/>
                      </a:endParaRPr>
                    </a:p>
                  </a:txBody>
                  <a:tcPr marL="8100" marR="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324000">
                <a:tc rowSpan="4">
                  <a:txBody>
                    <a:bodyPr/>
                    <a:lstStyle/>
                    <a:p>
                      <a:pPr algn="ctr" rtl="1">
                        <a:lnSpc>
                          <a:spcPct val="150000"/>
                        </a:lnSpc>
                        <a:spcAft>
                          <a:spcPts val="0"/>
                        </a:spcAft>
                      </a:pPr>
                      <a:r>
                        <a:rPr lang="ar-SA" sz="1400" b="1" dirty="0">
                          <a:effectLst/>
                          <a:latin typeface="Sakkal Majalla"/>
                          <a:ea typeface="Times New Roman"/>
                          <a:cs typeface="AL-Mohanad Bold"/>
                        </a:rPr>
                        <a:t>المتابعات الزجرية</a:t>
                      </a:r>
                      <a:endParaRPr lang="fr-FR" sz="1200" dirty="0">
                        <a:effectLst/>
                        <a:latin typeface="Calibri"/>
                        <a:ea typeface="Calibri"/>
                        <a:cs typeface="Arial"/>
                      </a:endParaRPr>
                    </a:p>
                  </a:txBody>
                  <a:tcPr marL="8100" marR="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lstStyle/>
                    <a:p>
                      <a:pPr algn="ctr" rtl="1">
                        <a:lnSpc>
                          <a:spcPct val="150000"/>
                        </a:lnSpc>
                        <a:spcAft>
                          <a:spcPts val="0"/>
                        </a:spcAft>
                      </a:pPr>
                      <a:r>
                        <a:rPr lang="ar-SA" sz="1400" b="1" dirty="0">
                          <a:effectLst/>
                          <a:latin typeface="Sakkal Majalla"/>
                          <a:ea typeface="Times New Roman"/>
                          <a:cs typeface="AL-Mohanad Bold"/>
                        </a:rPr>
                        <a:t>الادانة</a:t>
                      </a:r>
                      <a:endParaRPr lang="fr-FR" sz="1200" dirty="0">
                        <a:effectLst/>
                        <a:latin typeface="Calibri"/>
                        <a:ea typeface="Calibri"/>
                        <a:cs typeface="Arial"/>
                      </a:endParaRPr>
                    </a:p>
                  </a:txBody>
                  <a:tcPr marL="8100" marR="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3</a:t>
                      </a:r>
                      <a:endParaRPr lang="fr-FR" sz="1600" b="1">
                        <a:effectLst/>
                        <a:latin typeface="Calibri"/>
                        <a:ea typeface="Calibri"/>
                        <a:cs typeface="Arial"/>
                      </a:endParaRPr>
                    </a:p>
                  </a:txBody>
                  <a:tcPr marL="8100" marR="81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0</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vMerge="1">
                  <a:txBody>
                    <a:bodyPr/>
                    <a:lstStyle/>
                    <a:p>
                      <a:endParaRPr lang="fr-FR"/>
                    </a:p>
                  </a:txBody>
                  <a:tcPr/>
                </a:tc>
                <a:tc>
                  <a:txBody>
                    <a:bodyPr/>
                    <a:lstStyle/>
                    <a:p>
                      <a:pPr algn="ctr" rtl="1">
                        <a:lnSpc>
                          <a:spcPct val="150000"/>
                        </a:lnSpc>
                        <a:spcAft>
                          <a:spcPts val="0"/>
                        </a:spcAft>
                      </a:pPr>
                      <a:r>
                        <a:rPr lang="ar-SA" sz="1400" b="1">
                          <a:effectLst/>
                          <a:latin typeface="Sakkal Majalla"/>
                          <a:ea typeface="Times New Roman"/>
                          <a:cs typeface="AL-Mohanad Bold"/>
                        </a:rPr>
                        <a:t>البراءة</a:t>
                      </a:r>
                      <a:endParaRPr lang="fr-FR" sz="1200">
                        <a:effectLst/>
                        <a:latin typeface="Calibri"/>
                        <a:ea typeface="Calibri"/>
                        <a:cs typeface="Arial"/>
                      </a:endParaRPr>
                    </a:p>
                  </a:txBody>
                  <a:tcPr marL="8100" marR="81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0</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3</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2</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0</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vMerge="1">
                  <a:txBody>
                    <a:bodyPr/>
                    <a:lstStyle/>
                    <a:p>
                      <a:endParaRPr lang="fr-FR"/>
                    </a:p>
                  </a:txBody>
                  <a:tcPr/>
                </a:tc>
                <a:tc>
                  <a:txBody>
                    <a:bodyPr/>
                    <a:lstStyle/>
                    <a:p>
                      <a:pPr algn="ctr" rtl="1">
                        <a:lnSpc>
                          <a:spcPct val="150000"/>
                        </a:lnSpc>
                        <a:spcAft>
                          <a:spcPts val="0"/>
                        </a:spcAft>
                      </a:pPr>
                      <a:r>
                        <a:rPr lang="ar-SA" sz="1400" b="1">
                          <a:effectLst/>
                          <a:latin typeface="Sakkal Majalla"/>
                          <a:ea typeface="Times New Roman"/>
                          <a:cs typeface="AL-Mohanad Bold"/>
                        </a:rPr>
                        <a:t>في طور البت</a:t>
                      </a:r>
                      <a:endParaRPr lang="fr-FR" sz="1200">
                        <a:effectLst/>
                        <a:latin typeface="Calibri"/>
                        <a:ea typeface="Calibri"/>
                        <a:cs typeface="Arial"/>
                      </a:endParaRPr>
                    </a:p>
                  </a:txBody>
                  <a:tcPr marL="8100" marR="81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6</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11</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16</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11</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vMerge="1">
                  <a:txBody>
                    <a:bodyPr/>
                    <a:lstStyle/>
                    <a:p>
                      <a:endParaRPr lang="fr-FR"/>
                    </a:p>
                  </a:txBody>
                  <a:tcPr/>
                </a:tc>
                <a:tc>
                  <a:txBody>
                    <a:bodyPr/>
                    <a:lstStyle/>
                    <a:p>
                      <a:pPr algn="ctr" rtl="1">
                        <a:lnSpc>
                          <a:spcPct val="150000"/>
                        </a:lnSpc>
                        <a:spcAft>
                          <a:spcPts val="0"/>
                        </a:spcAft>
                      </a:pPr>
                      <a:r>
                        <a:rPr lang="ar-SA" sz="1400" dirty="0">
                          <a:solidFill>
                            <a:srgbClr val="000000"/>
                          </a:solidFill>
                          <a:effectLst/>
                          <a:latin typeface="Sakkal Majalla"/>
                          <a:ea typeface="Times New Roman"/>
                          <a:cs typeface="AL-Mohanad Bold"/>
                        </a:rPr>
                        <a:t>المجموع</a:t>
                      </a:r>
                      <a:endParaRPr lang="fr-FR" sz="1200" dirty="0">
                        <a:effectLst/>
                        <a:latin typeface="Calibri"/>
                        <a:ea typeface="Calibri"/>
                        <a:cs typeface="Arial"/>
                      </a:endParaRPr>
                    </a:p>
                  </a:txBody>
                  <a:tcPr marL="8100" marR="81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9</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14</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19</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12</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spTree>
    <p:extLst>
      <p:ext uri="{BB962C8B-B14F-4D97-AF65-F5344CB8AC3E}">
        <p14:creationId xmlns:p14="http://schemas.microsoft.com/office/powerpoint/2010/main" val="1438418329"/>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4120347271"/>
              </p:ext>
            </p:extLst>
          </p:nvPr>
        </p:nvGraphicFramePr>
        <p:xfrm>
          <a:off x="795177" y="1340768"/>
          <a:ext cx="6664325" cy="365760"/>
        </p:xfrm>
        <a:graphic>
          <a:graphicData uri="http://schemas.openxmlformats.org/drawingml/2006/table">
            <a:tbl>
              <a:tblPr rtl="1" firstRow="1" firstCol="1" bandRow="1">
                <a:tableStyleId>{5C22544A-7EE6-4342-B048-85BDC9FD1C3A}</a:tableStyleId>
              </a:tblPr>
              <a:tblGrid>
                <a:gridCol w="6664325"/>
              </a:tblGrid>
              <a:tr h="285750">
                <a:tc>
                  <a:txBody>
                    <a:bodyPr/>
                    <a:lstStyle/>
                    <a:p>
                      <a:pPr rtl="1"/>
                      <a:r>
                        <a:rPr kumimoji="0" lang="ar-MA" sz="2400" b="1" u="dbl" kern="1200" dirty="0" smtClean="0">
                          <a:solidFill>
                            <a:srgbClr val="C0361A"/>
                          </a:solidFill>
                          <a:effectLst/>
                          <a:latin typeface="+mn-lt"/>
                          <a:ea typeface="+mn-ea"/>
                          <a:cs typeface="AL-Mohanad Bold" pitchFamily="2" charset="-78"/>
                        </a:rPr>
                        <a:t>د – العدول : </a:t>
                      </a:r>
                      <a:r>
                        <a:rPr kumimoji="0" lang="ar-SA" sz="2400" b="1" kern="1200" dirty="0" smtClean="0">
                          <a:solidFill>
                            <a:srgbClr val="C0361A"/>
                          </a:solidFill>
                          <a:effectLst/>
                          <a:latin typeface="+mn-lt"/>
                          <a:ea typeface="+mn-ea"/>
                          <a:cs typeface="AL-Mohanad Bold" pitchFamily="2" charset="-78"/>
                        </a:rPr>
                        <a:t>العقوبات التأديبية والزجرية </a:t>
                      </a:r>
                      <a:r>
                        <a:rPr kumimoji="0" lang="ar-SA" sz="2200" b="1" kern="1200" dirty="0" smtClean="0">
                          <a:solidFill>
                            <a:srgbClr val="C0361A"/>
                          </a:solidFill>
                          <a:effectLst/>
                          <a:latin typeface="+mn-lt"/>
                          <a:ea typeface="+mn-ea"/>
                          <a:cs typeface="+mj-cs"/>
                        </a:rPr>
                        <a:t>2012-2015</a:t>
                      </a:r>
                      <a:endParaRPr kumimoji="0" lang="fr-FR" sz="2200" b="1" kern="1200" dirty="0">
                        <a:solidFill>
                          <a:srgbClr val="C0361A"/>
                        </a:solidFill>
                        <a:effectLst/>
                        <a:latin typeface="+mn-lt"/>
                        <a:ea typeface="+mn-ea"/>
                        <a:cs typeface="+mj-cs"/>
                      </a:endParaRPr>
                    </a:p>
                  </a:txBody>
                  <a:tcPr marL="44450" marR="44450" marT="0" marB="0" anchor="ctr">
                    <a:no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279045325"/>
              </p:ext>
            </p:extLst>
          </p:nvPr>
        </p:nvGraphicFramePr>
        <p:xfrm>
          <a:off x="1048970" y="1975163"/>
          <a:ext cx="7051422" cy="3110021"/>
        </p:xfrm>
        <a:graphic>
          <a:graphicData uri="http://schemas.openxmlformats.org/drawingml/2006/table">
            <a:tbl>
              <a:tblPr rtl="1" firstRow="1" firstCol="1" bandRow="1"/>
              <a:tblGrid>
                <a:gridCol w="1175237"/>
                <a:gridCol w="1175237"/>
                <a:gridCol w="1175237"/>
                <a:gridCol w="1175237"/>
                <a:gridCol w="1175237"/>
                <a:gridCol w="1175237"/>
              </a:tblGrid>
              <a:tr h="495817">
                <a:tc>
                  <a:txBody>
                    <a:bodyPr/>
                    <a:lstStyle/>
                    <a:p>
                      <a:pPr rtl="1"/>
                      <a:endParaRPr lang="fr-FR" sz="1200" dirty="0">
                        <a:effectLst/>
                        <a:latin typeface="Calibri"/>
                        <a:cs typeface="Arial"/>
                      </a:endParaRPr>
                    </a:p>
                  </a:txBody>
                  <a:tcPr marL="19440" marR="1944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rtl="1"/>
                      <a:endParaRPr lang="fr-FR" sz="1200">
                        <a:effectLst/>
                        <a:latin typeface="Calibri"/>
                        <a:cs typeface="Arial"/>
                      </a:endParaRPr>
                    </a:p>
                  </a:txBody>
                  <a:tcPr marL="19440" marR="1944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Arial" pitchFamily="34" charset="0"/>
                          <a:ea typeface="Times New Roman"/>
                          <a:cs typeface="Arial" pitchFamily="34" charset="0"/>
                        </a:rPr>
                        <a:t>2012</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dirty="0">
                          <a:solidFill>
                            <a:srgbClr val="000000"/>
                          </a:solidFill>
                          <a:effectLst/>
                          <a:latin typeface="Arial" pitchFamily="34" charset="0"/>
                          <a:ea typeface="Times New Roman"/>
                          <a:cs typeface="Arial" pitchFamily="34" charset="0"/>
                        </a:rPr>
                        <a:t>2013</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Arial" pitchFamily="34" charset="0"/>
                          <a:ea typeface="Times New Roman"/>
                          <a:cs typeface="Arial" pitchFamily="34" charset="0"/>
                        </a:rPr>
                        <a:t>2014</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Arial" pitchFamily="34" charset="0"/>
                          <a:ea typeface="Times New Roman"/>
                          <a:cs typeface="Arial" pitchFamily="34" charset="0"/>
                        </a:rPr>
                        <a:t>2015</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495817">
                <a:tc rowSpan="5">
                  <a:txBody>
                    <a:bodyPr/>
                    <a:lstStyle/>
                    <a:p>
                      <a:pPr algn="ctr" rtl="1">
                        <a:lnSpc>
                          <a:spcPct val="150000"/>
                        </a:lnSpc>
                        <a:spcAft>
                          <a:spcPts val="0"/>
                        </a:spcAft>
                      </a:pPr>
                      <a:r>
                        <a:rPr lang="ar-SA" sz="1800" b="1" dirty="0">
                          <a:effectLst/>
                          <a:latin typeface="Sakkal Majalla"/>
                          <a:ea typeface="Times New Roman"/>
                          <a:cs typeface="AL-Mohanad Bold" pitchFamily="2" charset="-78"/>
                        </a:rPr>
                        <a:t>العقوبات التأديبية</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lstStyle/>
                    <a:p>
                      <a:pPr algn="ctr" rtl="1">
                        <a:lnSpc>
                          <a:spcPct val="115000"/>
                        </a:lnSpc>
                        <a:spcAft>
                          <a:spcPts val="0"/>
                        </a:spcAft>
                      </a:pPr>
                      <a:r>
                        <a:rPr lang="ar-SA" sz="1800" b="1" dirty="0">
                          <a:effectLst/>
                          <a:latin typeface="Sakkal Majalla"/>
                          <a:ea typeface="Times New Roman"/>
                          <a:cs typeface="AL-Mohanad Bold" pitchFamily="2" charset="-78"/>
                        </a:rPr>
                        <a:t>العزل</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5</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7</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4</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7">
                <a:tc vMerge="1">
                  <a:txBody>
                    <a:bodyPr/>
                    <a:lstStyle/>
                    <a:p>
                      <a:endParaRPr lang="fr-FR"/>
                    </a:p>
                  </a:txBody>
                  <a:tcPr/>
                </a:tc>
                <a:tc>
                  <a:txBody>
                    <a:bodyPr/>
                    <a:lstStyle/>
                    <a:p>
                      <a:pPr algn="ctr" rtl="1">
                        <a:lnSpc>
                          <a:spcPct val="115000"/>
                        </a:lnSpc>
                        <a:spcAft>
                          <a:spcPts val="0"/>
                        </a:spcAft>
                      </a:pPr>
                      <a:r>
                        <a:rPr lang="ar-SA" sz="1800" b="1" dirty="0">
                          <a:effectLst/>
                          <a:latin typeface="Sakkal Majalla"/>
                          <a:ea typeface="Times New Roman"/>
                          <a:cs typeface="AL-Mohanad Bold" pitchFamily="2" charset="-78"/>
                        </a:rPr>
                        <a:t>الانذار</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0</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0</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0</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2</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7">
                <a:tc vMerge="1">
                  <a:txBody>
                    <a:bodyPr/>
                    <a:lstStyle/>
                    <a:p>
                      <a:endParaRPr lang="fr-FR"/>
                    </a:p>
                  </a:txBody>
                  <a:tcPr/>
                </a:tc>
                <a:tc>
                  <a:txBody>
                    <a:bodyPr/>
                    <a:lstStyle/>
                    <a:p>
                      <a:pPr algn="ctr" rtl="1">
                        <a:lnSpc>
                          <a:spcPct val="115000"/>
                        </a:lnSpc>
                        <a:spcAft>
                          <a:spcPts val="0"/>
                        </a:spcAft>
                      </a:pPr>
                      <a:r>
                        <a:rPr lang="ar-SA" sz="1800" b="1" dirty="0">
                          <a:effectLst/>
                          <a:latin typeface="Sakkal Majalla"/>
                          <a:ea typeface="Times New Roman"/>
                          <a:cs typeface="AL-Mohanad Bold" pitchFamily="2" charset="-78"/>
                        </a:rPr>
                        <a:t>التوبيخ</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8</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7</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0</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5</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7">
                <a:tc vMerge="1">
                  <a:txBody>
                    <a:bodyPr/>
                    <a:lstStyle/>
                    <a:p>
                      <a:endParaRPr lang="fr-FR"/>
                    </a:p>
                  </a:txBody>
                  <a:tcPr/>
                </a:tc>
                <a:tc>
                  <a:txBody>
                    <a:bodyPr/>
                    <a:lstStyle/>
                    <a:p>
                      <a:pPr algn="ctr" rtl="1">
                        <a:lnSpc>
                          <a:spcPct val="115000"/>
                        </a:lnSpc>
                        <a:spcAft>
                          <a:spcPts val="0"/>
                        </a:spcAft>
                      </a:pPr>
                      <a:r>
                        <a:rPr lang="ar-SA" sz="1800" b="1" dirty="0">
                          <a:effectLst/>
                          <a:latin typeface="Sakkal Majalla"/>
                          <a:ea typeface="Times New Roman"/>
                          <a:cs typeface="AL-Mohanad Bold" pitchFamily="2" charset="-78"/>
                        </a:rPr>
                        <a:t>الاقصاء المؤقت عن العمل</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5</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1</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6</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7">
                <a:tc vMerge="1">
                  <a:txBody>
                    <a:bodyPr/>
                    <a:lstStyle/>
                    <a:p>
                      <a:endParaRPr lang="fr-FR"/>
                    </a:p>
                  </a:txBody>
                  <a:tcPr/>
                </a:tc>
                <a:tc>
                  <a:txBody>
                    <a:bodyPr/>
                    <a:lstStyle/>
                    <a:p>
                      <a:pPr algn="ctr" rtl="1">
                        <a:lnSpc>
                          <a:spcPct val="115000"/>
                        </a:lnSpc>
                        <a:spcAft>
                          <a:spcPts val="0"/>
                        </a:spcAft>
                      </a:pPr>
                      <a:r>
                        <a:rPr lang="ar-SA" sz="1800" b="1" dirty="0">
                          <a:effectLst/>
                          <a:latin typeface="Sakkal Majalla"/>
                          <a:ea typeface="Times New Roman"/>
                          <a:cs typeface="AL-Mohanad Bold" pitchFamily="2" charset="-78"/>
                        </a:rPr>
                        <a:t>المجموع</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18</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15</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2</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17</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au 1"/>
          <p:cNvGraphicFramePr>
            <a:graphicFrameLocks noGrp="1"/>
          </p:cNvGraphicFramePr>
          <p:nvPr>
            <p:extLst>
              <p:ext uri="{D42A27DB-BD31-4B8C-83A1-F6EECF244321}">
                <p14:modId xmlns:p14="http://schemas.microsoft.com/office/powerpoint/2010/main" val="362131258"/>
              </p:ext>
            </p:extLst>
          </p:nvPr>
        </p:nvGraphicFramePr>
        <p:xfrm>
          <a:off x="1048970" y="5373216"/>
          <a:ext cx="7051422" cy="495817"/>
        </p:xfrm>
        <a:graphic>
          <a:graphicData uri="http://schemas.openxmlformats.org/drawingml/2006/table">
            <a:tbl>
              <a:tblPr rtl="1" firstRow="1" firstCol="1" bandRow="1"/>
              <a:tblGrid>
                <a:gridCol w="1175237"/>
                <a:gridCol w="1175237"/>
                <a:gridCol w="1175237"/>
                <a:gridCol w="1175237"/>
                <a:gridCol w="1175237"/>
                <a:gridCol w="1175237"/>
              </a:tblGrid>
              <a:tr h="495817">
                <a:tc gridSpan="2">
                  <a:txBody>
                    <a:bodyPr/>
                    <a:lstStyle/>
                    <a:p>
                      <a:pPr algn="ctr" rtl="1">
                        <a:lnSpc>
                          <a:spcPct val="150000"/>
                        </a:lnSpc>
                        <a:spcAft>
                          <a:spcPts val="0"/>
                        </a:spcAft>
                      </a:pPr>
                      <a:r>
                        <a:rPr lang="ar-SA" sz="1800" b="1" dirty="0">
                          <a:effectLst/>
                          <a:latin typeface="Sakkal Majalla"/>
                          <a:ea typeface="Times New Roman"/>
                          <a:cs typeface="AL-Mohanad Bold" pitchFamily="2" charset="-78"/>
                        </a:rPr>
                        <a:t>العقوبات الزجرية</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hMerge="1">
                  <a:txBody>
                    <a:bodyPr/>
                    <a:lstStyle/>
                    <a:p>
                      <a:endParaRPr lang="fr-FR"/>
                    </a:p>
                  </a:txBody>
                  <a:tcPr/>
                </a:tc>
                <a:tc>
                  <a:txBody>
                    <a:bodyPr/>
                    <a:lstStyle/>
                    <a:p>
                      <a:pPr algn="ctr" rtl="0">
                        <a:lnSpc>
                          <a:spcPct val="150000"/>
                        </a:lnSpc>
                        <a:spcAft>
                          <a:spcPts val="0"/>
                        </a:spcAft>
                      </a:pPr>
                      <a:r>
                        <a:rPr lang="fr-FR" sz="1800" b="1" dirty="0">
                          <a:solidFill>
                            <a:srgbClr val="000000"/>
                          </a:solidFill>
                          <a:effectLst/>
                          <a:latin typeface="Arial" pitchFamily="34" charset="0"/>
                          <a:ea typeface="Times New Roman"/>
                          <a:cs typeface="Arial" pitchFamily="34" charset="0"/>
                        </a:rPr>
                        <a:t>34</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Arial" pitchFamily="34" charset="0"/>
                          <a:ea typeface="Times New Roman"/>
                          <a:cs typeface="Arial" pitchFamily="34" charset="0"/>
                        </a:rPr>
                        <a:t>191</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Arial" pitchFamily="34" charset="0"/>
                          <a:ea typeface="Times New Roman"/>
                          <a:cs typeface="Arial" pitchFamily="34" charset="0"/>
                        </a:rPr>
                        <a:t>44</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Arial" pitchFamily="34" charset="0"/>
                          <a:ea typeface="Times New Roman"/>
                          <a:cs typeface="Arial" pitchFamily="34" charset="0"/>
                        </a:rPr>
                        <a:t>43</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r>
            </a:tbl>
          </a:graphicData>
        </a:graphic>
      </p:graphicFrame>
    </p:spTree>
    <p:extLst>
      <p:ext uri="{BB962C8B-B14F-4D97-AF65-F5344CB8AC3E}">
        <p14:creationId xmlns:p14="http://schemas.microsoft.com/office/powerpoint/2010/main" val="13229274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57585979"/>
              </p:ext>
            </p:extLst>
          </p:nvPr>
        </p:nvGraphicFramePr>
        <p:xfrm>
          <a:off x="899592" y="1407056"/>
          <a:ext cx="6932563" cy="365760"/>
        </p:xfrm>
        <a:graphic>
          <a:graphicData uri="http://schemas.openxmlformats.org/drawingml/2006/table">
            <a:tbl>
              <a:tblPr rtl="1" firstRow="1" firstCol="1" bandRow="1">
                <a:tableStyleId>{5C22544A-7EE6-4342-B048-85BDC9FD1C3A}</a:tableStyleId>
              </a:tblPr>
              <a:tblGrid>
                <a:gridCol w="6932563"/>
              </a:tblGrid>
              <a:tr h="285750">
                <a:tc>
                  <a:txBody>
                    <a:bodyPr/>
                    <a:lstStyle/>
                    <a:p>
                      <a:pPr rtl="1"/>
                      <a:r>
                        <a:rPr kumimoji="0" lang="ar-MA" sz="2400" b="1" kern="1200" dirty="0" smtClean="0">
                          <a:solidFill>
                            <a:srgbClr val="C0361A"/>
                          </a:solidFill>
                          <a:effectLst/>
                          <a:latin typeface="+mn-lt"/>
                          <a:ea typeface="+mn-ea"/>
                          <a:cs typeface="AL-Mohanad Bold" pitchFamily="2" charset="-78"/>
                        </a:rPr>
                        <a:t>و</a:t>
                      </a:r>
                      <a:r>
                        <a:rPr kumimoji="0" lang="ar-MA" sz="2400" b="1" u="dbl" kern="1200" dirty="0" smtClean="0">
                          <a:solidFill>
                            <a:srgbClr val="C0361A"/>
                          </a:solidFill>
                          <a:effectLst/>
                          <a:latin typeface="+mn-lt"/>
                          <a:ea typeface="+mn-ea"/>
                          <a:cs typeface="AL-Mohanad Bold" pitchFamily="2" charset="-78"/>
                        </a:rPr>
                        <a:t>– </a:t>
                      </a:r>
                      <a:r>
                        <a:rPr kumimoji="0" lang="ar-MA" sz="2200" b="1" u="dbl" kern="1200" dirty="0" smtClean="0">
                          <a:solidFill>
                            <a:srgbClr val="C0361A"/>
                          </a:solidFill>
                          <a:effectLst/>
                          <a:latin typeface="+mn-lt"/>
                          <a:ea typeface="+mn-ea"/>
                          <a:cs typeface="AL-Mohanad Bold" pitchFamily="2" charset="-78"/>
                        </a:rPr>
                        <a:t>الخبراء القضائيون:  </a:t>
                      </a:r>
                      <a:r>
                        <a:rPr kumimoji="0" lang="ar-SA" sz="2200" b="1" kern="1200" dirty="0" smtClean="0">
                          <a:solidFill>
                            <a:srgbClr val="C0361A"/>
                          </a:solidFill>
                          <a:effectLst/>
                          <a:latin typeface="+mn-lt"/>
                          <a:ea typeface="+mn-ea"/>
                          <a:cs typeface="AL-Mohanad Bold" pitchFamily="2" charset="-78"/>
                        </a:rPr>
                        <a:t>العقوبات التأديبية والزجرية الصادرة</a:t>
                      </a:r>
                      <a:r>
                        <a:rPr kumimoji="0" lang="ar-SA" sz="2400" b="1" kern="1200" dirty="0" smtClean="0">
                          <a:solidFill>
                            <a:srgbClr val="C0361A"/>
                          </a:solidFill>
                          <a:effectLst/>
                          <a:latin typeface="+mn-lt"/>
                          <a:ea typeface="+mn-ea"/>
                          <a:cs typeface="AL-Mohanad Bold" pitchFamily="2" charset="-78"/>
                        </a:rPr>
                        <a:t> </a:t>
                      </a:r>
                      <a:r>
                        <a:rPr kumimoji="0" lang="ar-SA" sz="2200" b="1" kern="1200" dirty="0" smtClean="0">
                          <a:solidFill>
                            <a:srgbClr val="C0361A"/>
                          </a:solidFill>
                          <a:effectLst/>
                          <a:latin typeface="Arial" pitchFamily="34" charset="0"/>
                          <a:ea typeface="+mn-ea"/>
                          <a:cs typeface="Arial" pitchFamily="34" charset="0"/>
                        </a:rPr>
                        <a:t>2012-2015</a:t>
                      </a:r>
                      <a:endParaRPr kumimoji="0" lang="fr-FR" sz="2200" b="1" kern="1200" dirty="0">
                        <a:solidFill>
                          <a:srgbClr val="C0361A"/>
                        </a:solidFill>
                        <a:effectLst/>
                        <a:latin typeface="Arial" pitchFamily="34" charset="0"/>
                        <a:ea typeface="+mn-ea"/>
                        <a:cs typeface="Arial" pitchFamily="34" charset="0"/>
                      </a:endParaRPr>
                    </a:p>
                  </a:txBody>
                  <a:tcPr marL="44450" marR="44450" marT="0" marB="0" anchor="ctr">
                    <a:noFill/>
                  </a:tcP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2847106668"/>
              </p:ext>
            </p:extLst>
          </p:nvPr>
        </p:nvGraphicFramePr>
        <p:xfrm>
          <a:off x="611560" y="2060848"/>
          <a:ext cx="7560840" cy="2560320"/>
        </p:xfrm>
        <a:graphic>
          <a:graphicData uri="http://schemas.openxmlformats.org/drawingml/2006/table">
            <a:tbl>
              <a:tblPr rtl="1" firstRow="1" firstCol="1" bandRow="1"/>
              <a:tblGrid>
                <a:gridCol w="1424860"/>
                <a:gridCol w="1221090"/>
                <a:gridCol w="1095929"/>
                <a:gridCol w="1011979"/>
                <a:gridCol w="1403491"/>
                <a:gridCol w="1403491"/>
              </a:tblGrid>
              <a:tr h="238125">
                <a:tc>
                  <a:txBody>
                    <a:bodyPr/>
                    <a:lstStyle/>
                    <a:p>
                      <a:pPr rtl="1"/>
                      <a:endParaRPr lang="fr-FR" sz="1100" dirty="0">
                        <a:effectLst/>
                        <a:latin typeface="Calibri"/>
                        <a:cs typeface="AL-Mohanad Bold" pitchFamily="2" charset="-78"/>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rtl="1"/>
                      <a:endParaRPr lang="fr-FR" sz="1100" dirty="0">
                        <a:effectLst/>
                        <a:latin typeface="Calibri"/>
                        <a:cs typeface="AL-Mohanad Bold" pitchFamily="2" charset="-78"/>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2000" b="1" dirty="0">
                          <a:solidFill>
                            <a:srgbClr val="000000"/>
                          </a:solidFill>
                          <a:effectLst/>
                          <a:latin typeface="Arial" pitchFamily="34" charset="0"/>
                          <a:ea typeface="Times New Roman"/>
                          <a:cs typeface="Arial" pitchFamily="34" charset="0"/>
                        </a:rPr>
                        <a:t>2012</a:t>
                      </a:r>
                      <a:endParaRPr lang="fr-FR" sz="20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2000" b="1" dirty="0">
                          <a:solidFill>
                            <a:srgbClr val="000000"/>
                          </a:solidFill>
                          <a:effectLst/>
                          <a:latin typeface="Arial" pitchFamily="34" charset="0"/>
                          <a:ea typeface="Times New Roman"/>
                          <a:cs typeface="Arial" pitchFamily="34" charset="0"/>
                        </a:rPr>
                        <a:t>2013</a:t>
                      </a:r>
                      <a:endParaRPr lang="fr-FR" sz="20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2000" b="1" dirty="0">
                          <a:solidFill>
                            <a:srgbClr val="000000"/>
                          </a:solidFill>
                          <a:effectLst/>
                          <a:latin typeface="Arial" pitchFamily="34" charset="0"/>
                          <a:ea typeface="Times New Roman"/>
                          <a:cs typeface="Arial" pitchFamily="34" charset="0"/>
                        </a:rPr>
                        <a:t>2014</a:t>
                      </a:r>
                      <a:endParaRPr lang="fr-FR" sz="20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2000" b="1" dirty="0">
                          <a:solidFill>
                            <a:srgbClr val="000000"/>
                          </a:solidFill>
                          <a:effectLst/>
                          <a:latin typeface="Arial" pitchFamily="34" charset="0"/>
                          <a:ea typeface="Times New Roman"/>
                          <a:cs typeface="Arial" pitchFamily="34" charset="0"/>
                        </a:rPr>
                        <a:t>2015</a:t>
                      </a:r>
                      <a:endParaRPr lang="fr-FR" sz="20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337185">
                <a:tc rowSpan="6">
                  <a:txBody>
                    <a:bodyPr/>
                    <a:lstStyle/>
                    <a:p>
                      <a:pPr algn="ctr" rtl="1">
                        <a:lnSpc>
                          <a:spcPct val="150000"/>
                        </a:lnSpc>
                        <a:spcAft>
                          <a:spcPts val="0"/>
                        </a:spcAft>
                      </a:pPr>
                      <a:r>
                        <a:rPr lang="ar-SA" sz="2000" b="1" dirty="0">
                          <a:effectLst/>
                          <a:latin typeface="Sakkal Majalla"/>
                          <a:ea typeface="Times New Roman"/>
                          <a:cs typeface="AL-Mohanad Bold" pitchFamily="2" charset="-78"/>
                        </a:rPr>
                        <a:t>المتابعات التأديبية</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rtl="1">
                        <a:lnSpc>
                          <a:spcPct val="115000"/>
                        </a:lnSpc>
                        <a:spcAft>
                          <a:spcPts val="0"/>
                        </a:spcAft>
                      </a:pPr>
                      <a:r>
                        <a:rPr lang="ar-SA" sz="2000" b="1" dirty="0">
                          <a:effectLst/>
                          <a:latin typeface="Sakkal Majalla"/>
                          <a:ea typeface="Times New Roman"/>
                          <a:cs typeface="AL-Mohanad Bold" pitchFamily="2" charset="-78"/>
                        </a:rPr>
                        <a:t>التشطيب</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5</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0</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rtl="1">
                        <a:lnSpc>
                          <a:spcPct val="115000"/>
                        </a:lnSpc>
                        <a:spcAft>
                          <a:spcPts val="0"/>
                        </a:spcAft>
                      </a:pPr>
                      <a:r>
                        <a:rPr lang="ar-SA" sz="2200" dirty="0">
                          <a:solidFill>
                            <a:srgbClr val="000000"/>
                          </a:solidFill>
                          <a:effectLst/>
                          <a:latin typeface="Sakkal Majalla"/>
                          <a:ea typeface="Times New Roman"/>
                          <a:cs typeface="AL-Mohanad Bold" pitchFamily="2" charset="-78"/>
                        </a:rPr>
                        <a:t> في طور البت </a:t>
                      </a:r>
                      <a:endParaRPr lang="fr-FR" sz="22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vMerge="1">
                  <a:txBody>
                    <a:bodyPr/>
                    <a:lstStyle/>
                    <a:p>
                      <a:endParaRPr lang="fr-FR"/>
                    </a:p>
                  </a:txBody>
                  <a:tcPr/>
                </a:tc>
                <a:tc>
                  <a:txBody>
                    <a:bodyPr/>
                    <a:lstStyle/>
                    <a:p>
                      <a:pPr algn="ctr" rtl="1">
                        <a:lnSpc>
                          <a:spcPct val="115000"/>
                        </a:lnSpc>
                        <a:spcAft>
                          <a:spcPts val="0"/>
                        </a:spcAft>
                      </a:pPr>
                      <a:r>
                        <a:rPr lang="ar-SA" sz="2000" b="1" dirty="0">
                          <a:effectLst/>
                          <a:latin typeface="Sakkal Majalla"/>
                          <a:ea typeface="Times New Roman"/>
                          <a:cs typeface="AL-Mohanad Bold" pitchFamily="2" charset="-78"/>
                        </a:rPr>
                        <a:t>المنع المؤقت</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10</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4</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310515">
                <a:tc vMerge="1">
                  <a:txBody>
                    <a:bodyPr/>
                    <a:lstStyle/>
                    <a:p>
                      <a:endParaRPr lang="fr-FR"/>
                    </a:p>
                  </a:txBody>
                  <a:tcPr/>
                </a:tc>
                <a:tc>
                  <a:txBody>
                    <a:bodyPr/>
                    <a:lstStyle/>
                    <a:p>
                      <a:pPr algn="ctr" rtl="1">
                        <a:lnSpc>
                          <a:spcPct val="115000"/>
                        </a:lnSpc>
                        <a:spcAft>
                          <a:spcPts val="0"/>
                        </a:spcAft>
                      </a:pPr>
                      <a:r>
                        <a:rPr lang="ar-SA" sz="2000" b="1" dirty="0">
                          <a:effectLst/>
                          <a:latin typeface="Sakkal Majalla"/>
                          <a:ea typeface="Times New Roman"/>
                          <a:cs typeface="AL-Mohanad Bold" pitchFamily="2" charset="-78"/>
                        </a:rPr>
                        <a:t>التوبيخ</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7</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4</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297180">
                <a:tc vMerge="1">
                  <a:txBody>
                    <a:bodyPr/>
                    <a:lstStyle/>
                    <a:p>
                      <a:endParaRPr lang="fr-FR"/>
                    </a:p>
                  </a:txBody>
                  <a:tcPr/>
                </a:tc>
                <a:tc>
                  <a:txBody>
                    <a:bodyPr/>
                    <a:lstStyle/>
                    <a:p>
                      <a:pPr algn="ctr" rtl="1">
                        <a:lnSpc>
                          <a:spcPct val="115000"/>
                        </a:lnSpc>
                        <a:spcAft>
                          <a:spcPts val="0"/>
                        </a:spcAft>
                      </a:pPr>
                      <a:r>
                        <a:rPr lang="ar-SA" sz="2000" b="1" dirty="0">
                          <a:effectLst/>
                          <a:latin typeface="Sakkal Majalla"/>
                          <a:ea typeface="Times New Roman"/>
                          <a:cs typeface="AL-Mohanad Bold" pitchFamily="2" charset="-78"/>
                        </a:rPr>
                        <a:t>الانذار</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9</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5</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5</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283845">
                <a:tc vMerge="1">
                  <a:txBody>
                    <a:bodyPr/>
                    <a:lstStyle/>
                    <a:p>
                      <a:endParaRPr lang="fr-FR"/>
                    </a:p>
                  </a:txBody>
                  <a:tcPr/>
                </a:tc>
                <a:tc>
                  <a:txBody>
                    <a:bodyPr/>
                    <a:lstStyle/>
                    <a:p>
                      <a:pPr algn="ctr" rtl="1">
                        <a:lnSpc>
                          <a:spcPct val="115000"/>
                        </a:lnSpc>
                        <a:spcAft>
                          <a:spcPts val="0"/>
                        </a:spcAft>
                      </a:pPr>
                      <a:r>
                        <a:rPr lang="ar-SA" sz="2000" b="1" dirty="0">
                          <a:effectLst/>
                          <a:latin typeface="Sakkal Majalla"/>
                          <a:ea typeface="Times New Roman"/>
                          <a:cs typeface="AL-Mohanad Bold" pitchFamily="2" charset="-78"/>
                        </a:rPr>
                        <a:t>عدم المؤاخذة</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3</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2</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7</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337185">
                <a:tc vMerge="1">
                  <a:txBody>
                    <a:bodyPr/>
                    <a:lstStyle/>
                    <a:p>
                      <a:endParaRPr lang="fr-FR"/>
                    </a:p>
                  </a:txBody>
                  <a:tcPr/>
                </a:tc>
                <a:tc>
                  <a:txBody>
                    <a:bodyPr/>
                    <a:lstStyle/>
                    <a:p>
                      <a:pPr algn="ctr" rtl="1">
                        <a:lnSpc>
                          <a:spcPct val="115000"/>
                        </a:lnSpc>
                        <a:spcAft>
                          <a:spcPts val="0"/>
                        </a:spcAft>
                      </a:pPr>
                      <a:r>
                        <a:rPr lang="ar-SA" sz="2000" b="1" dirty="0">
                          <a:effectLst/>
                          <a:latin typeface="Sakkal Majalla"/>
                          <a:ea typeface="Times New Roman"/>
                          <a:cs typeface="AL-Mohanad Bold" pitchFamily="2" charset="-78"/>
                        </a:rPr>
                        <a:t>المجموع</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30</a:t>
                      </a:r>
                      <a:endParaRPr lang="fr-FR" sz="18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17</a:t>
                      </a:r>
                      <a:endParaRPr lang="fr-FR" sz="18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17</a:t>
                      </a:r>
                      <a:endParaRPr lang="fr-FR" sz="18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kumimoji="0" lang="fr-FR" sz="1800" b="1" kern="1200" dirty="0">
                          <a:solidFill>
                            <a:srgbClr val="000000"/>
                          </a:solidFill>
                          <a:effectLst/>
                          <a:latin typeface="Arial" pitchFamily="34" charset="0"/>
                          <a:ea typeface="Times New Roman"/>
                          <a:cs typeface="Arial" pitchFamily="34" charset="0"/>
                        </a:rPr>
                        <a:t>23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au 2"/>
          <p:cNvGraphicFramePr>
            <a:graphicFrameLocks noGrp="1"/>
          </p:cNvGraphicFramePr>
          <p:nvPr>
            <p:extLst>
              <p:ext uri="{D42A27DB-BD31-4B8C-83A1-F6EECF244321}">
                <p14:modId xmlns:p14="http://schemas.microsoft.com/office/powerpoint/2010/main" val="2915380650"/>
              </p:ext>
            </p:extLst>
          </p:nvPr>
        </p:nvGraphicFramePr>
        <p:xfrm>
          <a:off x="611560" y="4941168"/>
          <a:ext cx="7560840" cy="468052"/>
        </p:xfrm>
        <a:graphic>
          <a:graphicData uri="http://schemas.openxmlformats.org/drawingml/2006/table">
            <a:tbl>
              <a:tblPr rtl="1" firstRow="1" firstCol="1" bandRow="1"/>
              <a:tblGrid>
                <a:gridCol w="2645950"/>
                <a:gridCol w="1095929"/>
                <a:gridCol w="1011979"/>
                <a:gridCol w="1403491"/>
                <a:gridCol w="1403491"/>
              </a:tblGrid>
              <a:tr h="468052">
                <a:tc>
                  <a:txBody>
                    <a:bodyPr/>
                    <a:lstStyle/>
                    <a:p>
                      <a:pPr algn="ctr" rtl="1">
                        <a:lnSpc>
                          <a:spcPct val="115000"/>
                        </a:lnSpc>
                        <a:spcAft>
                          <a:spcPts val="0"/>
                        </a:spcAft>
                      </a:pPr>
                      <a:r>
                        <a:rPr lang="ar-SA" sz="2000" b="1" dirty="0">
                          <a:effectLst/>
                          <a:latin typeface="Sakkal Majalla"/>
                          <a:ea typeface="Times New Roman"/>
                          <a:cs typeface="AL-Mohanad Bold" pitchFamily="2" charset="-78"/>
                        </a:rPr>
                        <a:t>المتابعات الزجرية</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rtl="0">
                        <a:lnSpc>
                          <a:spcPct val="115000"/>
                        </a:lnSpc>
                        <a:spcAft>
                          <a:spcPts val="0"/>
                        </a:spcAft>
                      </a:pPr>
                      <a:r>
                        <a:rPr lang="fr-FR" sz="2000" b="1" dirty="0">
                          <a:solidFill>
                            <a:srgbClr val="000000"/>
                          </a:solidFill>
                          <a:effectLst/>
                          <a:latin typeface="Arial" pitchFamily="34" charset="0"/>
                          <a:ea typeface="Times New Roman"/>
                          <a:cs typeface="Arial" pitchFamily="34" charset="0"/>
                        </a:rPr>
                        <a:t> </a:t>
                      </a:r>
                      <a:endParaRPr lang="fr-FR" sz="20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2000" b="1" dirty="0">
                          <a:solidFill>
                            <a:srgbClr val="000000"/>
                          </a:solidFill>
                          <a:effectLst/>
                          <a:latin typeface="Arial" pitchFamily="34" charset="0"/>
                          <a:ea typeface="Times New Roman"/>
                          <a:cs typeface="Arial" pitchFamily="34" charset="0"/>
                        </a:rPr>
                        <a:t> </a:t>
                      </a:r>
                      <a:endParaRPr lang="fr-FR" sz="20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2000" b="1" dirty="0">
                          <a:solidFill>
                            <a:srgbClr val="000000"/>
                          </a:solidFill>
                          <a:effectLst/>
                          <a:latin typeface="Arial" pitchFamily="34" charset="0"/>
                          <a:ea typeface="Times New Roman"/>
                          <a:cs typeface="Arial" pitchFamily="34" charset="0"/>
                        </a:rPr>
                        <a:t>9</a:t>
                      </a:r>
                      <a:endParaRPr lang="fr-FR" sz="20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2000" b="1" dirty="0">
                          <a:solidFill>
                            <a:srgbClr val="000000"/>
                          </a:solidFill>
                          <a:effectLst/>
                          <a:latin typeface="Arial" pitchFamily="34" charset="0"/>
                          <a:ea typeface="Times New Roman"/>
                          <a:cs typeface="Arial" pitchFamily="34" charset="0"/>
                        </a:rPr>
                        <a:t>6</a:t>
                      </a:r>
                      <a:endParaRPr lang="fr-FR" sz="20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spTree>
    <p:extLst>
      <p:ext uri="{BB962C8B-B14F-4D97-AF65-F5344CB8AC3E}">
        <p14:creationId xmlns:p14="http://schemas.microsoft.com/office/powerpoint/2010/main" val="346587386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3513" y="2780928"/>
            <a:ext cx="7077472" cy="11430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ar-MA" sz="4000" dirty="0">
                <a:solidFill>
                  <a:srgbClr val="C00000"/>
                </a:solidFill>
                <a:effectLst/>
                <a:latin typeface="ae_AlArabiya" pitchFamily="18" charset="-78"/>
                <a:cs typeface="ae_AlArabiya" pitchFamily="18" charset="-78"/>
              </a:rPr>
              <a:t>تخليق الحياة العامة</a:t>
            </a:r>
            <a:endParaRPr lang="en-US" sz="4000" dirty="0">
              <a:solidFill>
                <a:srgbClr val="C00000"/>
              </a:solidFill>
              <a:effectLst/>
              <a:latin typeface="ae_AlArabiya" pitchFamily="18" charset="-78"/>
              <a:cs typeface="ae_AlArabiya" pitchFamily="18" charset="-78"/>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73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404664"/>
            <a:ext cx="1883429" cy="1008112"/>
          </a:xfrm>
          <a:prstGeom prst="rect">
            <a:avLst/>
          </a:prstGeom>
          <a:ln>
            <a:noFill/>
          </a:ln>
          <a:effectLst>
            <a:softEdge rad="112500"/>
          </a:effectLst>
        </p:spPr>
      </p:pic>
      <p:pic>
        <p:nvPicPr>
          <p:cNvPr id="10"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2249" y="70974"/>
            <a:ext cx="1033807" cy="10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2827" y="3335587"/>
            <a:ext cx="2376264" cy="22018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pic>
        <p:nvPicPr>
          <p:cNvPr id="16" name="Picture 2" descr="C:\Users\dades\Desktop\444.jpg"/>
          <p:cNvPicPr>
            <a:picLocks noChangeAspect="1" noChangeArrowheads="1"/>
          </p:cNvPicPr>
          <p:nvPr/>
        </p:nvPicPr>
        <p:blipFill>
          <a:blip r:embed="rId6" cstate="print">
            <a:extLst/>
          </a:blip>
          <a:srcRect/>
          <a:stretch>
            <a:fillRect/>
          </a:stretch>
        </p:blipFill>
        <p:spPr bwMode="auto">
          <a:xfrm>
            <a:off x="6119435" y="2276872"/>
            <a:ext cx="2373905" cy="2159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3965259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3"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0-#ppt_h/2"/>
                                          </p:val>
                                        </p:tav>
                                        <p:tav tm="100000">
                                          <p:val>
                                            <p:strVal val="#ppt_y"/>
                                          </p:val>
                                        </p:tav>
                                      </p:tavLst>
                                    </p:anim>
                                  </p:childTnLst>
                                </p:cTn>
                              </p:par>
                              <p:par>
                                <p:cTn id="12" presetID="32" presetClass="emph" presetSubtype="0" repeatCount="indefinite" fill="hold" nodeType="withEffect">
                                  <p:stCondLst>
                                    <p:cond delay="0"/>
                                  </p:stCondLst>
                                  <p:childTnLst>
                                    <p:animRot by="120000">
                                      <p:cBhvr>
                                        <p:cTn id="13" dur="225" fill="hold">
                                          <p:stCondLst>
                                            <p:cond delay="0"/>
                                          </p:stCondLst>
                                        </p:cTn>
                                        <p:tgtEl>
                                          <p:spTgt spid="15"/>
                                        </p:tgtEl>
                                        <p:attrNameLst>
                                          <p:attrName>r</p:attrName>
                                        </p:attrNameLst>
                                      </p:cBhvr>
                                    </p:animRot>
                                    <p:animRot by="-240000">
                                      <p:cBhvr>
                                        <p:cTn id="14" dur="450" fill="hold">
                                          <p:stCondLst>
                                            <p:cond delay="450"/>
                                          </p:stCondLst>
                                        </p:cTn>
                                        <p:tgtEl>
                                          <p:spTgt spid="15"/>
                                        </p:tgtEl>
                                        <p:attrNameLst>
                                          <p:attrName>r</p:attrName>
                                        </p:attrNameLst>
                                      </p:cBhvr>
                                    </p:animRot>
                                    <p:animRot by="240000">
                                      <p:cBhvr>
                                        <p:cTn id="15" dur="450" fill="hold">
                                          <p:stCondLst>
                                            <p:cond delay="900"/>
                                          </p:stCondLst>
                                        </p:cTn>
                                        <p:tgtEl>
                                          <p:spTgt spid="15"/>
                                        </p:tgtEl>
                                        <p:attrNameLst>
                                          <p:attrName>r</p:attrName>
                                        </p:attrNameLst>
                                      </p:cBhvr>
                                    </p:animRot>
                                    <p:animRot by="-240000">
                                      <p:cBhvr>
                                        <p:cTn id="16" dur="450" fill="hold">
                                          <p:stCondLst>
                                            <p:cond delay="1350"/>
                                          </p:stCondLst>
                                        </p:cTn>
                                        <p:tgtEl>
                                          <p:spTgt spid="15"/>
                                        </p:tgtEl>
                                        <p:attrNameLst>
                                          <p:attrName>r</p:attrName>
                                        </p:attrNameLst>
                                      </p:cBhvr>
                                    </p:animRot>
                                    <p:animRot by="120000">
                                      <p:cBhvr>
                                        <p:cTn id="17" dur="450" fill="hold">
                                          <p:stCondLst>
                                            <p:cond delay="1800"/>
                                          </p:stCondLst>
                                        </p:cTn>
                                        <p:tgtEl>
                                          <p:spTgt spid="15"/>
                                        </p:tgtEl>
                                        <p:attrNameLst>
                                          <p:attrName>r</p:attrName>
                                        </p:attrNameLst>
                                      </p:cBhvr>
                                    </p:animRot>
                                  </p:childTnLst>
                                </p:cTn>
                              </p:par>
                              <p:par>
                                <p:cTn id="18" presetID="2" presetClass="entr" presetSubtype="3"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225" fill="hold">
                                          <p:stCondLst>
                                            <p:cond delay="0"/>
                                          </p:stCondLst>
                                        </p:cTn>
                                        <p:tgtEl>
                                          <p:spTgt spid="16"/>
                                        </p:tgtEl>
                                        <p:attrNameLst>
                                          <p:attrName>r</p:attrName>
                                        </p:attrNameLst>
                                      </p:cBhvr>
                                    </p:animRot>
                                    <p:animRot by="-240000">
                                      <p:cBhvr>
                                        <p:cTn id="24" dur="450" fill="hold">
                                          <p:stCondLst>
                                            <p:cond delay="450"/>
                                          </p:stCondLst>
                                        </p:cTn>
                                        <p:tgtEl>
                                          <p:spTgt spid="16"/>
                                        </p:tgtEl>
                                        <p:attrNameLst>
                                          <p:attrName>r</p:attrName>
                                        </p:attrNameLst>
                                      </p:cBhvr>
                                    </p:animRot>
                                    <p:animRot by="240000">
                                      <p:cBhvr>
                                        <p:cTn id="25" dur="450" fill="hold">
                                          <p:stCondLst>
                                            <p:cond delay="900"/>
                                          </p:stCondLst>
                                        </p:cTn>
                                        <p:tgtEl>
                                          <p:spTgt spid="16"/>
                                        </p:tgtEl>
                                        <p:attrNameLst>
                                          <p:attrName>r</p:attrName>
                                        </p:attrNameLst>
                                      </p:cBhvr>
                                    </p:animRot>
                                    <p:animRot by="-240000">
                                      <p:cBhvr>
                                        <p:cTn id="26" dur="450" fill="hold">
                                          <p:stCondLst>
                                            <p:cond delay="1350"/>
                                          </p:stCondLst>
                                        </p:cTn>
                                        <p:tgtEl>
                                          <p:spTgt spid="16"/>
                                        </p:tgtEl>
                                        <p:attrNameLst>
                                          <p:attrName>r</p:attrName>
                                        </p:attrNameLst>
                                      </p:cBhvr>
                                    </p:animRot>
                                    <p:animRot by="120000">
                                      <p:cBhvr>
                                        <p:cTn id="27" dur="450" fill="hold">
                                          <p:stCondLst>
                                            <p:cond delay="1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e 15"/>
          <p:cNvGraphicFramePr/>
          <p:nvPr>
            <p:extLst>
              <p:ext uri="{D42A27DB-BD31-4B8C-83A1-F6EECF244321}">
                <p14:modId xmlns:p14="http://schemas.microsoft.com/office/powerpoint/2010/main" val="962281921"/>
              </p:ext>
            </p:extLst>
          </p:nvPr>
        </p:nvGraphicFramePr>
        <p:xfrm>
          <a:off x="323528" y="1268760"/>
          <a:ext cx="8448738"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p:nvPr/>
        </p:nvPicPr>
        <p:blipFill rotWithShape="1">
          <a:blip r:embed="rId8"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8" name="Picture 10" descr="C:\Documents and Settings\hzahir\Bureau\قسم التحصيل\armoiries[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0804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
                                            <p:graphicEl>
                                              <a:dgm id="{426F1F87-DCF9-467E-962C-0E0365E473D3}"/>
                                            </p:graphicEl>
                                          </p:spTgt>
                                        </p:tgtEl>
                                        <p:attrNameLst>
                                          <p:attrName>style.visibility</p:attrName>
                                        </p:attrNameLst>
                                      </p:cBhvr>
                                      <p:to>
                                        <p:strVal val="visible"/>
                                      </p:to>
                                    </p:set>
                                    <p:anim calcmode="lin" valueType="num">
                                      <p:cBhvr>
                                        <p:cTn id="7" dur="500" decel="50000" fill="hold">
                                          <p:stCondLst>
                                            <p:cond delay="0"/>
                                          </p:stCondLst>
                                        </p:cTn>
                                        <p:tgtEl>
                                          <p:spTgt spid="16">
                                            <p:graphicEl>
                                              <a:dgm id="{426F1F87-DCF9-467E-962C-0E0365E473D3}"/>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graphicEl>
                                              <a:dgm id="{426F1F87-DCF9-467E-962C-0E0365E473D3}"/>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graphicEl>
                                              <a:dgm id="{426F1F87-DCF9-467E-962C-0E0365E473D3}"/>
                                            </p:graphicEl>
                                          </p:spTgt>
                                        </p:tgtEl>
                                        <p:attrNameLst>
                                          <p:attrName>ppt_w</p:attrName>
                                        </p:attrNameLst>
                                      </p:cBhvr>
                                      <p:tavLst>
                                        <p:tav tm="0">
                                          <p:val>
                                            <p:strVal val="#ppt_w*.05"/>
                                          </p:val>
                                        </p:tav>
                                        <p:tav tm="100000">
                                          <p:val>
                                            <p:strVal val="#ppt_w"/>
                                          </p:val>
                                        </p:tav>
                                      </p:tavLst>
                                    </p:anim>
                                    <p:anim calcmode="lin" valueType="num">
                                      <p:cBhvr>
                                        <p:cTn id="10" dur="1000" fill="hold"/>
                                        <p:tgtEl>
                                          <p:spTgt spid="16">
                                            <p:graphicEl>
                                              <a:dgm id="{426F1F87-DCF9-467E-962C-0E0365E473D3}"/>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graphicEl>
                                              <a:dgm id="{426F1F87-DCF9-467E-962C-0E0365E473D3}"/>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graphicEl>
                                              <a:dgm id="{426F1F87-DCF9-467E-962C-0E0365E473D3}"/>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graphicEl>
                                              <a:dgm id="{426F1F87-DCF9-467E-962C-0E0365E473D3}"/>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graphicEl>
                                              <a:dgm id="{426F1F87-DCF9-467E-962C-0E0365E473D3}"/>
                                            </p:graphic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6">
                                            <p:graphicEl>
                                              <a:dgm id="{2F732397-8880-4FB1-9BC9-34F93998743D}"/>
                                            </p:graphicEl>
                                          </p:spTgt>
                                        </p:tgtEl>
                                        <p:attrNameLst>
                                          <p:attrName>style.visibility</p:attrName>
                                        </p:attrNameLst>
                                      </p:cBhvr>
                                      <p:to>
                                        <p:strVal val="visible"/>
                                      </p:to>
                                    </p:set>
                                    <p:anim calcmode="lin" valueType="num">
                                      <p:cBhvr>
                                        <p:cTn id="17" dur="500" decel="50000" fill="hold">
                                          <p:stCondLst>
                                            <p:cond delay="0"/>
                                          </p:stCondLst>
                                        </p:cTn>
                                        <p:tgtEl>
                                          <p:spTgt spid="16">
                                            <p:graphicEl>
                                              <a:dgm id="{2F732397-8880-4FB1-9BC9-34F93998743D}"/>
                                            </p:graphic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6">
                                            <p:graphicEl>
                                              <a:dgm id="{2F732397-8880-4FB1-9BC9-34F93998743D}"/>
                                            </p:graphic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6">
                                            <p:graphicEl>
                                              <a:dgm id="{2F732397-8880-4FB1-9BC9-34F93998743D}"/>
                                            </p:graphicEl>
                                          </p:spTgt>
                                        </p:tgtEl>
                                        <p:attrNameLst>
                                          <p:attrName>ppt_w</p:attrName>
                                        </p:attrNameLst>
                                      </p:cBhvr>
                                      <p:tavLst>
                                        <p:tav tm="0">
                                          <p:val>
                                            <p:strVal val="#ppt_w*.05"/>
                                          </p:val>
                                        </p:tav>
                                        <p:tav tm="100000">
                                          <p:val>
                                            <p:strVal val="#ppt_w"/>
                                          </p:val>
                                        </p:tav>
                                      </p:tavLst>
                                    </p:anim>
                                    <p:anim calcmode="lin" valueType="num">
                                      <p:cBhvr>
                                        <p:cTn id="20" dur="1000" fill="hold"/>
                                        <p:tgtEl>
                                          <p:spTgt spid="16">
                                            <p:graphicEl>
                                              <a:dgm id="{2F732397-8880-4FB1-9BC9-34F93998743D}"/>
                                            </p:graphic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6">
                                            <p:graphicEl>
                                              <a:dgm id="{2F732397-8880-4FB1-9BC9-34F93998743D}"/>
                                            </p:graphic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6">
                                            <p:graphicEl>
                                              <a:dgm id="{2F732397-8880-4FB1-9BC9-34F93998743D}"/>
                                            </p:graphic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6">
                                            <p:graphicEl>
                                              <a:dgm id="{2F732397-8880-4FB1-9BC9-34F93998743D}"/>
                                            </p:graphic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6">
                                            <p:graphicEl>
                                              <a:dgm id="{2F732397-8880-4FB1-9BC9-34F93998743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6">
                                            <p:graphicEl>
                                              <a:dgm id="{B389A64D-29C1-40A9-8155-AD3D03554A0E}"/>
                                            </p:graphicEl>
                                          </p:spTgt>
                                        </p:tgtEl>
                                        <p:attrNameLst>
                                          <p:attrName>style.visibility</p:attrName>
                                        </p:attrNameLst>
                                      </p:cBhvr>
                                      <p:to>
                                        <p:strVal val="visible"/>
                                      </p:to>
                                    </p:set>
                                    <p:anim calcmode="lin" valueType="num">
                                      <p:cBhvr additive="base">
                                        <p:cTn id="29" dur="500" fill="hold"/>
                                        <p:tgtEl>
                                          <p:spTgt spid="16">
                                            <p:graphicEl>
                                              <a:dgm id="{B389A64D-29C1-40A9-8155-AD3D03554A0E}"/>
                                            </p:graphic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
                                            <p:graphicEl>
                                              <a:dgm id="{B389A64D-29C1-40A9-8155-AD3D03554A0E}"/>
                                            </p:graphicEl>
                                          </p:spTgt>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16">
                                            <p:graphicEl>
                                              <a:dgm id="{19CDF0AB-E3B1-429B-8268-24CAA362A926}"/>
                                            </p:graphicEl>
                                          </p:spTgt>
                                        </p:tgtEl>
                                        <p:attrNameLst>
                                          <p:attrName>style.visibility</p:attrName>
                                        </p:attrNameLst>
                                      </p:cBhvr>
                                      <p:to>
                                        <p:strVal val="visible"/>
                                      </p:to>
                                    </p:set>
                                    <p:anim calcmode="lin" valueType="num">
                                      <p:cBhvr additive="base">
                                        <p:cTn id="33" dur="500" fill="hold"/>
                                        <p:tgtEl>
                                          <p:spTgt spid="16">
                                            <p:graphicEl>
                                              <a:dgm id="{19CDF0AB-E3B1-429B-8268-24CAA362A926}"/>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
                                            <p:graphicEl>
                                              <a:dgm id="{19CDF0AB-E3B1-429B-8268-24CAA362A926}"/>
                                            </p:graphic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16">
                                            <p:graphicEl>
                                              <a:dgm id="{DB3AC471-A233-47FD-ACCE-5F7A7478964F}"/>
                                            </p:graphicEl>
                                          </p:spTgt>
                                        </p:tgtEl>
                                        <p:attrNameLst>
                                          <p:attrName>style.visibility</p:attrName>
                                        </p:attrNameLst>
                                      </p:cBhvr>
                                      <p:to>
                                        <p:strVal val="visible"/>
                                      </p:to>
                                    </p:set>
                                    <p:anim calcmode="lin" valueType="num">
                                      <p:cBhvr additive="base">
                                        <p:cTn id="39" dur="500" fill="hold"/>
                                        <p:tgtEl>
                                          <p:spTgt spid="16">
                                            <p:graphicEl>
                                              <a:dgm id="{DB3AC471-A233-47FD-ACCE-5F7A7478964F}"/>
                                            </p:graphic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graphicEl>
                                              <a:dgm id="{DB3AC471-A233-47FD-ACCE-5F7A7478964F}"/>
                                            </p:graphicEl>
                                          </p:spTgt>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16">
                                            <p:graphicEl>
                                              <a:dgm id="{A0D0E3D6-C55C-42B1-B920-EC9CD333C02D}"/>
                                            </p:graphicEl>
                                          </p:spTgt>
                                        </p:tgtEl>
                                        <p:attrNameLst>
                                          <p:attrName>style.visibility</p:attrName>
                                        </p:attrNameLst>
                                      </p:cBhvr>
                                      <p:to>
                                        <p:strVal val="visible"/>
                                      </p:to>
                                    </p:set>
                                    <p:anim calcmode="lin" valueType="num">
                                      <p:cBhvr additive="base">
                                        <p:cTn id="43" dur="500" fill="hold"/>
                                        <p:tgtEl>
                                          <p:spTgt spid="16">
                                            <p:graphicEl>
                                              <a:dgm id="{A0D0E3D6-C55C-42B1-B920-EC9CD333C02D}"/>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
                                            <p:graphicEl>
                                              <a:dgm id="{A0D0E3D6-C55C-42B1-B920-EC9CD333C02D}"/>
                                            </p:graphic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16">
                                            <p:graphicEl>
                                              <a:dgm id="{BD0A9DF8-AC06-46F0-8E29-01ACD0A6ABE5}"/>
                                            </p:graphicEl>
                                          </p:spTgt>
                                        </p:tgtEl>
                                        <p:attrNameLst>
                                          <p:attrName>style.visibility</p:attrName>
                                        </p:attrNameLst>
                                      </p:cBhvr>
                                      <p:to>
                                        <p:strVal val="visible"/>
                                      </p:to>
                                    </p:set>
                                    <p:anim calcmode="lin" valueType="num">
                                      <p:cBhvr additive="base">
                                        <p:cTn id="49" dur="500" fill="hold"/>
                                        <p:tgtEl>
                                          <p:spTgt spid="16">
                                            <p:graphicEl>
                                              <a:dgm id="{BD0A9DF8-AC06-46F0-8E29-01ACD0A6ABE5}"/>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6">
                                            <p:graphicEl>
                                              <a:dgm id="{BD0A9DF8-AC06-46F0-8E29-01ACD0A6ABE5}"/>
                                            </p:graphicEl>
                                          </p:spTgt>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0"/>
                                  </p:stCondLst>
                                  <p:childTnLst>
                                    <p:set>
                                      <p:cBhvr>
                                        <p:cTn id="52" dur="1" fill="hold">
                                          <p:stCondLst>
                                            <p:cond delay="0"/>
                                          </p:stCondLst>
                                        </p:cTn>
                                        <p:tgtEl>
                                          <p:spTgt spid="16">
                                            <p:graphicEl>
                                              <a:dgm id="{BCDD7306-D512-40B4-9BBD-ED0C3FE36D99}"/>
                                            </p:graphicEl>
                                          </p:spTgt>
                                        </p:tgtEl>
                                        <p:attrNameLst>
                                          <p:attrName>style.visibility</p:attrName>
                                        </p:attrNameLst>
                                      </p:cBhvr>
                                      <p:to>
                                        <p:strVal val="visible"/>
                                      </p:to>
                                    </p:set>
                                    <p:anim calcmode="lin" valueType="num">
                                      <p:cBhvr additive="base">
                                        <p:cTn id="53" dur="500" fill="hold"/>
                                        <p:tgtEl>
                                          <p:spTgt spid="16">
                                            <p:graphicEl>
                                              <a:dgm id="{BCDD7306-D512-40B4-9BBD-ED0C3FE36D99}"/>
                                            </p:graphic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6">
                                            <p:graphicEl>
                                              <a:dgm id="{BCDD7306-D512-40B4-9BBD-ED0C3FE36D99}"/>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e 15"/>
          <p:cNvGraphicFramePr/>
          <p:nvPr>
            <p:extLst>
              <p:ext uri="{D42A27DB-BD31-4B8C-83A1-F6EECF244321}">
                <p14:modId xmlns:p14="http://schemas.microsoft.com/office/powerpoint/2010/main" val="2601016968"/>
              </p:ext>
            </p:extLst>
          </p:nvPr>
        </p:nvGraphicFramePr>
        <p:xfrm>
          <a:off x="323528" y="1268760"/>
          <a:ext cx="8448738"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p:nvPr/>
        </p:nvPicPr>
        <p:blipFill rotWithShape="1">
          <a:blip r:embed="rId8"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8" name="Picture 10" descr="C:\Documents and Settings\hzahir\Bureau\قسم التحصيل\armoiries[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034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
                                            <p:graphicEl>
                                              <a:dgm id="{426F1F87-DCF9-467E-962C-0E0365E473D3}"/>
                                            </p:graphicEl>
                                          </p:spTgt>
                                        </p:tgtEl>
                                        <p:attrNameLst>
                                          <p:attrName>style.visibility</p:attrName>
                                        </p:attrNameLst>
                                      </p:cBhvr>
                                      <p:to>
                                        <p:strVal val="visible"/>
                                      </p:to>
                                    </p:set>
                                    <p:anim calcmode="lin" valueType="num">
                                      <p:cBhvr>
                                        <p:cTn id="7" dur="500" decel="50000" fill="hold">
                                          <p:stCondLst>
                                            <p:cond delay="0"/>
                                          </p:stCondLst>
                                        </p:cTn>
                                        <p:tgtEl>
                                          <p:spTgt spid="16">
                                            <p:graphicEl>
                                              <a:dgm id="{426F1F87-DCF9-467E-962C-0E0365E473D3}"/>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graphicEl>
                                              <a:dgm id="{426F1F87-DCF9-467E-962C-0E0365E473D3}"/>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graphicEl>
                                              <a:dgm id="{426F1F87-DCF9-467E-962C-0E0365E473D3}"/>
                                            </p:graphicEl>
                                          </p:spTgt>
                                        </p:tgtEl>
                                        <p:attrNameLst>
                                          <p:attrName>ppt_w</p:attrName>
                                        </p:attrNameLst>
                                      </p:cBhvr>
                                      <p:tavLst>
                                        <p:tav tm="0">
                                          <p:val>
                                            <p:strVal val="#ppt_w*.05"/>
                                          </p:val>
                                        </p:tav>
                                        <p:tav tm="100000">
                                          <p:val>
                                            <p:strVal val="#ppt_w"/>
                                          </p:val>
                                        </p:tav>
                                      </p:tavLst>
                                    </p:anim>
                                    <p:anim calcmode="lin" valueType="num">
                                      <p:cBhvr>
                                        <p:cTn id="10" dur="1000" fill="hold"/>
                                        <p:tgtEl>
                                          <p:spTgt spid="16">
                                            <p:graphicEl>
                                              <a:dgm id="{426F1F87-DCF9-467E-962C-0E0365E473D3}"/>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graphicEl>
                                              <a:dgm id="{426F1F87-DCF9-467E-962C-0E0365E473D3}"/>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graphicEl>
                                              <a:dgm id="{426F1F87-DCF9-467E-962C-0E0365E473D3}"/>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graphicEl>
                                              <a:dgm id="{426F1F87-DCF9-467E-962C-0E0365E473D3}"/>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graphicEl>
                                              <a:dgm id="{426F1F87-DCF9-467E-962C-0E0365E473D3}"/>
                                            </p:graphic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6">
                                            <p:graphicEl>
                                              <a:dgm id="{2F732397-8880-4FB1-9BC9-34F93998743D}"/>
                                            </p:graphicEl>
                                          </p:spTgt>
                                        </p:tgtEl>
                                        <p:attrNameLst>
                                          <p:attrName>style.visibility</p:attrName>
                                        </p:attrNameLst>
                                      </p:cBhvr>
                                      <p:to>
                                        <p:strVal val="visible"/>
                                      </p:to>
                                    </p:set>
                                    <p:anim calcmode="lin" valueType="num">
                                      <p:cBhvr>
                                        <p:cTn id="17" dur="500" decel="50000" fill="hold">
                                          <p:stCondLst>
                                            <p:cond delay="0"/>
                                          </p:stCondLst>
                                        </p:cTn>
                                        <p:tgtEl>
                                          <p:spTgt spid="16">
                                            <p:graphicEl>
                                              <a:dgm id="{2F732397-8880-4FB1-9BC9-34F93998743D}"/>
                                            </p:graphic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6">
                                            <p:graphicEl>
                                              <a:dgm id="{2F732397-8880-4FB1-9BC9-34F93998743D}"/>
                                            </p:graphic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6">
                                            <p:graphicEl>
                                              <a:dgm id="{2F732397-8880-4FB1-9BC9-34F93998743D}"/>
                                            </p:graphicEl>
                                          </p:spTgt>
                                        </p:tgtEl>
                                        <p:attrNameLst>
                                          <p:attrName>ppt_w</p:attrName>
                                        </p:attrNameLst>
                                      </p:cBhvr>
                                      <p:tavLst>
                                        <p:tav tm="0">
                                          <p:val>
                                            <p:strVal val="#ppt_w*.05"/>
                                          </p:val>
                                        </p:tav>
                                        <p:tav tm="100000">
                                          <p:val>
                                            <p:strVal val="#ppt_w"/>
                                          </p:val>
                                        </p:tav>
                                      </p:tavLst>
                                    </p:anim>
                                    <p:anim calcmode="lin" valueType="num">
                                      <p:cBhvr>
                                        <p:cTn id="20" dur="1000" fill="hold"/>
                                        <p:tgtEl>
                                          <p:spTgt spid="16">
                                            <p:graphicEl>
                                              <a:dgm id="{2F732397-8880-4FB1-9BC9-34F93998743D}"/>
                                            </p:graphic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6">
                                            <p:graphicEl>
                                              <a:dgm id="{2F732397-8880-4FB1-9BC9-34F93998743D}"/>
                                            </p:graphic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6">
                                            <p:graphicEl>
                                              <a:dgm id="{2F732397-8880-4FB1-9BC9-34F93998743D}"/>
                                            </p:graphic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6">
                                            <p:graphicEl>
                                              <a:dgm id="{2F732397-8880-4FB1-9BC9-34F93998743D}"/>
                                            </p:graphic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6">
                                            <p:graphicEl>
                                              <a:dgm id="{2F732397-8880-4FB1-9BC9-34F93998743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6">
                                            <p:graphicEl>
                                              <a:dgm id="{F8158465-1EC4-484F-A282-24401AFC7058}"/>
                                            </p:graphicEl>
                                          </p:spTgt>
                                        </p:tgtEl>
                                        <p:attrNameLst>
                                          <p:attrName>style.visibility</p:attrName>
                                        </p:attrNameLst>
                                      </p:cBhvr>
                                      <p:to>
                                        <p:strVal val="visible"/>
                                      </p:to>
                                    </p:set>
                                    <p:anim calcmode="lin" valueType="num">
                                      <p:cBhvr additive="base">
                                        <p:cTn id="29" dur="500" fill="hold"/>
                                        <p:tgtEl>
                                          <p:spTgt spid="16">
                                            <p:graphicEl>
                                              <a:dgm id="{F8158465-1EC4-484F-A282-24401AFC7058}"/>
                                            </p:graphic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
                                            <p:graphicEl>
                                              <a:dgm id="{F8158465-1EC4-484F-A282-24401AFC7058}"/>
                                            </p:graphicEl>
                                          </p:spTgt>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16">
                                            <p:graphicEl>
                                              <a:dgm id="{4D37D374-6218-4DD0-962F-B441CCA5B4B9}"/>
                                            </p:graphicEl>
                                          </p:spTgt>
                                        </p:tgtEl>
                                        <p:attrNameLst>
                                          <p:attrName>style.visibility</p:attrName>
                                        </p:attrNameLst>
                                      </p:cBhvr>
                                      <p:to>
                                        <p:strVal val="visible"/>
                                      </p:to>
                                    </p:set>
                                    <p:anim calcmode="lin" valueType="num">
                                      <p:cBhvr additive="base">
                                        <p:cTn id="33" dur="500" fill="hold"/>
                                        <p:tgtEl>
                                          <p:spTgt spid="16">
                                            <p:graphicEl>
                                              <a:dgm id="{4D37D374-6218-4DD0-962F-B441CCA5B4B9}"/>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
                                            <p:graphicEl>
                                              <a:dgm id="{4D37D374-6218-4DD0-962F-B441CCA5B4B9}"/>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e 21"/>
          <p:cNvGraphicFramePr/>
          <p:nvPr>
            <p:extLst>
              <p:ext uri="{D42A27DB-BD31-4B8C-83A1-F6EECF244321}">
                <p14:modId xmlns:p14="http://schemas.microsoft.com/office/powerpoint/2010/main" val="799222053"/>
              </p:ext>
            </p:extLst>
          </p:nvPr>
        </p:nvGraphicFramePr>
        <p:xfrm>
          <a:off x="1382379" y="1052736"/>
          <a:ext cx="738712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angle 22"/>
          <p:cNvSpPr/>
          <p:nvPr/>
        </p:nvSpPr>
        <p:spPr>
          <a:xfrm>
            <a:off x="8181544" y="1483176"/>
            <a:ext cx="216024" cy="432048"/>
          </a:xfrm>
          <a:prstGeom prst="rect">
            <a:avLst/>
          </a:prstGeom>
          <a:solidFill>
            <a:srgbClr val="EC6E6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24" name="Oval 92"/>
          <p:cNvSpPr/>
          <p:nvPr/>
        </p:nvSpPr>
        <p:spPr>
          <a:xfrm>
            <a:off x="8118680" y="1430622"/>
            <a:ext cx="341752" cy="232806"/>
          </a:xfrm>
          <a:prstGeom prst="ellipse">
            <a:avLst/>
          </a:prstGeom>
          <a:solidFill>
            <a:srgbClr val="AF241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MA" b="1" cap="small" dirty="0">
                <a:solidFill>
                  <a:prstClr val="white"/>
                </a:solidFill>
                <a:effectLst>
                  <a:outerShdw blurRad="25400" dist="38100" dir="2700000" algn="tl">
                    <a:srgbClr val="000000">
                      <a:alpha val="70000"/>
                    </a:srgbClr>
                  </a:outerShdw>
                </a:effectLst>
                <a:cs typeface="Arial" pitchFamily="34" charset="0"/>
              </a:rPr>
              <a:t>أ</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25" name="Rectangle 24"/>
          <p:cNvSpPr/>
          <p:nvPr/>
        </p:nvSpPr>
        <p:spPr>
          <a:xfrm>
            <a:off x="7821504" y="2220656"/>
            <a:ext cx="216024" cy="506110"/>
          </a:xfrm>
          <a:prstGeom prst="rect">
            <a:avLst/>
          </a:prstGeom>
          <a:solidFill>
            <a:srgbClr val="EA964D"/>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26" name="Oval 95"/>
          <p:cNvSpPr/>
          <p:nvPr/>
        </p:nvSpPr>
        <p:spPr>
          <a:xfrm>
            <a:off x="7758640" y="2168102"/>
            <a:ext cx="341752" cy="272714"/>
          </a:xfrm>
          <a:prstGeom prst="ellipse">
            <a:avLst/>
          </a:prstGeom>
          <a:solidFill>
            <a:srgbClr val="96511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MA" b="1" cap="small" dirty="0">
                <a:solidFill>
                  <a:prstClr val="white"/>
                </a:solidFill>
                <a:effectLst>
                  <a:outerShdw blurRad="25400" dist="38100" dir="2700000" algn="tl">
                    <a:srgbClr val="000000">
                      <a:alpha val="70000"/>
                    </a:srgbClr>
                  </a:outerShdw>
                </a:effectLst>
                <a:cs typeface="Arial" pitchFamily="34" charset="0"/>
              </a:rPr>
              <a:t>ب</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27" name="Rectangle 26"/>
          <p:cNvSpPr/>
          <p:nvPr/>
        </p:nvSpPr>
        <p:spPr>
          <a:xfrm>
            <a:off x="7821504" y="3139360"/>
            <a:ext cx="216024" cy="506110"/>
          </a:xfrm>
          <a:prstGeom prst="rect">
            <a:avLst/>
          </a:prstGeom>
          <a:solidFill>
            <a:srgbClr val="F4CF3B"/>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28" name="Oval 124"/>
          <p:cNvSpPr/>
          <p:nvPr/>
        </p:nvSpPr>
        <p:spPr>
          <a:xfrm>
            <a:off x="7758640" y="3086806"/>
            <a:ext cx="341752" cy="272714"/>
          </a:xfrm>
          <a:prstGeom prst="ellipse">
            <a:avLst/>
          </a:prstGeom>
          <a:solidFill>
            <a:srgbClr val="B2920A"/>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MA" b="1" cap="small" dirty="0">
                <a:solidFill>
                  <a:prstClr val="white"/>
                </a:solidFill>
                <a:effectLst>
                  <a:outerShdw blurRad="25400" dist="38100" dir="2700000" algn="tl">
                    <a:srgbClr val="000000">
                      <a:alpha val="70000"/>
                    </a:srgbClr>
                  </a:outerShdw>
                </a:effectLst>
                <a:cs typeface="Arial" pitchFamily="34" charset="0"/>
              </a:rPr>
              <a:t>ت</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29" name="Rectangle 28"/>
          <p:cNvSpPr/>
          <p:nvPr/>
        </p:nvSpPr>
        <p:spPr>
          <a:xfrm>
            <a:off x="8181544" y="4003456"/>
            <a:ext cx="216024" cy="506110"/>
          </a:xfrm>
          <a:prstGeom prst="rect">
            <a:avLst/>
          </a:prstGeom>
          <a:solidFill>
            <a:srgbClr val="5DC3AE"/>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30" name="Oval 127"/>
          <p:cNvSpPr/>
          <p:nvPr/>
        </p:nvSpPr>
        <p:spPr>
          <a:xfrm>
            <a:off x="8118680" y="3950902"/>
            <a:ext cx="341752" cy="272714"/>
          </a:xfrm>
          <a:prstGeom prst="ellipse">
            <a:avLst/>
          </a:prstGeom>
          <a:solidFill>
            <a:srgbClr val="296D5E"/>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MA" b="1" cap="small" dirty="0" smtClean="0">
                <a:solidFill>
                  <a:prstClr val="white"/>
                </a:solidFill>
                <a:effectLst>
                  <a:outerShdw blurRad="25400" dist="38100" dir="2700000" algn="tl">
                    <a:srgbClr val="000000">
                      <a:alpha val="70000"/>
                    </a:srgbClr>
                  </a:outerShdw>
                </a:effectLst>
                <a:cs typeface="Arial" pitchFamily="34" charset="0"/>
              </a:rPr>
              <a:t>ج</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pic>
        <p:nvPicPr>
          <p:cNvPr id="3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Image 31"/>
          <p:cNvPicPr/>
          <p:nvPr/>
        </p:nvPicPr>
        <p:blipFill rotWithShape="1">
          <a:blip r:embed="rId8"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34" name="Picture 10" descr="C:\Documents and Settings\hzahir\Bureau\قسم التحصيل\armoiries[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1691680" y="4238934"/>
            <a:ext cx="5687305" cy="2521844"/>
          </a:xfrm>
          <a:prstGeom prst="rect">
            <a:avLst/>
          </a:prstGeom>
        </p:spPr>
        <p:txBody>
          <a:bodyPr wrap="square">
            <a:spAutoFit/>
          </a:bodyPr>
          <a:lstStyle/>
          <a:p>
            <a:pPr>
              <a:lnSpc>
                <a:spcPts val="2600"/>
              </a:lnSpc>
            </a:pPr>
            <a:r>
              <a:rPr lang="ar-MA" sz="2400" b="1" dirty="0">
                <a:cs typeface="AL-Mohanad Bold" pitchFamily="2" charset="-78"/>
              </a:rPr>
              <a:t> </a:t>
            </a:r>
            <a:endParaRPr lang="fr-FR" sz="2400" dirty="0">
              <a:cs typeface="AL-Mohanad Bold" pitchFamily="2" charset="-78"/>
            </a:endParaRPr>
          </a:p>
          <a:p>
            <a:pPr>
              <a:lnSpc>
                <a:spcPts val="2600"/>
              </a:lnSpc>
            </a:pPr>
            <a:r>
              <a:rPr lang="ar-MA" sz="2400" b="1" dirty="0">
                <a:cs typeface="+mj-cs"/>
              </a:rPr>
              <a:t>1-</a:t>
            </a:r>
            <a:r>
              <a:rPr lang="ar-MA" sz="2400" b="1" dirty="0">
                <a:cs typeface="AL-Mohanad Bold" pitchFamily="2" charset="-78"/>
              </a:rPr>
              <a:t> توطيد استقلال السلطة القضائية</a:t>
            </a:r>
            <a:endParaRPr lang="fr-FR" sz="2400" dirty="0">
              <a:cs typeface="AL-Mohanad Bold" pitchFamily="2" charset="-78"/>
            </a:endParaRPr>
          </a:p>
          <a:p>
            <a:pPr>
              <a:lnSpc>
                <a:spcPts val="2600"/>
              </a:lnSpc>
            </a:pPr>
            <a:r>
              <a:rPr lang="ar-MA" sz="2400" b="1" dirty="0">
                <a:cs typeface="+mj-cs"/>
              </a:rPr>
              <a:t>2-</a:t>
            </a:r>
            <a:r>
              <a:rPr lang="ar-MA" sz="2400" b="1" dirty="0">
                <a:cs typeface="AL-Mohanad Bold" pitchFamily="2" charset="-78"/>
              </a:rPr>
              <a:t>  تخليق منظومة العدالة</a:t>
            </a:r>
            <a:endParaRPr lang="fr-FR" sz="2400" dirty="0">
              <a:cs typeface="AL-Mohanad Bold" pitchFamily="2" charset="-78"/>
            </a:endParaRPr>
          </a:p>
          <a:p>
            <a:pPr>
              <a:lnSpc>
                <a:spcPts val="2600"/>
              </a:lnSpc>
            </a:pPr>
            <a:r>
              <a:rPr lang="ar-MA" sz="2400" b="1" dirty="0">
                <a:cs typeface="+mj-cs"/>
              </a:rPr>
              <a:t>3-</a:t>
            </a:r>
            <a:r>
              <a:rPr lang="ar-MA" sz="2400" b="1" dirty="0">
                <a:cs typeface="AL-Mohanad Bold" pitchFamily="2" charset="-78"/>
              </a:rPr>
              <a:t>  تعزيز حماية القضاء للحقوق والحريات</a:t>
            </a:r>
            <a:endParaRPr lang="fr-FR" sz="2400" dirty="0">
              <a:cs typeface="AL-Mohanad Bold" pitchFamily="2" charset="-78"/>
            </a:endParaRPr>
          </a:p>
          <a:p>
            <a:pPr>
              <a:lnSpc>
                <a:spcPts val="2600"/>
              </a:lnSpc>
            </a:pPr>
            <a:r>
              <a:rPr lang="ar-MA" sz="2400" b="1" dirty="0">
                <a:cs typeface="+mj-cs"/>
              </a:rPr>
              <a:t>4-</a:t>
            </a:r>
            <a:r>
              <a:rPr lang="ar-MA" sz="2400" b="1" dirty="0">
                <a:cs typeface="AL-Mohanad Bold" pitchFamily="2" charset="-78"/>
              </a:rPr>
              <a:t> الارتقاء بفعالية ونجاعة القضاء</a:t>
            </a:r>
            <a:endParaRPr lang="fr-FR" sz="2400" dirty="0">
              <a:cs typeface="AL-Mohanad Bold" pitchFamily="2" charset="-78"/>
            </a:endParaRPr>
          </a:p>
          <a:p>
            <a:pPr>
              <a:lnSpc>
                <a:spcPts val="2600"/>
              </a:lnSpc>
            </a:pPr>
            <a:r>
              <a:rPr lang="ar-MA" sz="2400" b="1" dirty="0">
                <a:cs typeface="+mj-cs"/>
              </a:rPr>
              <a:t>5-</a:t>
            </a:r>
            <a:r>
              <a:rPr lang="ar-MA" sz="2400" b="1" dirty="0">
                <a:cs typeface="AL-Mohanad Bold" pitchFamily="2" charset="-78"/>
              </a:rPr>
              <a:t> انماء القدرات المؤسسة  لمنظومة العدالة </a:t>
            </a:r>
            <a:endParaRPr lang="fr-FR" sz="2400" dirty="0">
              <a:cs typeface="AL-Mohanad Bold" pitchFamily="2" charset="-78"/>
            </a:endParaRPr>
          </a:p>
          <a:p>
            <a:pPr>
              <a:lnSpc>
                <a:spcPts val="2600"/>
              </a:lnSpc>
            </a:pPr>
            <a:r>
              <a:rPr lang="ar-MA" sz="2400" b="1" dirty="0">
                <a:cs typeface="+mj-cs"/>
              </a:rPr>
              <a:t>6-</a:t>
            </a:r>
            <a:r>
              <a:rPr lang="ar-MA" sz="2400" b="1" dirty="0">
                <a:cs typeface="AL-Mohanad Bold" pitchFamily="2" charset="-78"/>
              </a:rPr>
              <a:t> تحديث الإدارة القضائية وتعزيز مكانتها</a:t>
            </a:r>
            <a:endParaRPr lang="fr-FR" sz="2400" dirty="0">
              <a:cs typeface="AL-Mohanad Bold" pitchFamily="2" charset="-78"/>
            </a:endParaRPr>
          </a:p>
        </p:txBody>
      </p:sp>
    </p:spTree>
    <p:extLst>
      <p:ext uri="{BB962C8B-B14F-4D97-AF65-F5344CB8AC3E}">
        <p14:creationId xmlns:p14="http://schemas.microsoft.com/office/powerpoint/2010/main" val="21183946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2">
                                            <p:graphicEl>
                                              <a:dgm id="{038660AF-0102-4601-A0B1-CF6C00F64105}"/>
                                            </p:graphicEl>
                                          </p:spTgt>
                                        </p:tgtEl>
                                        <p:attrNameLst>
                                          <p:attrName>style.visibility</p:attrName>
                                        </p:attrNameLst>
                                      </p:cBhvr>
                                      <p:to>
                                        <p:strVal val="visible"/>
                                      </p:to>
                                    </p:set>
                                    <p:animEffect transition="in" filter="wipe(right)">
                                      <p:cBhvr>
                                        <p:cTn id="40" dur="500"/>
                                        <p:tgtEl>
                                          <p:spTgt spid="22">
                                            <p:graphicEl>
                                              <a:dgm id="{038660AF-0102-4601-A0B1-CF6C00F64105}"/>
                                            </p:graphicEl>
                                          </p:spTgt>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2">
                                            <p:graphicEl>
                                              <a:dgm id="{E9F85E02-8395-4F41-B096-FF64E6CC2DFD}"/>
                                            </p:graphicEl>
                                          </p:spTgt>
                                        </p:tgtEl>
                                        <p:attrNameLst>
                                          <p:attrName>style.visibility</p:attrName>
                                        </p:attrNameLst>
                                      </p:cBhvr>
                                      <p:to>
                                        <p:strVal val="visible"/>
                                      </p:to>
                                    </p:set>
                                    <p:animEffect transition="in" filter="wipe(right)">
                                      <p:cBhvr>
                                        <p:cTn id="43" dur="500"/>
                                        <p:tgtEl>
                                          <p:spTgt spid="22">
                                            <p:graphicEl>
                                              <a:dgm id="{E9F85E02-8395-4F41-B096-FF64E6CC2DFD}"/>
                                            </p:graphicEl>
                                          </p:spTgt>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2">
                                            <p:graphicEl>
                                              <a:dgm id="{78932FF3-2CEB-4C38-8030-A877DB7F255F}"/>
                                            </p:graphicEl>
                                          </p:spTgt>
                                        </p:tgtEl>
                                        <p:attrNameLst>
                                          <p:attrName>style.visibility</p:attrName>
                                        </p:attrNameLst>
                                      </p:cBhvr>
                                      <p:to>
                                        <p:strVal val="visible"/>
                                      </p:to>
                                    </p:set>
                                    <p:animEffect transition="in" filter="wipe(right)">
                                      <p:cBhvr>
                                        <p:cTn id="46" dur="500"/>
                                        <p:tgtEl>
                                          <p:spTgt spid="22">
                                            <p:graphicEl>
                                              <a:dgm id="{78932FF3-2CEB-4C38-8030-A877DB7F255F}"/>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22">
                                            <p:graphicEl>
                                              <a:dgm id="{04851954-A45D-407F-9FD5-7CDA65DE0ECF}"/>
                                            </p:graphicEl>
                                          </p:spTgt>
                                        </p:tgtEl>
                                        <p:attrNameLst>
                                          <p:attrName>style.visibility</p:attrName>
                                        </p:attrNameLst>
                                      </p:cBhvr>
                                      <p:to>
                                        <p:strVal val="visible"/>
                                      </p:to>
                                    </p:set>
                                    <p:animEffect transition="in" filter="wipe(right)">
                                      <p:cBhvr>
                                        <p:cTn id="51" dur="500"/>
                                        <p:tgtEl>
                                          <p:spTgt spid="22">
                                            <p:graphicEl>
                                              <a:dgm id="{04851954-A45D-407F-9FD5-7CDA65DE0ECF}"/>
                                            </p:graphicEl>
                                          </p:spTgt>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2">
                                            <p:graphicEl>
                                              <a:dgm id="{3445E20C-A68D-48EC-B48C-CE4527396FCC}"/>
                                            </p:graphicEl>
                                          </p:spTgt>
                                        </p:tgtEl>
                                        <p:attrNameLst>
                                          <p:attrName>style.visibility</p:attrName>
                                        </p:attrNameLst>
                                      </p:cBhvr>
                                      <p:to>
                                        <p:strVal val="visible"/>
                                      </p:to>
                                    </p:set>
                                    <p:animEffect transition="in" filter="wipe(right)">
                                      <p:cBhvr>
                                        <p:cTn id="54" dur="500"/>
                                        <p:tgtEl>
                                          <p:spTgt spid="22">
                                            <p:graphicEl>
                                              <a:dgm id="{3445E20C-A68D-48EC-B48C-CE4527396FCC}"/>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22">
                                            <p:graphicEl>
                                              <a:dgm id="{5CCEB637-DEB0-4D28-9AF8-09E8715F234F}"/>
                                            </p:graphicEl>
                                          </p:spTgt>
                                        </p:tgtEl>
                                        <p:attrNameLst>
                                          <p:attrName>style.visibility</p:attrName>
                                        </p:attrNameLst>
                                      </p:cBhvr>
                                      <p:to>
                                        <p:strVal val="visible"/>
                                      </p:to>
                                    </p:set>
                                    <p:animEffect transition="in" filter="wipe(right)">
                                      <p:cBhvr>
                                        <p:cTn id="59" dur="500"/>
                                        <p:tgtEl>
                                          <p:spTgt spid="22">
                                            <p:graphicEl>
                                              <a:dgm id="{5CCEB637-DEB0-4D28-9AF8-09E8715F234F}"/>
                                            </p:graphicEl>
                                          </p:spTgt>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2">
                                            <p:graphicEl>
                                              <a:dgm id="{E9BF5C61-D926-469A-A813-5AE961453175}"/>
                                            </p:graphicEl>
                                          </p:spTgt>
                                        </p:tgtEl>
                                        <p:attrNameLst>
                                          <p:attrName>style.visibility</p:attrName>
                                        </p:attrNameLst>
                                      </p:cBhvr>
                                      <p:to>
                                        <p:strVal val="visible"/>
                                      </p:to>
                                    </p:set>
                                    <p:animEffect transition="in" filter="wipe(right)">
                                      <p:cBhvr>
                                        <p:cTn id="62" dur="500"/>
                                        <p:tgtEl>
                                          <p:spTgt spid="22">
                                            <p:graphicEl>
                                              <a:dgm id="{E9BF5C61-D926-469A-A813-5AE96145317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22">
                                            <p:graphicEl>
                                              <a:dgm id="{8E9E0ECD-6371-46DD-8AB2-DEF76A7F3BE9}"/>
                                            </p:graphicEl>
                                          </p:spTgt>
                                        </p:tgtEl>
                                        <p:attrNameLst>
                                          <p:attrName>style.visibility</p:attrName>
                                        </p:attrNameLst>
                                      </p:cBhvr>
                                      <p:to>
                                        <p:strVal val="visible"/>
                                      </p:to>
                                    </p:set>
                                    <p:animEffect transition="in" filter="wipe(right)">
                                      <p:cBhvr>
                                        <p:cTn id="67" dur="500"/>
                                        <p:tgtEl>
                                          <p:spTgt spid="22">
                                            <p:graphicEl>
                                              <a:dgm id="{8E9E0ECD-6371-46DD-8AB2-DEF76A7F3BE9}"/>
                                            </p:graphicEl>
                                          </p:spTgt>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2">
                                            <p:graphicEl>
                                              <a:dgm id="{28C8F36F-1A1A-4E45-BB7C-56E8FD4CD65B}"/>
                                            </p:graphicEl>
                                          </p:spTgt>
                                        </p:tgtEl>
                                        <p:attrNameLst>
                                          <p:attrName>style.visibility</p:attrName>
                                        </p:attrNameLst>
                                      </p:cBhvr>
                                      <p:to>
                                        <p:strVal val="visible"/>
                                      </p:to>
                                    </p:set>
                                    <p:animEffect transition="in" filter="wipe(right)">
                                      <p:cBhvr>
                                        <p:cTn id="70" dur="500"/>
                                        <p:tgtEl>
                                          <p:spTgt spid="22">
                                            <p:graphicEl>
                                              <a:dgm id="{28C8F36F-1A1A-4E45-BB7C-56E8FD4CD65B}"/>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5">
                                            <p:txEl>
                                              <p:pRg st="1" end="1"/>
                                            </p:txEl>
                                          </p:spTgt>
                                        </p:tgtEl>
                                        <p:attrNameLst>
                                          <p:attrName>style.visibility</p:attrName>
                                        </p:attrNameLst>
                                      </p:cBhvr>
                                      <p:to>
                                        <p:strVal val="visible"/>
                                      </p:to>
                                    </p:set>
                                    <p:animEffect transition="in" filter="fade">
                                      <p:cBhvr>
                                        <p:cTn id="75" dur="750"/>
                                        <p:tgtEl>
                                          <p:spTgt spid="35">
                                            <p:txEl>
                                              <p:pRg st="1" end="1"/>
                                            </p:txEl>
                                          </p:spTgt>
                                        </p:tgtEl>
                                      </p:cBhvr>
                                    </p:animEffect>
                                    <p:anim calcmode="lin" valueType="num">
                                      <p:cBhvr>
                                        <p:cTn id="76" dur="750" fill="hold"/>
                                        <p:tgtEl>
                                          <p:spTgt spid="35">
                                            <p:txEl>
                                              <p:pRg st="1" end="1"/>
                                            </p:txEl>
                                          </p:spTgt>
                                        </p:tgtEl>
                                        <p:attrNameLst>
                                          <p:attrName>ppt_x</p:attrName>
                                        </p:attrNameLst>
                                      </p:cBhvr>
                                      <p:tavLst>
                                        <p:tav tm="0">
                                          <p:val>
                                            <p:strVal val="#ppt_x"/>
                                          </p:val>
                                        </p:tav>
                                        <p:tav tm="100000">
                                          <p:val>
                                            <p:strVal val="#ppt_x"/>
                                          </p:val>
                                        </p:tav>
                                      </p:tavLst>
                                    </p:anim>
                                    <p:anim calcmode="lin" valueType="num">
                                      <p:cBhvr>
                                        <p:cTn id="77" dur="750" fill="hold"/>
                                        <p:tgtEl>
                                          <p:spTgt spid="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5">
                                            <p:txEl>
                                              <p:pRg st="2" end="2"/>
                                            </p:txEl>
                                          </p:spTgt>
                                        </p:tgtEl>
                                        <p:attrNameLst>
                                          <p:attrName>style.visibility</p:attrName>
                                        </p:attrNameLst>
                                      </p:cBhvr>
                                      <p:to>
                                        <p:strVal val="visible"/>
                                      </p:to>
                                    </p:set>
                                    <p:animEffect transition="in" filter="fade">
                                      <p:cBhvr>
                                        <p:cTn id="82" dur="750"/>
                                        <p:tgtEl>
                                          <p:spTgt spid="35">
                                            <p:txEl>
                                              <p:pRg st="2" end="2"/>
                                            </p:txEl>
                                          </p:spTgt>
                                        </p:tgtEl>
                                      </p:cBhvr>
                                    </p:animEffect>
                                    <p:anim calcmode="lin" valueType="num">
                                      <p:cBhvr>
                                        <p:cTn id="83" dur="75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84" dur="75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5">
                                            <p:txEl>
                                              <p:pRg st="3" end="3"/>
                                            </p:txEl>
                                          </p:spTgt>
                                        </p:tgtEl>
                                        <p:attrNameLst>
                                          <p:attrName>style.visibility</p:attrName>
                                        </p:attrNameLst>
                                      </p:cBhvr>
                                      <p:to>
                                        <p:strVal val="visible"/>
                                      </p:to>
                                    </p:set>
                                    <p:animEffect transition="in" filter="fade">
                                      <p:cBhvr>
                                        <p:cTn id="89" dur="750"/>
                                        <p:tgtEl>
                                          <p:spTgt spid="35">
                                            <p:txEl>
                                              <p:pRg st="3" end="3"/>
                                            </p:txEl>
                                          </p:spTgt>
                                        </p:tgtEl>
                                      </p:cBhvr>
                                    </p:animEffect>
                                    <p:anim calcmode="lin" valueType="num">
                                      <p:cBhvr>
                                        <p:cTn id="90" dur="75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91" dur="75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5">
                                            <p:txEl>
                                              <p:pRg st="4" end="4"/>
                                            </p:txEl>
                                          </p:spTgt>
                                        </p:tgtEl>
                                        <p:attrNameLst>
                                          <p:attrName>style.visibility</p:attrName>
                                        </p:attrNameLst>
                                      </p:cBhvr>
                                      <p:to>
                                        <p:strVal val="visible"/>
                                      </p:to>
                                    </p:set>
                                    <p:animEffect transition="in" filter="fade">
                                      <p:cBhvr>
                                        <p:cTn id="96" dur="750"/>
                                        <p:tgtEl>
                                          <p:spTgt spid="35">
                                            <p:txEl>
                                              <p:pRg st="4" end="4"/>
                                            </p:txEl>
                                          </p:spTgt>
                                        </p:tgtEl>
                                      </p:cBhvr>
                                    </p:animEffect>
                                    <p:anim calcmode="lin" valueType="num">
                                      <p:cBhvr>
                                        <p:cTn id="97" dur="750" fill="hold"/>
                                        <p:tgtEl>
                                          <p:spTgt spid="35">
                                            <p:txEl>
                                              <p:pRg st="4" end="4"/>
                                            </p:txEl>
                                          </p:spTgt>
                                        </p:tgtEl>
                                        <p:attrNameLst>
                                          <p:attrName>ppt_x</p:attrName>
                                        </p:attrNameLst>
                                      </p:cBhvr>
                                      <p:tavLst>
                                        <p:tav tm="0">
                                          <p:val>
                                            <p:strVal val="#ppt_x"/>
                                          </p:val>
                                        </p:tav>
                                        <p:tav tm="100000">
                                          <p:val>
                                            <p:strVal val="#ppt_x"/>
                                          </p:val>
                                        </p:tav>
                                      </p:tavLst>
                                    </p:anim>
                                    <p:anim calcmode="lin" valueType="num">
                                      <p:cBhvr>
                                        <p:cTn id="98" dur="750" fill="hold"/>
                                        <p:tgtEl>
                                          <p:spTgt spid="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5">
                                            <p:txEl>
                                              <p:pRg st="5" end="5"/>
                                            </p:txEl>
                                          </p:spTgt>
                                        </p:tgtEl>
                                        <p:attrNameLst>
                                          <p:attrName>style.visibility</p:attrName>
                                        </p:attrNameLst>
                                      </p:cBhvr>
                                      <p:to>
                                        <p:strVal val="visible"/>
                                      </p:to>
                                    </p:set>
                                    <p:animEffect transition="in" filter="fade">
                                      <p:cBhvr>
                                        <p:cTn id="103" dur="750"/>
                                        <p:tgtEl>
                                          <p:spTgt spid="35">
                                            <p:txEl>
                                              <p:pRg st="5" end="5"/>
                                            </p:txEl>
                                          </p:spTgt>
                                        </p:tgtEl>
                                      </p:cBhvr>
                                    </p:animEffect>
                                    <p:anim calcmode="lin" valueType="num">
                                      <p:cBhvr>
                                        <p:cTn id="104" dur="75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105" dur="75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5">
                                            <p:txEl>
                                              <p:pRg st="6" end="6"/>
                                            </p:txEl>
                                          </p:spTgt>
                                        </p:tgtEl>
                                        <p:attrNameLst>
                                          <p:attrName>style.visibility</p:attrName>
                                        </p:attrNameLst>
                                      </p:cBhvr>
                                      <p:to>
                                        <p:strVal val="visible"/>
                                      </p:to>
                                    </p:set>
                                    <p:animEffect transition="in" filter="fade">
                                      <p:cBhvr>
                                        <p:cTn id="110" dur="750"/>
                                        <p:tgtEl>
                                          <p:spTgt spid="35">
                                            <p:txEl>
                                              <p:pRg st="6" end="6"/>
                                            </p:txEl>
                                          </p:spTgt>
                                        </p:tgtEl>
                                      </p:cBhvr>
                                    </p:animEffect>
                                    <p:anim calcmode="lin" valueType="num">
                                      <p:cBhvr>
                                        <p:cTn id="111" dur="750" fill="hold"/>
                                        <p:tgtEl>
                                          <p:spTgt spid="35">
                                            <p:txEl>
                                              <p:pRg st="6" end="6"/>
                                            </p:txEl>
                                          </p:spTgt>
                                        </p:tgtEl>
                                        <p:attrNameLst>
                                          <p:attrName>ppt_x</p:attrName>
                                        </p:attrNameLst>
                                      </p:cBhvr>
                                      <p:tavLst>
                                        <p:tav tm="0">
                                          <p:val>
                                            <p:strVal val="#ppt_x"/>
                                          </p:val>
                                        </p:tav>
                                        <p:tav tm="100000">
                                          <p:val>
                                            <p:strVal val="#ppt_x"/>
                                          </p:val>
                                        </p:tav>
                                      </p:tavLst>
                                    </p:anim>
                                    <p:anim calcmode="lin" valueType="num">
                                      <p:cBhvr>
                                        <p:cTn id="112" dur="750" fill="hold"/>
                                        <p:tgtEl>
                                          <p:spTgt spid="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uiExpand="1">
        <p:bldSub>
          <a:bldDgm bld="one"/>
        </p:bldSub>
      </p:bldGraphic>
      <p:bldP spid="23" grpId="0" animBg="1"/>
      <p:bldP spid="24" grpId="0" animBg="1"/>
      <p:bldP spid="25" grpId="0" animBg="1"/>
      <p:bldP spid="26" grpId="0" animBg="1"/>
      <p:bldP spid="27" grpId="0" animBg="1"/>
      <p:bldP spid="28" grpId="0" animBg="1"/>
      <p:bldP spid="29" grpId="0" animBg="1"/>
      <p:bldP spid="30" grpId="0" animBg="1"/>
      <p:bldP spid="3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56" y="2343896"/>
            <a:ext cx="7452320" cy="3046988"/>
          </a:xfrm>
          <a:prstGeom prst="rect">
            <a:avLst/>
          </a:prstGeom>
        </p:spPr>
        <p:txBody>
          <a:bodyPr wrap="square">
            <a:spAutoFit/>
          </a:bodyPr>
          <a:lstStyle/>
          <a:p>
            <a:pPr lvl="0" algn="just"/>
            <a:r>
              <a:rPr lang="ar-MA" sz="2400" dirty="0">
                <a:cs typeface="AL-Mohanad Bold" pitchFamily="2" charset="-78"/>
              </a:rPr>
              <a:t>أعطت وزارة العدل والحريات انطلاقة خدمات الخط الأخضر بتاريخ </a:t>
            </a:r>
            <a:r>
              <a:rPr lang="fr-FR" sz="2200" b="1" dirty="0" smtClean="0">
                <a:cs typeface="AL-Mohanad Bold" pitchFamily="2" charset="-78"/>
              </a:rPr>
              <a:t>07</a:t>
            </a:r>
            <a:r>
              <a:rPr lang="ar-MA" sz="2200" b="1" dirty="0" smtClean="0"/>
              <a:t>/07/</a:t>
            </a:r>
            <a:r>
              <a:rPr lang="fr-FR" sz="2200" b="1" dirty="0" smtClean="0">
                <a:latin typeface="Arial" pitchFamily="34" charset="0"/>
                <a:cs typeface="Arial" pitchFamily="34" charset="0"/>
              </a:rPr>
              <a:t>2015</a:t>
            </a:r>
            <a:r>
              <a:rPr lang="fr-FR" sz="2000" b="1" dirty="0" smtClean="0">
                <a:cs typeface="AL-Mohanad Bold" pitchFamily="2" charset="-78"/>
              </a:rPr>
              <a:t> </a:t>
            </a:r>
            <a:r>
              <a:rPr lang="ar-MA" sz="2000" dirty="0" smtClean="0">
                <a:cs typeface="AL-Mohanad Bold" pitchFamily="2" charset="-78"/>
              </a:rPr>
              <a:t> </a:t>
            </a:r>
            <a:r>
              <a:rPr lang="ar-MA" sz="2400" dirty="0" smtClean="0">
                <a:cs typeface="AL-Mohanad Bold" pitchFamily="2" charset="-78"/>
              </a:rPr>
              <a:t>من </a:t>
            </a:r>
            <a:r>
              <a:rPr lang="ar-MA" sz="2400" dirty="0">
                <a:cs typeface="AL-Mohanad Bold" pitchFamily="2" charset="-78"/>
              </a:rPr>
              <a:t>أجل التبليغ عن حالات الرشوة وضبط الجناة في حالة تلبس.</a:t>
            </a:r>
            <a:endParaRPr lang="fr-FR" sz="2400" dirty="0">
              <a:cs typeface="AL-Mohanad Bold" pitchFamily="2" charset="-78"/>
            </a:endParaRPr>
          </a:p>
          <a:p>
            <a:pPr algn="just"/>
            <a:r>
              <a:rPr lang="ar-MA" sz="2400" dirty="0">
                <a:cs typeface="AL-Mohanad Bold" pitchFamily="2" charset="-78"/>
              </a:rPr>
              <a:t>يقدر المعدل اليومي للاتصالات التي ترد على الرقم الأخضر بالمئات من الاتصالات تهم مواضيع غير الرشوة وهو ما حدا بالوزارة إلى الشروع في إنجاز صفقة تهدف إلى إحداث مركز للنداء يتولى مهمة دراسة مواضيع الشكايات المذكورة، وقد أسفرت هذه العملية عن ضبط عدد من </a:t>
            </a:r>
            <a:r>
              <a:rPr lang="ar-MA" sz="2400" dirty="0" smtClean="0">
                <a:cs typeface="AL-Mohanad Bold" pitchFamily="2" charset="-78"/>
              </a:rPr>
              <a:t>الجناة</a:t>
            </a:r>
            <a:r>
              <a:rPr lang="fr-FR" sz="2400" dirty="0" smtClean="0">
                <a:cs typeface="AL-Mohanad Bold" pitchFamily="2" charset="-78"/>
              </a:rPr>
              <a:t> 12 </a:t>
            </a:r>
            <a:r>
              <a:rPr lang="ar-MA" sz="2400" dirty="0" smtClean="0">
                <a:cs typeface="AL-Mohanad Bold" pitchFamily="2" charset="-78"/>
              </a:rPr>
              <a:t>صدرت </a:t>
            </a:r>
            <a:r>
              <a:rPr lang="ar-MA" sz="2400" dirty="0">
                <a:cs typeface="AL-Mohanad Bold" pitchFamily="2" charset="-78"/>
              </a:rPr>
              <a:t>في حق بعضهم قرارات بالإدانة والبعض الآخر لا زال قيد التحقيق.</a:t>
            </a:r>
            <a:endParaRPr lang="fr-FR" sz="2400" dirty="0">
              <a:cs typeface="AL-Mohanad Bold" pitchFamily="2" charset="-78"/>
            </a:endParaRPr>
          </a:p>
        </p:txBody>
      </p:sp>
      <p:sp>
        <p:nvSpPr>
          <p:cNvPr id="3" name="Rectangle 2"/>
          <p:cNvSpPr/>
          <p:nvPr/>
        </p:nvSpPr>
        <p:spPr>
          <a:xfrm>
            <a:off x="2606687" y="1471886"/>
            <a:ext cx="3943708" cy="461665"/>
          </a:xfrm>
          <a:prstGeom prst="rect">
            <a:avLst/>
          </a:prstGeom>
        </p:spPr>
        <p:txBody>
          <a:bodyPr wrap="none">
            <a:spAutoFit/>
          </a:bodyPr>
          <a:lstStyle/>
          <a:p>
            <a:pPr lvl="0"/>
            <a:r>
              <a:rPr lang="ar-MA" sz="2400" b="1" u="sng" dirty="0">
                <a:solidFill>
                  <a:schemeClr val="accent6">
                    <a:lumMod val="75000"/>
                  </a:schemeClr>
                </a:solidFill>
                <a:cs typeface="AL-Mohanad Bold" pitchFamily="2" charset="-78"/>
              </a:rPr>
              <a:t>تبسيط آليات التبليغ عن جرائم الرشوة:</a:t>
            </a:r>
            <a:endParaRPr lang="fr-FR" sz="2400" u="sng" dirty="0">
              <a:solidFill>
                <a:schemeClr val="accent6">
                  <a:lumMod val="75000"/>
                </a:schemeClr>
              </a:solidFill>
              <a:cs typeface="AL-Mohanad Bold" pitchFamily="2" charset="-78"/>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52236" t="45639" r="16549" b="49917"/>
          <a:stretch/>
        </p:blipFill>
        <p:spPr bwMode="auto">
          <a:xfrm>
            <a:off x="1662218" y="1904297"/>
            <a:ext cx="583264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011196" y="5598290"/>
            <a:ext cx="7452320" cy="584775"/>
          </a:xfrm>
          <a:prstGeom prst="rect">
            <a:avLst/>
          </a:prstGeom>
        </p:spPr>
        <p:txBody>
          <a:bodyPr wrap="square">
            <a:spAutoFit/>
          </a:bodyPr>
          <a:lstStyle/>
          <a:p>
            <a:pPr lvl="0" algn="ctr"/>
            <a:r>
              <a:rPr lang="ar-MA" sz="3200" b="1" dirty="0" smtClean="0">
                <a:solidFill>
                  <a:srgbClr val="006600"/>
                </a:solidFill>
                <a:cs typeface="AL-Mohanad Bold" pitchFamily="2" charset="-78"/>
              </a:rPr>
              <a:t>الرقم الأخضر : </a:t>
            </a:r>
            <a:r>
              <a:rPr lang="fr-FR" sz="3200" b="1" dirty="0" smtClean="0">
                <a:solidFill>
                  <a:srgbClr val="006600"/>
                </a:solidFill>
                <a:cs typeface="AL-Mohanad Bold" pitchFamily="2" charset="-78"/>
              </a:rPr>
              <a:t>08 00 00 47 47       </a:t>
            </a:r>
            <a:r>
              <a:rPr lang="ar-MA" sz="3200" b="1" dirty="0" smtClean="0">
                <a:solidFill>
                  <a:srgbClr val="006600"/>
                </a:solidFill>
                <a:cs typeface="AL-Mohanad Bold" pitchFamily="2" charset="-78"/>
              </a:rPr>
              <a:t> </a:t>
            </a:r>
            <a:endParaRPr lang="fr-FR" sz="3200" b="1" dirty="0">
              <a:solidFill>
                <a:srgbClr val="006600"/>
              </a:solidFill>
              <a:cs typeface="AL-Mohanad Bold" pitchFamily="2" charset="-78"/>
            </a:endParaRPr>
          </a:p>
        </p:txBody>
      </p:sp>
    </p:spTree>
    <p:extLst>
      <p:ext uri="{BB962C8B-B14F-4D97-AF65-F5344CB8AC3E}">
        <p14:creationId xmlns:p14="http://schemas.microsoft.com/office/powerpoint/2010/main" val="125159428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par>
                          <p:cTn id="20" fill="hold">
                            <p:stCondLst>
                              <p:cond delay="1000"/>
                            </p:stCondLst>
                            <p:childTnLst>
                              <p:par>
                                <p:cTn id="21" presetID="27" presetClass="emph" presetSubtype="0" repeatCount="indefinite" fill="remove" grpId="1" nodeType="afterEffect">
                                  <p:stCondLst>
                                    <p:cond delay="0"/>
                                  </p:stCondLst>
                                  <p:childTnLst>
                                    <p:animClr clrSpc="rgb" dir="cw">
                                      <p:cBhvr override="childStyle">
                                        <p:cTn id="22" dur="500" autoRev="1" fill="remove"/>
                                        <p:tgtEl>
                                          <p:spTgt spid="13"/>
                                        </p:tgtEl>
                                        <p:attrNameLst>
                                          <p:attrName>style.color</p:attrName>
                                        </p:attrNameLst>
                                      </p:cBhvr>
                                      <p:to>
                                        <a:schemeClr val="bg1"/>
                                      </p:to>
                                    </p:animClr>
                                    <p:animClr clrSpc="rgb" dir="cw">
                                      <p:cBhvr>
                                        <p:cTn id="23" dur="500" autoRev="1" fill="remove"/>
                                        <p:tgtEl>
                                          <p:spTgt spid="13"/>
                                        </p:tgtEl>
                                        <p:attrNameLst>
                                          <p:attrName>fillcolor</p:attrName>
                                        </p:attrNameLst>
                                      </p:cBhvr>
                                      <p:to>
                                        <a:schemeClr val="bg1"/>
                                      </p:to>
                                    </p:animClr>
                                    <p:set>
                                      <p:cBhvr>
                                        <p:cTn id="24" dur="500" autoRev="1" fill="remove"/>
                                        <p:tgtEl>
                                          <p:spTgt spid="13"/>
                                        </p:tgtEl>
                                        <p:attrNameLst>
                                          <p:attrName>fill.type</p:attrName>
                                        </p:attrNameLst>
                                      </p:cBhvr>
                                      <p:to>
                                        <p:strVal val="solid"/>
                                      </p:to>
                                    </p:set>
                                    <p:set>
                                      <p:cBhvr>
                                        <p:cTn id="25"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97485" y="1490187"/>
            <a:ext cx="5668539" cy="461665"/>
          </a:xfrm>
          <a:prstGeom prst="rect">
            <a:avLst/>
          </a:prstGeom>
        </p:spPr>
        <p:txBody>
          <a:bodyPr wrap="none">
            <a:spAutoFit/>
          </a:bodyPr>
          <a:lstStyle/>
          <a:p>
            <a:r>
              <a:rPr lang="ar-MA" sz="2400" b="1" u="sng" dirty="0">
                <a:solidFill>
                  <a:schemeClr val="accent6">
                    <a:lumMod val="75000"/>
                  </a:schemeClr>
                </a:solidFill>
                <a:cs typeface="AL-Mohanad Bold" pitchFamily="2" charset="-78"/>
              </a:rPr>
              <a:t>التفاعل التام والفوري مع كل الشكايات المتعلقة بالفساد :</a:t>
            </a:r>
            <a:endParaRPr lang="fr-FR" sz="2400" b="1" u="sng" dirty="0">
              <a:solidFill>
                <a:schemeClr val="accent6">
                  <a:lumMod val="75000"/>
                </a:schemeClr>
              </a:solidFill>
              <a:cs typeface="AL-Mohanad Bold" pitchFamily="2" charset="-78"/>
            </a:endParaRPr>
          </a:p>
        </p:txBody>
      </p:sp>
      <p:sp>
        <p:nvSpPr>
          <p:cNvPr id="6" name="Rectangle 5"/>
          <p:cNvSpPr/>
          <p:nvPr/>
        </p:nvSpPr>
        <p:spPr>
          <a:xfrm>
            <a:off x="670482" y="2381333"/>
            <a:ext cx="7722544" cy="3539430"/>
          </a:xfrm>
          <a:prstGeom prst="rect">
            <a:avLst/>
          </a:prstGeom>
        </p:spPr>
        <p:txBody>
          <a:bodyPr wrap="square">
            <a:spAutoFit/>
          </a:bodyPr>
          <a:lstStyle/>
          <a:p>
            <a:pPr algn="just">
              <a:lnSpc>
                <a:spcPct val="200000"/>
              </a:lnSpc>
            </a:pPr>
            <a:r>
              <a:rPr lang="ar-MA" sz="2800" dirty="0">
                <a:cs typeface="AL-Mohanad Bold" pitchFamily="2" charset="-78"/>
              </a:rPr>
              <a:t>يحيل الوزير </a:t>
            </a:r>
            <a:r>
              <a:rPr lang="ar-MA" sz="2800" b="1" dirty="0">
                <a:cs typeface="AL-Mohanad Bold" pitchFamily="2" charset="-78"/>
              </a:rPr>
              <a:t>كل التقارير </a:t>
            </a:r>
            <a:r>
              <a:rPr lang="ar-MA" sz="2800" dirty="0">
                <a:cs typeface="AL-Mohanad Bold" pitchFamily="2" charset="-78"/>
              </a:rPr>
              <a:t>المتعلقة بالفساد التي ترد عليه من المجلس الأعلى للحسابات أو اللجنة المركزية لمحاربة الرشوة أو من الوزراء أو من البرلمان(أغلبية ومعارضة)، وكذا الشكايات أو الوشايات التي تحيلها عليه الجمعيات أو </a:t>
            </a:r>
            <a:r>
              <a:rPr lang="ar-MA" sz="2800" dirty="0" smtClean="0">
                <a:cs typeface="AL-Mohanad Bold" pitchFamily="2" charset="-78"/>
              </a:rPr>
              <a:t>المواطنون.</a:t>
            </a:r>
            <a:endParaRPr lang="fr-FR" dirty="0">
              <a:cs typeface="AL-Mohanad Bold" pitchFamily="2" charset="-78"/>
            </a:endParaRPr>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5"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52236" t="45639" r="16549" b="49917"/>
          <a:stretch/>
        </p:blipFill>
        <p:spPr bwMode="auto">
          <a:xfrm>
            <a:off x="1794230" y="1904297"/>
            <a:ext cx="583264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3242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750" fill="hold"/>
                                        <p:tgtEl>
                                          <p:spTgt spid="6"/>
                                        </p:tgtEl>
                                        <p:attrNameLst>
                                          <p:attrName>ppt_x</p:attrName>
                                        </p:attrNameLst>
                                      </p:cBhvr>
                                      <p:tavLst>
                                        <p:tav tm="0">
                                          <p:val>
                                            <p:strVal val="1+#ppt_w/2"/>
                                          </p:val>
                                        </p:tav>
                                        <p:tav tm="100000">
                                          <p:val>
                                            <p:strVal val="#ppt_x"/>
                                          </p:val>
                                        </p:tav>
                                      </p:tavLst>
                                    </p:anim>
                                    <p:anim calcmode="lin" valueType="num">
                                      <p:cBhvr additive="base">
                                        <p:cTn id="11"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395092" y="1484784"/>
            <a:ext cx="5112878" cy="461665"/>
          </a:xfrm>
          <a:prstGeom prst="rect">
            <a:avLst/>
          </a:prstGeom>
        </p:spPr>
        <p:txBody>
          <a:bodyPr wrap="square">
            <a:spAutoFit/>
          </a:bodyPr>
          <a:lstStyle/>
          <a:p>
            <a:pPr algn="just"/>
            <a:r>
              <a:rPr lang="ar-MA" sz="2400" b="1" u="sng" dirty="0">
                <a:solidFill>
                  <a:srgbClr val="0070C0"/>
                </a:solidFill>
                <a:cs typeface="AL-Mohanad Bold" pitchFamily="2" charset="-78"/>
              </a:rPr>
              <a:t>تسريع معالجة قضايا الجرائم المالية والاقتصادية :</a:t>
            </a:r>
            <a:endParaRPr lang="fr-FR" sz="2400" b="1" u="sng" dirty="0">
              <a:solidFill>
                <a:srgbClr val="0070C0"/>
              </a:solidFill>
              <a:cs typeface="AL-Mohanad Bold" pitchFamily="2" charset="-78"/>
            </a:endParaRPr>
          </a:p>
        </p:txBody>
      </p:sp>
      <p:sp>
        <p:nvSpPr>
          <p:cNvPr id="14" name="Rectangle 13"/>
          <p:cNvSpPr/>
          <p:nvPr/>
        </p:nvSpPr>
        <p:spPr>
          <a:xfrm>
            <a:off x="125319" y="1950920"/>
            <a:ext cx="8400466" cy="3445174"/>
          </a:xfrm>
          <a:prstGeom prst="rect">
            <a:avLst/>
          </a:prstGeom>
        </p:spPr>
        <p:txBody>
          <a:bodyPr wrap="square">
            <a:spAutoFit/>
          </a:bodyPr>
          <a:lstStyle/>
          <a:p>
            <a:pPr algn="just">
              <a:lnSpc>
                <a:spcPct val="150000"/>
              </a:lnSpc>
            </a:pPr>
            <a:r>
              <a:rPr lang="ar-MA" sz="2100" dirty="0">
                <a:cs typeface="AL-Mohanad Bold" pitchFamily="2" charset="-78"/>
              </a:rPr>
              <a:t>للتعاطي مع ما يمكن أن يعترض عمل الشرطة القضائية من بطء بخصوص البحث في ملفات الفساد المالي المحالة عليها فإنه يجري التحضير مع الجهات المختصة لـ :</a:t>
            </a:r>
            <a:endParaRPr lang="fr-FR" sz="2100" dirty="0">
              <a:cs typeface="AL-Mohanad Bold" pitchFamily="2" charset="-78"/>
            </a:endParaRPr>
          </a:p>
          <a:p>
            <a:pPr algn="just">
              <a:lnSpc>
                <a:spcPct val="150000"/>
              </a:lnSpc>
            </a:pPr>
            <a:r>
              <a:rPr lang="ar-MA" sz="2100" dirty="0">
                <a:cs typeface="AL-Mohanad Bold" pitchFamily="2" charset="-78"/>
              </a:rPr>
              <a:t> </a:t>
            </a:r>
            <a:endParaRPr lang="fr-FR" sz="2100" dirty="0">
              <a:cs typeface="AL-Mohanad Bold" pitchFamily="2" charset="-78"/>
            </a:endParaRPr>
          </a:p>
          <a:p>
            <a:pPr marL="457200" lvl="0" indent="-457200" algn="just">
              <a:lnSpc>
                <a:spcPct val="150000"/>
              </a:lnSpc>
              <a:buClr>
                <a:srgbClr val="C00000"/>
              </a:buClr>
              <a:buFont typeface="+mj-lt"/>
              <a:buAutoNum type="arabicPeriod"/>
            </a:pPr>
            <a:r>
              <a:rPr lang="ar-MA" sz="2100" dirty="0">
                <a:cs typeface="AL-Mohanad Bold" pitchFamily="2" charset="-78"/>
              </a:rPr>
              <a:t>خلق خلية مركزية على مستوى الوزارة سنة </a:t>
            </a:r>
            <a:r>
              <a:rPr lang="ar-MA" sz="2100" dirty="0">
                <a:cs typeface="+mj-cs"/>
              </a:rPr>
              <a:t>2012</a:t>
            </a:r>
            <a:r>
              <a:rPr lang="ar-MA" sz="2100" dirty="0">
                <a:cs typeface="AL-Mohanad Bold" pitchFamily="2" charset="-78"/>
              </a:rPr>
              <a:t> مكونة من قضاة متخصصين في جرائم الأموال عهد إليها بدراسة تقارير المجلس الأعلى للحسابات للنظر في مدى توفر الاختلالات الواردة في تلك التقارير على مكونات الفعل الجرمي المبرر للمتابعة، وإحالة التقارير التي تثبت فيها هذه المكونات على النيابة العامة المختصة (الفصل </a:t>
            </a:r>
            <a:r>
              <a:rPr lang="ar-MA" sz="2100" dirty="0">
                <a:cs typeface="+mj-cs"/>
              </a:rPr>
              <a:t>51</a:t>
            </a:r>
            <a:r>
              <a:rPr lang="ar-MA" sz="2100" dirty="0">
                <a:cs typeface="AL-Mohanad Bold" pitchFamily="2" charset="-78"/>
              </a:rPr>
              <a:t> من قانون المسطرة الجنائية</a:t>
            </a:r>
            <a:r>
              <a:rPr lang="ar-MA" sz="2100" dirty="0" smtClean="0">
                <a:cs typeface="AL-Mohanad Bold" pitchFamily="2" charset="-78"/>
              </a:rPr>
              <a:t>)</a:t>
            </a:r>
            <a:endParaRPr lang="fr-FR" sz="2100" dirty="0">
              <a:cs typeface="AL-Mohanad Bold" pitchFamily="2" charset="-78"/>
            </a:endParaRPr>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5"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97209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 calcmode="lin" valueType="num">
                                      <p:cBhvr additive="base">
                                        <p:cTn id="10" dur="75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1" dur="75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fade">
                                      <p:cBhvr>
                                        <p:cTn id="16" dur="800" decel="100000"/>
                                        <p:tgtEl>
                                          <p:spTgt spid="14">
                                            <p:txEl>
                                              <p:pRg st="2" end="2"/>
                                            </p:txEl>
                                          </p:spTgt>
                                        </p:tgtEl>
                                      </p:cBhvr>
                                    </p:animEffect>
                                    <p:anim calcmode="lin" valueType="num">
                                      <p:cBhvr>
                                        <p:cTn id="17" dur="800" decel="100000" fill="hold"/>
                                        <p:tgtEl>
                                          <p:spTgt spid="14">
                                            <p:txEl>
                                              <p:pRg st="2" end="2"/>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14">
                                            <p:txEl>
                                              <p:pRg st="2" end="2"/>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14">
                                            <p:txEl>
                                              <p:pRg st="2" end="2"/>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4">
                                            <p:txEl>
                                              <p:pRg st="2" end="2"/>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4">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395092" y="1484784"/>
            <a:ext cx="5112878" cy="461665"/>
          </a:xfrm>
          <a:prstGeom prst="rect">
            <a:avLst/>
          </a:prstGeom>
        </p:spPr>
        <p:txBody>
          <a:bodyPr wrap="square">
            <a:spAutoFit/>
          </a:bodyPr>
          <a:lstStyle/>
          <a:p>
            <a:pPr algn="just"/>
            <a:r>
              <a:rPr lang="ar-MA" sz="2400" b="1" u="sng" dirty="0">
                <a:solidFill>
                  <a:srgbClr val="0070C0"/>
                </a:solidFill>
                <a:cs typeface="AL-Mohanad Bold" pitchFamily="2" charset="-78"/>
              </a:rPr>
              <a:t>تسريع معالجة قضايا الجرائم المالية والاقتصادية :</a:t>
            </a:r>
            <a:endParaRPr lang="fr-FR" sz="2400" b="1" u="sng" dirty="0">
              <a:solidFill>
                <a:srgbClr val="0070C0"/>
              </a:solidFill>
              <a:cs typeface="AL-Mohanad Bold" pitchFamily="2" charset="-78"/>
            </a:endParaRPr>
          </a:p>
        </p:txBody>
      </p:sp>
      <p:sp>
        <p:nvSpPr>
          <p:cNvPr id="14" name="Rectangle 13"/>
          <p:cNvSpPr/>
          <p:nvPr/>
        </p:nvSpPr>
        <p:spPr>
          <a:xfrm>
            <a:off x="125319" y="1950920"/>
            <a:ext cx="8400466" cy="3889526"/>
          </a:xfrm>
          <a:prstGeom prst="rect">
            <a:avLst/>
          </a:prstGeom>
        </p:spPr>
        <p:txBody>
          <a:bodyPr wrap="square">
            <a:spAutoFit/>
          </a:bodyPr>
          <a:lstStyle/>
          <a:p>
            <a:pPr marL="457200" lvl="0" indent="-457200" algn="just">
              <a:lnSpc>
                <a:spcPct val="200000"/>
              </a:lnSpc>
              <a:buClr>
                <a:srgbClr val="C00000"/>
              </a:buClr>
              <a:buFont typeface="+mj-lt"/>
              <a:buAutoNum type="arabicPeriod" startAt="2"/>
            </a:pPr>
            <a:r>
              <a:rPr lang="ar-MA" sz="2100" dirty="0" smtClean="0">
                <a:cs typeface="AL-Mohanad Bold" pitchFamily="2" charset="-78"/>
              </a:rPr>
              <a:t>يجري </a:t>
            </a:r>
            <a:r>
              <a:rPr lang="ar-MA" sz="2100" dirty="0">
                <a:cs typeface="AL-Mohanad Bold" pitchFamily="2" charset="-78"/>
              </a:rPr>
              <a:t>البحث مع الجهات المعنية حول إمكانية إحالة المخالفات ذات الطابع الجنائي المسجلة من قبل قضاة المجلس الأعلى للحسابات مباشرة على النيابة العامة والاستغناء عن مرحلة الإحالة على وزارة العدل والبحث من قبل الشرطة القضائية</a:t>
            </a:r>
            <a:r>
              <a:rPr lang="ar-MA" sz="2100" dirty="0" smtClean="0">
                <a:cs typeface="AL-Mohanad Bold" pitchFamily="2" charset="-78"/>
              </a:rPr>
              <a:t>.</a:t>
            </a:r>
            <a:r>
              <a:rPr lang="ar-MA" sz="2100" dirty="0">
                <a:cs typeface="AL-Mohanad Bold" pitchFamily="2" charset="-78"/>
              </a:rPr>
              <a:t> </a:t>
            </a:r>
            <a:endParaRPr lang="fr-FR" sz="2100" dirty="0">
              <a:cs typeface="AL-Mohanad Bold" pitchFamily="2" charset="-78"/>
            </a:endParaRPr>
          </a:p>
          <a:p>
            <a:pPr marL="457200" lvl="0" indent="-457200" algn="just">
              <a:lnSpc>
                <a:spcPct val="200000"/>
              </a:lnSpc>
              <a:buClr>
                <a:srgbClr val="C00000"/>
              </a:buClr>
              <a:buFont typeface="+mj-lt"/>
              <a:buAutoNum type="arabicPeriod" startAt="2"/>
            </a:pPr>
            <a:r>
              <a:rPr lang="ar-MA" sz="2100" dirty="0">
                <a:cs typeface="AL-Mohanad Bold" pitchFamily="2" charset="-78"/>
              </a:rPr>
              <a:t>الانكباب على إحداث </a:t>
            </a:r>
            <a:r>
              <a:rPr lang="ar-MA" sz="2100" dirty="0">
                <a:cs typeface="+mj-cs"/>
              </a:rPr>
              <a:t>4</a:t>
            </a:r>
            <a:r>
              <a:rPr lang="ar-MA" sz="2100" dirty="0">
                <a:cs typeface="AL-Mohanad Bold" pitchFamily="2" charset="-78"/>
              </a:rPr>
              <a:t> فرق جهوية للشرطة القضائية متخصصة في الجرائم المالية والاقتصادية </a:t>
            </a:r>
            <a:endParaRPr lang="fr-FR" sz="2100" dirty="0">
              <a:cs typeface="AL-Mohanad Bold" pitchFamily="2" charset="-78"/>
            </a:endParaRPr>
          </a:p>
          <a:p>
            <a:pPr marL="457200" lvl="0" indent="-457200" algn="just">
              <a:lnSpc>
                <a:spcPct val="200000"/>
              </a:lnSpc>
              <a:buClr>
                <a:srgbClr val="C00000"/>
              </a:buClr>
              <a:buFont typeface="+mj-lt"/>
              <a:buAutoNum type="arabicPeriod" startAt="2"/>
            </a:pPr>
            <a:r>
              <a:rPr lang="ar-MA" sz="2100" dirty="0">
                <a:cs typeface="AL-Mohanad Bold" pitchFamily="2" charset="-78"/>
              </a:rPr>
              <a:t>النظر في إمكان إحداث غرف جنائية إضافية بعد إخضاع أعضائها من القضاة للتكوين الضروري لضمان البت في أجل معقول.</a:t>
            </a:r>
            <a:endParaRPr lang="fr-FR" sz="2100" dirty="0">
              <a:cs typeface="AL-Mohanad Bold" pitchFamily="2" charset="-78"/>
            </a:endParaRPr>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5"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75092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800" decel="100000"/>
                                        <p:tgtEl>
                                          <p:spTgt spid="14">
                                            <p:txEl>
                                              <p:pRg st="0" end="0"/>
                                            </p:txEl>
                                          </p:spTgt>
                                        </p:tgtEl>
                                      </p:cBhvr>
                                    </p:animEffect>
                                    <p:anim calcmode="lin" valueType="num">
                                      <p:cBhvr>
                                        <p:cTn id="13" dur="800" decel="100000" fill="hold"/>
                                        <p:tgtEl>
                                          <p:spTgt spid="14">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4">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4">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4">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800" decel="100000"/>
                                        <p:tgtEl>
                                          <p:spTgt spid="14">
                                            <p:txEl>
                                              <p:pRg st="1" end="1"/>
                                            </p:txEl>
                                          </p:spTgt>
                                        </p:tgtEl>
                                      </p:cBhvr>
                                    </p:animEffect>
                                    <p:anim calcmode="lin" valueType="num">
                                      <p:cBhvr>
                                        <p:cTn id="23" dur="800" decel="100000" fill="hold"/>
                                        <p:tgtEl>
                                          <p:spTgt spid="14">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14">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14">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4">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800" decel="100000"/>
                                        <p:tgtEl>
                                          <p:spTgt spid="14">
                                            <p:txEl>
                                              <p:pRg st="2" end="2"/>
                                            </p:txEl>
                                          </p:spTgt>
                                        </p:tgtEl>
                                      </p:cBhvr>
                                    </p:animEffect>
                                    <p:anim calcmode="lin" valueType="num">
                                      <p:cBhvr>
                                        <p:cTn id="33" dur="800" decel="100000" fill="hold"/>
                                        <p:tgtEl>
                                          <p:spTgt spid="14">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14">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14">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4">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4">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val="3792645118"/>
              </p:ext>
            </p:extLst>
          </p:nvPr>
        </p:nvGraphicFramePr>
        <p:xfrm>
          <a:off x="189909" y="1268760"/>
          <a:ext cx="8738064" cy="2073000"/>
        </p:xfrm>
        <a:graphic>
          <a:graphicData uri="http://schemas.openxmlformats.org/drawingml/2006/table">
            <a:tbl>
              <a:tblPr rtl="1" firstRow="1" firstCol="1" bandRow="1">
                <a:tableStyleId>{5C22544A-7EE6-4342-B048-85BDC9FD1C3A}</a:tableStyleId>
              </a:tblPr>
              <a:tblGrid>
                <a:gridCol w="728172"/>
                <a:gridCol w="728172"/>
                <a:gridCol w="728172"/>
                <a:gridCol w="728172"/>
                <a:gridCol w="728172"/>
                <a:gridCol w="728172"/>
                <a:gridCol w="728172"/>
                <a:gridCol w="728172"/>
                <a:gridCol w="728172"/>
                <a:gridCol w="728172"/>
                <a:gridCol w="728172"/>
                <a:gridCol w="728172"/>
              </a:tblGrid>
              <a:tr h="360040">
                <a:tc gridSpan="12">
                  <a:txBody>
                    <a:bodyPr/>
                    <a:lstStyle/>
                    <a:p>
                      <a:pPr algn="ctr" rtl="1">
                        <a:lnSpc>
                          <a:spcPct val="115000"/>
                        </a:lnSpc>
                        <a:spcAft>
                          <a:spcPts val="0"/>
                        </a:spcAft>
                      </a:pPr>
                      <a:r>
                        <a:rPr lang="ar-SA" sz="2000" dirty="0">
                          <a:effectLst/>
                          <a:cs typeface="AL-Mohanad Bold" pitchFamily="2" charset="-78"/>
                        </a:rPr>
                        <a:t>تطور عدد قضايا الرشوة خلال العشر سنوات الاخيرة</a:t>
                      </a:r>
                      <a:endParaRPr lang="fr-FR" sz="1200" dirty="0">
                        <a:effectLst/>
                        <a:latin typeface="Calibri"/>
                        <a:ea typeface="Calibri"/>
                        <a:cs typeface="AL-Mohanad Bold" pitchFamily="2" charset="-78"/>
                      </a:endParaRPr>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76064">
                <a:tc>
                  <a:txBody>
                    <a:bodyPr/>
                    <a:lstStyle/>
                    <a:p>
                      <a:pPr algn="ctr" rtl="1">
                        <a:lnSpc>
                          <a:spcPct val="115000"/>
                        </a:lnSpc>
                        <a:spcAft>
                          <a:spcPts val="0"/>
                        </a:spcAft>
                      </a:pPr>
                      <a:r>
                        <a:rPr lang="ar-SA" sz="1600" dirty="0">
                          <a:effectLst/>
                          <a:cs typeface="AL-Mohanad Bold" pitchFamily="2" charset="-78"/>
                        </a:rPr>
                        <a:t>السنوات</a:t>
                      </a:r>
                      <a:endParaRPr lang="fr-FR" sz="1200" dirty="0">
                        <a:effectLst/>
                        <a:latin typeface="Calibri"/>
                        <a:ea typeface="Calibri"/>
                        <a:cs typeface="AL-Mohanad Bold" pitchFamily="2" charset="-78"/>
                      </a:endParaRPr>
                    </a:p>
                  </a:txBody>
                  <a:tcPr marL="44450" marR="44450" marT="0" marB="0" anchor="ctr"/>
                </a:tc>
                <a:tc>
                  <a:txBody>
                    <a:bodyPr/>
                    <a:lstStyle/>
                    <a:p>
                      <a:pPr algn="ctr" rtl="0">
                        <a:lnSpc>
                          <a:spcPct val="115000"/>
                        </a:lnSpc>
                        <a:spcAft>
                          <a:spcPts val="0"/>
                        </a:spcAft>
                      </a:pPr>
                      <a:r>
                        <a:rPr lang="fr-FR" sz="1400" dirty="0">
                          <a:effectLst/>
                        </a:rPr>
                        <a:t>2004</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2005</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2006</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2007</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2008</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2009</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2010</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2011</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2012</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2013</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2014</a:t>
                      </a:r>
                      <a:endParaRPr lang="fr-FR" sz="1100" dirty="0">
                        <a:effectLst/>
                        <a:latin typeface="Calibri"/>
                        <a:ea typeface="Calibri"/>
                        <a:cs typeface="Arial"/>
                      </a:endParaRPr>
                    </a:p>
                  </a:txBody>
                  <a:tcPr marL="44450" marR="44450" marT="0" marB="0" anchor="ctr"/>
                </a:tc>
              </a:tr>
              <a:tr h="576064">
                <a:tc>
                  <a:txBody>
                    <a:bodyPr/>
                    <a:lstStyle/>
                    <a:p>
                      <a:pPr algn="ctr" rtl="1">
                        <a:lnSpc>
                          <a:spcPct val="115000"/>
                        </a:lnSpc>
                        <a:spcAft>
                          <a:spcPts val="0"/>
                        </a:spcAft>
                      </a:pPr>
                      <a:r>
                        <a:rPr lang="ar-SA" sz="1600" dirty="0">
                          <a:effectLst/>
                          <a:cs typeface="AL-Mohanad Bold" pitchFamily="2" charset="-78"/>
                        </a:rPr>
                        <a:t>عدد القضايا</a:t>
                      </a:r>
                      <a:endParaRPr lang="fr-FR" sz="1200" dirty="0">
                        <a:effectLst/>
                        <a:latin typeface="Calibri"/>
                        <a:ea typeface="Calibri"/>
                        <a:cs typeface="AL-Mohanad Bold" pitchFamily="2" charset="-78"/>
                      </a:endParaRPr>
                    </a:p>
                  </a:txBody>
                  <a:tcPr marL="44450" marR="44450" marT="0" marB="0" anchor="ctr"/>
                </a:tc>
                <a:tc>
                  <a:txBody>
                    <a:bodyPr/>
                    <a:lstStyle/>
                    <a:p>
                      <a:pPr algn="ctr" rtl="0">
                        <a:lnSpc>
                          <a:spcPct val="115000"/>
                        </a:lnSpc>
                        <a:spcAft>
                          <a:spcPts val="0"/>
                        </a:spcAft>
                      </a:pPr>
                      <a:r>
                        <a:rPr lang="fr-FR" sz="1400" dirty="0">
                          <a:effectLst/>
                        </a:rPr>
                        <a:t>4 838</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3 948</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5 799</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7 258</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6 548</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6 983</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8 342</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6 812</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8 597</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8 628</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13 740</a:t>
                      </a:r>
                      <a:endParaRPr lang="fr-FR" sz="1100" dirty="0">
                        <a:effectLst/>
                        <a:latin typeface="Calibri"/>
                        <a:ea typeface="Calibri"/>
                        <a:cs typeface="Arial"/>
                      </a:endParaRPr>
                    </a:p>
                  </a:txBody>
                  <a:tcPr marL="44450" marR="44450" marT="0" marB="0" anchor="ctr"/>
                </a:tc>
              </a:tr>
              <a:tr h="504056">
                <a:tc>
                  <a:txBody>
                    <a:bodyPr/>
                    <a:lstStyle/>
                    <a:p>
                      <a:pPr algn="ctr" rtl="1">
                        <a:lnSpc>
                          <a:spcPct val="115000"/>
                        </a:lnSpc>
                        <a:spcAft>
                          <a:spcPts val="0"/>
                        </a:spcAft>
                      </a:pPr>
                      <a:r>
                        <a:rPr lang="ar-SA" sz="1600" dirty="0">
                          <a:effectLst/>
                          <a:cs typeface="AL-Mohanad Bold" pitchFamily="2" charset="-78"/>
                        </a:rPr>
                        <a:t>عدد المتابعين</a:t>
                      </a:r>
                      <a:endParaRPr lang="fr-FR" sz="1200" dirty="0">
                        <a:effectLst/>
                        <a:latin typeface="Calibri"/>
                        <a:ea typeface="Calibri"/>
                        <a:cs typeface="AL-Mohanad Bold" pitchFamily="2" charset="-78"/>
                      </a:endParaRPr>
                    </a:p>
                  </a:txBody>
                  <a:tcPr marL="44450" marR="44450" marT="0" marB="0" anchor="ctr"/>
                </a:tc>
                <a:tc>
                  <a:txBody>
                    <a:bodyPr/>
                    <a:lstStyle/>
                    <a:p>
                      <a:pPr algn="ctr" rtl="0">
                        <a:lnSpc>
                          <a:spcPct val="115000"/>
                        </a:lnSpc>
                        <a:spcAft>
                          <a:spcPts val="0"/>
                        </a:spcAft>
                      </a:pPr>
                      <a:r>
                        <a:rPr lang="fr-FR" sz="1400" dirty="0">
                          <a:effectLst/>
                        </a:rPr>
                        <a:t>5 051</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4 166</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5 862</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7 290</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6 746</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7 035</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8 390</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6 827</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8 695</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8 673</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13 747</a:t>
                      </a:r>
                      <a:endParaRPr lang="fr-FR" sz="1100" dirty="0">
                        <a:effectLst/>
                        <a:latin typeface="Calibri"/>
                        <a:ea typeface="Calibri"/>
                        <a:cs typeface="Arial"/>
                      </a:endParaRPr>
                    </a:p>
                  </a:txBody>
                  <a:tcPr marL="44450" marR="44450" marT="0" marB="0" anchor="ctr"/>
                </a:tc>
              </a:tr>
            </a:tbl>
          </a:graphicData>
        </a:graphic>
      </p:graphicFrame>
      <p:pic>
        <p:nvPicPr>
          <p:cNvPr id="11" name="Graphique 1"/>
          <p:cNvPicPr>
            <a:picLocks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67544" y="3356992"/>
            <a:ext cx="7756392"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p:cNvPicPr/>
          <p:nvPr/>
        </p:nvPicPr>
        <p:blipFill rotWithShape="1">
          <a:blip r:embed="rId5"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4" name="Picture 10" descr="C:\Documents and Settings\hzahir\Bureau\قسم التحصيل\armoiries[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98493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7648" y="1202832"/>
            <a:ext cx="2776760" cy="584775"/>
          </a:xfrm>
          <a:prstGeom prst="rect">
            <a:avLst/>
          </a:prstGeom>
        </p:spPr>
        <p:txBody>
          <a:bodyPr wrap="square">
            <a:spAutoFit/>
          </a:bodyPr>
          <a:lstStyle/>
          <a:p>
            <a:pPr lvl="0"/>
            <a:r>
              <a:rPr lang="ar-MA" sz="3200" b="1" dirty="0">
                <a:solidFill>
                  <a:schemeClr val="accent6">
                    <a:lumMod val="75000"/>
                  </a:schemeClr>
                </a:solidFill>
                <a:cs typeface="AL-Mohanad Bold" pitchFamily="2" charset="-78"/>
              </a:rPr>
              <a:t>قضاء </a:t>
            </a:r>
            <a:r>
              <a:rPr lang="ar-MA" sz="3200" b="1" dirty="0" smtClean="0">
                <a:solidFill>
                  <a:schemeClr val="accent6">
                    <a:lumMod val="75000"/>
                  </a:schemeClr>
                </a:solidFill>
                <a:cs typeface="AL-Mohanad Bold" pitchFamily="2" charset="-78"/>
              </a:rPr>
              <a:t>فعال</a:t>
            </a:r>
            <a:r>
              <a:rPr lang="fr-FR" sz="3200" b="1" dirty="0" smtClean="0">
                <a:solidFill>
                  <a:schemeClr val="accent6">
                    <a:lumMod val="75000"/>
                  </a:schemeClr>
                </a:solidFill>
                <a:cs typeface="AL-Mohanad Bold" pitchFamily="2" charset="-78"/>
              </a:rPr>
              <a:t> </a:t>
            </a:r>
            <a:r>
              <a:rPr lang="ar-MA" sz="3200" b="1" dirty="0" smtClean="0">
                <a:solidFill>
                  <a:schemeClr val="accent6">
                    <a:lumMod val="75000"/>
                  </a:schemeClr>
                </a:solidFill>
                <a:cs typeface="AL-Mohanad Bold" pitchFamily="2" charset="-78"/>
              </a:rPr>
              <a:t> </a:t>
            </a:r>
            <a:r>
              <a:rPr lang="ar-MA" sz="3200" b="1" dirty="0">
                <a:solidFill>
                  <a:schemeClr val="accent6">
                    <a:lumMod val="75000"/>
                  </a:schemeClr>
                </a:solidFill>
                <a:cs typeface="AL-Mohanad Bold" pitchFamily="2" charset="-78"/>
              </a:rPr>
              <a:t>:</a:t>
            </a:r>
            <a:endParaRPr lang="fr-FR" sz="3200" dirty="0">
              <a:solidFill>
                <a:schemeClr val="accent6">
                  <a:lumMod val="75000"/>
                </a:schemeClr>
              </a:solidFill>
              <a:cs typeface="AL-Mohanad Bold" pitchFamily="2" charset="-78"/>
            </a:endParaRPr>
          </a:p>
        </p:txBody>
      </p:sp>
      <p:graphicFrame>
        <p:nvGraphicFramePr>
          <p:cNvPr id="7" name="Diagramme 6"/>
          <p:cNvGraphicFramePr/>
          <p:nvPr>
            <p:extLst>
              <p:ext uri="{D42A27DB-BD31-4B8C-83A1-F6EECF244321}">
                <p14:modId xmlns:p14="http://schemas.microsoft.com/office/powerpoint/2010/main" val="1438714219"/>
              </p:ext>
            </p:extLst>
          </p:nvPr>
        </p:nvGraphicFramePr>
        <p:xfrm>
          <a:off x="683568" y="1700808"/>
          <a:ext cx="7344816" cy="478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p:nvPr/>
        </p:nvPicPr>
        <p:blipFill rotWithShape="1">
          <a:blip r:embed="rId8"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0" name="Picture 10" descr="C:\Documents and Settings\hzahir\Bureau\قسم التحصيل\armoiries[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82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graphicEl>
                                              <a:dgm id="{261C45C7-C4DB-45E8-A05F-51FA1C19623E}"/>
                                            </p:graphicEl>
                                          </p:spTgt>
                                        </p:tgtEl>
                                        <p:attrNameLst>
                                          <p:attrName>style.visibility</p:attrName>
                                        </p:attrNameLst>
                                      </p:cBhvr>
                                      <p:to>
                                        <p:strVal val="visible"/>
                                      </p:to>
                                    </p:set>
                                    <p:animEffect transition="in" filter="fade">
                                      <p:cBhvr>
                                        <p:cTn id="12" dur="1000"/>
                                        <p:tgtEl>
                                          <p:spTgt spid="7">
                                            <p:graphicEl>
                                              <a:dgm id="{261C45C7-C4DB-45E8-A05F-51FA1C19623E}"/>
                                            </p:graphicEl>
                                          </p:spTgt>
                                        </p:tgtEl>
                                      </p:cBhvr>
                                    </p:animEffect>
                                    <p:anim calcmode="lin" valueType="num">
                                      <p:cBhvr>
                                        <p:cTn id="13" dur="1000" fill="hold"/>
                                        <p:tgtEl>
                                          <p:spTgt spid="7">
                                            <p:graphicEl>
                                              <a:dgm id="{261C45C7-C4DB-45E8-A05F-51FA1C19623E}"/>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261C45C7-C4DB-45E8-A05F-51FA1C19623E}"/>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graphicEl>
                                              <a:dgm id="{850125ED-C7F2-4BA9-9A0F-86E4F138378F}"/>
                                            </p:graphicEl>
                                          </p:spTgt>
                                        </p:tgtEl>
                                        <p:attrNameLst>
                                          <p:attrName>style.visibility</p:attrName>
                                        </p:attrNameLst>
                                      </p:cBhvr>
                                      <p:to>
                                        <p:strVal val="visible"/>
                                      </p:to>
                                    </p:set>
                                    <p:animEffect transition="in" filter="fade">
                                      <p:cBhvr>
                                        <p:cTn id="17" dur="1000"/>
                                        <p:tgtEl>
                                          <p:spTgt spid="7">
                                            <p:graphicEl>
                                              <a:dgm id="{850125ED-C7F2-4BA9-9A0F-86E4F138378F}"/>
                                            </p:graphicEl>
                                          </p:spTgt>
                                        </p:tgtEl>
                                      </p:cBhvr>
                                    </p:animEffect>
                                    <p:anim calcmode="lin" valueType="num">
                                      <p:cBhvr>
                                        <p:cTn id="18" dur="1000" fill="hold"/>
                                        <p:tgtEl>
                                          <p:spTgt spid="7">
                                            <p:graphicEl>
                                              <a:dgm id="{850125ED-C7F2-4BA9-9A0F-86E4F138378F}"/>
                                            </p:graphicEl>
                                          </p:spTgt>
                                        </p:tgtEl>
                                        <p:attrNameLst>
                                          <p:attrName>ppt_x</p:attrName>
                                        </p:attrNameLst>
                                      </p:cBhvr>
                                      <p:tavLst>
                                        <p:tav tm="0">
                                          <p:val>
                                            <p:strVal val="#ppt_x"/>
                                          </p:val>
                                        </p:tav>
                                        <p:tav tm="100000">
                                          <p:val>
                                            <p:strVal val="#ppt_x"/>
                                          </p:val>
                                        </p:tav>
                                      </p:tavLst>
                                    </p:anim>
                                    <p:anim calcmode="lin" valueType="num">
                                      <p:cBhvr>
                                        <p:cTn id="19" dur="1000" fill="hold"/>
                                        <p:tgtEl>
                                          <p:spTgt spid="7">
                                            <p:graphicEl>
                                              <a:dgm id="{850125ED-C7F2-4BA9-9A0F-86E4F138378F}"/>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graphicEl>
                                              <a:dgm id="{E51CDC61-2A23-4EC9-A8B9-11C990CB23EE}"/>
                                            </p:graphicEl>
                                          </p:spTgt>
                                        </p:tgtEl>
                                        <p:attrNameLst>
                                          <p:attrName>style.visibility</p:attrName>
                                        </p:attrNameLst>
                                      </p:cBhvr>
                                      <p:to>
                                        <p:strVal val="visible"/>
                                      </p:to>
                                    </p:set>
                                    <p:animEffect transition="in" filter="fade">
                                      <p:cBhvr>
                                        <p:cTn id="24" dur="1000"/>
                                        <p:tgtEl>
                                          <p:spTgt spid="7">
                                            <p:graphicEl>
                                              <a:dgm id="{E51CDC61-2A23-4EC9-A8B9-11C990CB23EE}"/>
                                            </p:graphicEl>
                                          </p:spTgt>
                                        </p:tgtEl>
                                      </p:cBhvr>
                                    </p:animEffect>
                                    <p:anim calcmode="lin" valueType="num">
                                      <p:cBhvr>
                                        <p:cTn id="25" dur="1000" fill="hold"/>
                                        <p:tgtEl>
                                          <p:spTgt spid="7">
                                            <p:graphicEl>
                                              <a:dgm id="{E51CDC61-2A23-4EC9-A8B9-11C990CB23EE}"/>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E51CDC61-2A23-4EC9-A8B9-11C990CB23EE}"/>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graphicEl>
                                              <a:dgm id="{3B74AA13-25D0-4310-A2AB-C52488FB812A}"/>
                                            </p:graphicEl>
                                          </p:spTgt>
                                        </p:tgtEl>
                                        <p:attrNameLst>
                                          <p:attrName>style.visibility</p:attrName>
                                        </p:attrNameLst>
                                      </p:cBhvr>
                                      <p:to>
                                        <p:strVal val="visible"/>
                                      </p:to>
                                    </p:set>
                                    <p:animEffect transition="in" filter="fade">
                                      <p:cBhvr>
                                        <p:cTn id="29" dur="1000"/>
                                        <p:tgtEl>
                                          <p:spTgt spid="7">
                                            <p:graphicEl>
                                              <a:dgm id="{3B74AA13-25D0-4310-A2AB-C52488FB812A}"/>
                                            </p:graphicEl>
                                          </p:spTgt>
                                        </p:tgtEl>
                                      </p:cBhvr>
                                    </p:animEffect>
                                    <p:anim calcmode="lin" valueType="num">
                                      <p:cBhvr>
                                        <p:cTn id="30" dur="1000" fill="hold"/>
                                        <p:tgtEl>
                                          <p:spTgt spid="7">
                                            <p:graphicEl>
                                              <a:dgm id="{3B74AA13-25D0-4310-A2AB-C52488FB812A}"/>
                                            </p:graphicEl>
                                          </p:spTgt>
                                        </p:tgtEl>
                                        <p:attrNameLst>
                                          <p:attrName>ppt_x</p:attrName>
                                        </p:attrNameLst>
                                      </p:cBhvr>
                                      <p:tavLst>
                                        <p:tav tm="0">
                                          <p:val>
                                            <p:strVal val="#ppt_x"/>
                                          </p:val>
                                        </p:tav>
                                        <p:tav tm="100000">
                                          <p:val>
                                            <p:strVal val="#ppt_x"/>
                                          </p:val>
                                        </p:tav>
                                      </p:tavLst>
                                    </p:anim>
                                    <p:anim calcmode="lin" valueType="num">
                                      <p:cBhvr>
                                        <p:cTn id="31" dur="1000" fill="hold"/>
                                        <p:tgtEl>
                                          <p:spTgt spid="7">
                                            <p:graphicEl>
                                              <a:dgm id="{3B74AA13-25D0-4310-A2AB-C52488FB812A}"/>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graphicEl>
                                              <a:dgm id="{86814427-A91D-4C12-A7CF-6772B8112AB7}"/>
                                            </p:graphicEl>
                                          </p:spTgt>
                                        </p:tgtEl>
                                        <p:attrNameLst>
                                          <p:attrName>style.visibility</p:attrName>
                                        </p:attrNameLst>
                                      </p:cBhvr>
                                      <p:to>
                                        <p:strVal val="visible"/>
                                      </p:to>
                                    </p:set>
                                    <p:animEffect transition="in" filter="fade">
                                      <p:cBhvr>
                                        <p:cTn id="36" dur="1000"/>
                                        <p:tgtEl>
                                          <p:spTgt spid="7">
                                            <p:graphicEl>
                                              <a:dgm id="{86814427-A91D-4C12-A7CF-6772B8112AB7}"/>
                                            </p:graphicEl>
                                          </p:spTgt>
                                        </p:tgtEl>
                                      </p:cBhvr>
                                    </p:animEffect>
                                    <p:anim calcmode="lin" valueType="num">
                                      <p:cBhvr>
                                        <p:cTn id="37" dur="1000" fill="hold"/>
                                        <p:tgtEl>
                                          <p:spTgt spid="7">
                                            <p:graphicEl>
                                              <a:dgm id="{86814427-A91D-4C12-A7CF-6772B8112AB7}"/>
                                            </p:graphicEl>
                                          </p:spTgt>
                                        </p:tgtEl>
                                        <p:attrNameLst>
                                          <p:attrName>ppt_x</p:attrName>
                                        </p:attrNameLst>
                                      </p:cBhvr>
                                      <p:tavLst>
                                        <p:tav tm="0">
                                          <p:val>
                                            <p:strVal val="#ppt_x"/>
                                          </p:val>
                                        </p:tav>
                                        <p:tav tm="100000">
                                          <p:val>
                                            <p:strVal val="#ppt_x"/>
                                          </p:val>
                                        </p:tav>
                                      </p:tavLst>
                                    </p:anim>
                                    <p:anim calcmode="lin" valueType="num">
                                      <p:cBhvr>
                                        <p:cTn id="38" dur="1000" fill="hold"/>
                                        <p:tgtEl>
                                          <p:spTgt spid="7">
                                            <p:graphicEl>
                                              <a:dgm id="{86814427-A91D-4C12-A7CF-6772B8112AB7}"/>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graphicEl>
                                              <a:dgm id="{1EC9E293-944D-405F-8CC8-8F79B9239EAB}"/>
                                            </p:graphicEl>
                                          </p:spTgt>
                                        </p:tgtEl>
                                        <p:attrNameLst>
                                          <p:attrName>style.visibility</p:attrName>
                                        </p:attrNameLst>
                                      </p:cBhvr>
                                      <p:to>
                                        <p:strVal val="visible"/>
                                      </p:to>
                                    </p:set>
                                    <p:animEffect transition="in" filter="fade">
                                      <p:cBhvr>
                                        <p:cTn id="41" dur="1000"/>
                                        <p:tgtEl>
                                          <p:spTgt spid="7">
                                            <p:graphicEl>
                                              <a:dgm id="{1EC9E293-944D-405F-8CC8-8F79B9239EAB}"/>
                                            </p:graphicEl>
                                          </p:spTgt>
                                        </p:tgtEl>
                                      </p:cBhvr>
                                    </p:animEffect>
                                    <p:anim calcmode="lin" valueType="num">
                                      <p:cBhvr>
                                        <p:cTn id="42" dur="1000" fill="hold"/>
                                        <p:tgtEl>
                                          <p:spTgt spid="7">
                                            <p:graphicEl>
                                              <a:dgm id="{1EC9E293-944D-405F-8CC8-8F79B9239EAB}"/>
                                            </p:graphicEl>
                                          </p:spTgt>
                                        </p:tgtEl>
                                        <p:attrNameLst>
                                          <p:attrName>ppt_x</p:attrName>
                                        </p:attrNameLst>
                                      </p:cBhvr>
                                      <p:tavLst>
                                        <p:tav tm="0">
                                          <p:val>
                                            <p:strVal val="#ppt_x"/>
                                          </p:val>
                                        </p:tav>
                                        <p:tav tm="100000">
                                          <p:val>
                                            <p:strVal val="#ppt_x"/>
                                          </p:val>
                                        </p:tav>
                                      </p:tavLst>
                                    </p:anim>
                                    <p:anim calcmode="lin" valueType="num">
                                      <p:cBhvr>
                                        <p:cTn id="43" dur="1000" fill="hold"/>
                                        <p:tgtEl>
                                          <p:spTgt spid="7">
                                            <p:graphicEl>
                                              <a:dgm id="{1EC9E293-944D-405F-8CC8-8F79B9239EA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uiExpand="1">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extLst>
              <p:ext uri="{D42A27DB-BD31-4B8C-83A1-F6EECF244321}">
                <p14:modId xmlns:p14="http://schemas.microsoft.com/office/powerpoint/2010/main" val="1556679793"/>
              </p:ext>
            </p:extLst>
          </p:nvPr>
        </p:nvGraphicFramePr>
        <p:xfrm>
          <a:off x="179512" y="1196752"/>
          <a:ext cx="8280920" cy="521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e 15"/>
          <p:cNvGrpSpPr/>
          <p:nvPr/>
        </p:nvGrpSpPr>
        <p:grpSpPr>
          <a:xfrm>
            <a:off x="206157" y="1484784"/>
            <a:ext cx="8280920" cy="4536504"/>
            <a:chOff x="0" y="358042"/>
            <a:chExt cx="8280920" cy="4762800"/>
          </a:xfrm>
          <a:noFill/>
        </p:grpSpPr>
        <p:sp>
          <p:nvSpPr>
            <p:cNvPr id="17" name="Rectangle 16"/>
            <p:cNvSpPr/>
            <p:nvPr/>
          </p:nvSpPr>
          <p:spPr>
            <a:xfrm>
              <a:off x="0" y="358042"/>
              <a:ext cx="8280920" cy="4762800"/>
            </a:xfrm>
            <a:prstGeom prst="rect">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0" y="358042"/>
              <a:ext cx="8280920" cy="476280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2691" tIns="374904" rIns="642691" bIns="128016" numCol="1" spcCol="1270" anchor="t" anchorCtr="0">
              <a:noAutofit/>
            </a:bodyPr>
            <a:lstStyle/>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r>
                <a:rPr lang="ar-MA" sz="1800" kern="1200" dirty="0" smtClean="0">
                  <a:solidFill>
                    <a:schemeClr val="bg1"/>
                  </a:solidFill>
                </a:rPr>
                <a:t>تحسين وتبسيط إجراءات الاطلاع والحصول على بعض الوثائق القضائية التي تسلمها المحاكم واعتماد التوقيع الالكتروني بشأنها (البطاقة رقم 3 للسجل العدلي، إتاحة إمكانية الاطلاع عن بعد على المعلومات المضمنة بالسجل التجاري).</a:t>
              </a: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r>
                <a:rPr lang="ar-MA" sz="1800" kern="1200" dirty="0" smtClean="0">
                  <a:solidFill>
                    <a:schemeClr val="bg1"/>
                  </a:solidFill>
                </a:rPr>
                <a:t>تنظيم وضبط آلية التصدي من خلال تخويل محكمة ثاني درجة ومحكمة النقض هذا الحق حرصا على تقليص آجال البت في القضايا</a:t>
              </a:r>
              <a:endParaRPr lang="fr-FR" sz="1800" kern="1200" dirty="0" smtClean="0">
                <a:solidFill>
                  <a:schemeClr val="bg1"/>
                </a:solidFill>
              </a:endParaRPr>
            </a:p>
            <a:p>
              <a:pPr marL="171450" lvl="1" indent="-171450" algn="r" defTabSz="800100" rtl="1">
                <a:lnSpc>
                  <a:spcPct val="90000"/>
                </a:lnSpc>
                <a:spcBef>
                  <a:spcPct val="0"/>
                </a:spcBef>
                <a:spcAft>
                  <a:spcPct val="15000"/>
                </a:spcAft>
                <a:buChar char="••"/>
              </a:pPr>
              <a:r>
                <a:rPr lang="ar-MA" sz="1800" kern="1200" dirty="0" smtClean="0">
                  <a:solidFill>
                    <a:schemeClr val="bg1"/>
                  </a:solidFill>
                </a:rPr>
                <a:t>ضمان نجاعة الإجراءات والحرص على اختصار زمن التقاضي بتصنيف المحاكم في خانات تتدرج من اللون الأخضر إلى الأسود مرورا بالأصفر والرمادي.</a:t>
              </a:r>
              <a:endParaRPr lang="fr-FR" sz="1800" kern="1200" dirty="0">
                <a:solidFill>
                  <a:schemeClr val="bg1"/>
                </a:solidFill>
              </a:endParaRPr>
            </a:p>
          </p:txBody>
        </p:sp>
      </p:grpSp>
      <p:sp>
        <p:nvSpPr>
          <p:cNvPr id="19" name="Rectangle 18"/>
          <p:cNvSpPr/>
          <p:nvPr/>
        </p:nvSpPr>
        <p:spPr>
          <a:xfrm>
            <a:off x="597070" y="1988840"/>
            <a:ext cx="7746424" cy="3707169"/>
          </a:xfrm>
          <a:prstGeom prst="rect">
            <a:avLst/>
          </a:prstGeom>
        </p:spPr>
        <p:txBody>
          <a:bodyPr wrap="square">
            <a:spAutoFit/>
          </a:bodyPr>
          <a:lstStyle/>
          <a:p>
            <a:pPr marL="171450" lvl="1" indent="-171450" algn="just" defTabSz="800100">
              <a:lnSpc>
                <a:spcPct val="150000"/>
              </a:lnSpc>
              <a:spcBef>
                <a:spcPct val="0"/>
              </a:spcBef>
              <a:spcAft>
                <a:spcPct val="15000"/>
              </a:spcAft>
              <a:buChar char="••"/>
            </a:pPr>
            <a:r>
              <a:rPr lang="ar-MA" dirty="0">
                <a:cs typeface="AL-Mohanad Bold" pitchFamily="2" charset="-78"/>
              </a:rPr>
              <a:t>إحداث مكاتب أمامية بالمحاكم لتقديم المعلومات والخدمات القضائية.</a:t>
            </a:r>
            <a:endParaRPr lang="fr-FR" dirty="0">
              <a:cs typeface="AL-Mohanad Bold" pitchFamily="2" charset="-78"/>
            </a:endParaRPr>
          </a:p>
          <a:p>
            <a:pPr marL="171450" lvl="1" indent="-171450" algn="just" defTabSz="800100">
              <a:lnSpc>
                <a:spcPct val="150000"/>
              </a:lnSpc>
              <a:spcBef>
                <a:spcPct val="0"/>
              </a:spcBef>
              <a:spcAft>
                <a:spcPct val="15000"/>
              </a:spcAft>
              <a:buChar char="••"/>
            </a:pPr>
            <a:r>
              <a:rPr lang="ar-MA" dirty="0">
                <a:cs typeface="AL-Mohanad Bold" pitchFamily="2" charset="-78"/>
              </a:rPr>
              <a:t>توظيف قاعدة بيانات البطاقة الوطنية للشخص في إجراءات التبليغ والتنفيذ (قيد الدرس).</a:t>
            </a:r>
            <a:endParaRPr lang="fr-FR" dirty="0">
              <a:cs typeface="AL-Mohanad Bold" pitchFamily="2" charset="-78"/>
            </a:endParaRPr>
          </a:p>
          <a:p>
            <a:pPr marL="171450" lvl="1" indent="-171450" algn="just" defTabSz="800100">
              <a:lnSpc>
                <a:spcPct val="150000"/>
              </a:lnSpc>
              <a:spcBef>
                <a:spcPct val="0"/>
              </a:spcBef>
              <a:spcAft>
                <a:spcPct val="15000"/>
              </a:spcAft>
              <a:buChar char="••"/>
            </a:pPr>
            <a:endParaRPr lang="fr-FR" dirty="0" smtClean="0">
              <a:cs typeface="AL-Mohanad Bold" pitchFamily="2" charset="-78"/>
            </a:endParaRPr>
          </a:p>
          <a:p>
            <a:pPr marL="171450" lvl="1" indent="-171450" algn="just" defTabSz="800100">
              <a:lnSpc>
                <a:spcPct val="150000"/>
              </a:lnSpc>
              <a:spcBef>
                <a:spcPct val="0"/>
              </a:spcBef>
              <a:spcAft>
                <a:spcPct val="15000"/>
              </a:spcAft>
              <a:buChar char="••"/>
            </a:pPr>
            <a:endParaRPr lang="fr-FR" dirty="0">
              <a:cs typeface="AL-Mohanad Bold" pitchFamily="2" charset="-78"/>
            </a:endParaRPr>
          </a:p>
          <a:p>
            <a:pPr marL="171450" lvl="1" indent="-171450" algn="just" defTabSz="800100">
              <a:lnSpc>
                <a:spcPct val="150000"/>
              </a:lnSpc>
              <a:spcBef>
                <a:spcPct val="0"/>
              </a:spcBef>
              <a:spcAft>
                <a:spcPct val="15000"/>
              </a:spcAft>
              <a:buChar char="••"/>
            </a:pPr>
            <a:endParaRPr lang="fr-FR" dirty="0">
              <a:cs typeface="AL-Mohanad Bold" pitchFamily="2" charset="-78"/>
            </a:endParaRPr>
          </a:p>
          <a:p>
            <a:pPr marL="171450" lvl="1" indent="-171450" algn="just" defTabSz="800100">
              <a:lnSpc>
                <a:spcPct val="150000"/>
              </a:lnSpc>
              <a:spcBef>
                <a:spcPct val="0"/>
              </a:spcBef>
              <a:spcAft>
                <a:spcPct val="15000"/>
              </a:spcAft>
              <a:buChar char="••"/>
            </a:pPr>
            <a:endParaRPr lang="fr-FR" dirty="0">
              <a:cs typeface="AL-Mohanad Bold" pitchFamily="2" charset="-78"/>
            </a:endParaRPr>
          </a:p>
          <a:p>
            <a:pPr marL="171450" lvl="1" indent="-171450" algn="just" defTabSz="800100">
              <a:lnSpc>
                <a:spcPct val="150000"/>
              </a:lnSpc>
              <a:spcBef>
                <a:spcPct val="0"/>
              </a:spcBef>
              <a:spcAft>
                <a:spcPct val="15000"/>
              </a:spcAft>
              <a:buChar char="••"/>
            </a:pPr>
            <a:endParaRPr lang="fr-FR" dirty="0" smtClean="0">
              <a:cs typeface="AL-Mohanad Bold" pitchFamily="2" charset="-78"/>
            </a:endParaRPr>
          </a:p>
          <a:p>
            <a:pPr marL="171450" lvl="1" indent="-171450" algn="just" defTabSz="800100">
              <a:lnSpc>
                <a:spcPct val="150000"/>
              </a:lnSpc>
              <a:spcBef>
                <a:spcPct val="0"/>
              </a:spcBef>
              <a:spcAft>
                <a:spcPct val="15000"/>
              </a:spcAft>
              <a:buChar char="••"/>
            </a:pPr>
            <a:endParaRPr lang="fr-FR" dirty="0">
              <a:cs typeface="AL-Mohanad Bold" pitchFamily="2" charset="-78"/>
            </a:endParaRPr>
          </a:p>
        </p:txBody>
      </p:sp>
      <p:sp>
        <p:nvSpPr>
          <p:cNvPr id="20" name="Rectangle 19"/>
          <p:cNvSpPr/>
          <p:nvPr/>
        </p:nvSpPr>
        <p:spPr>
          <a:xfrm>
            <a:off x="179512" y="3003917"/>
            <a:ext cx="7493888" cy="2585323"/>
          </a:xfrm>
          <a:prstGeom prst="rect">
            <a:avLst/>
          </a:prstGeom>
        </p:spPr>
        <p:txBody>
          <a:bodyPr wrap="square">
            <a:spAutoFit/>
          </a:bodyPr>
          <a:lstStyle/>
          <a:p>
            <a:pPr marL="342900" lvl="0" indent="-342900">
              <a:lnSpc>
                <a:spcPct val="150000"/>
              </a:lnSpc>
              <a:buClr>
                <a:srgbClr val="070777"/>
              </a:buClr>
              <a:buFont typeface="+mj-lt"/>
              <a:buAutoNum type="arabicPeriod"/>
            </a:pPr>
            <a:r>
              <a:rPr lang="ar-MA" dirty="0">
                <a:cs typeface="AL-Mohanad Bold" pitchFamily="2" charset="-78"/>
              </a:rPr>
              <a:t>تضمين المعطيات القضائية إلكترونيا وتحيينها بشكل يتيح لكافة المعنيين متابعة مسار القضايا بشكل فوري، وإحداث تطبيقية في الهواتف الذكية لتقديم هذه الخدمة لكافة المواطنين...</a:t>
            </a:r>
            <a:endParaRPr lang="fr-FR" dirty="0">
              <a:cs typeface="AL-Mohanad Bold" pitchFamily="2" charset="-78"/>
            </a:endParaRPr>
          </a:p>
          <a:p>
            <a:pPr marL="342900" indent="-342900">
              <a:lnSpc>
                <a:spcPct val="150000"/>
              </a:lnSpc>
              <a:buClr>
                <a:srgbClr val="070777"/>
              </a:buClr>
              <a:buFont typeface="+mj-lt"/>
              <a:buAutoNum type="arabicPeriod"/>
            </a:pPr>
            <a:r>
              <a:rPr lang="ar-MA" dirty="0">
                <a:cs typeface="AL-Mohanad Bold" pitchFamily="2" charset="-78"/>
              </a:rPr>
              <a:t>التبادل الإلكتروني للمعطيات بين الشرطة القضائية والنيابة العامة (قيد الدرس).</a:t>
            </a:r>
            <a:endParaRPr lang="fr-FR" dirty="0">
              <a:cs typeface="AL-Mohanad Bold" pitchFamily="2" charset="-78"/>
            </a:endParaRPr>
          </a:p>
          <a:p>
            <a:pPr marL="342900" indent="-342900">
              <a:lnSpc>
                <a:spcPct val="150000"/>
              </a:lnSpc>
              <a:buClr>
                <a:srgbClr val="070777"/>
              </a:buClr>
              <a:buFont typeface="+mj-lt"/>
              <a:buAutoNum type="arabicPeriod"/>
            </a:pPr>
            <a:r>
              <a:rPr lang="ar-MA" dirty="0">
                <a:cs typeface="AL-Mohanad Bold" pitchFamily="2" charset="-78"/>
              </a:rPr>
              <a:t>التبادل الإلكتروني للمعطيات بين المحاكم والمهنيين.(يجري التحضير لتوقيع اتفاقية في الموضوع مع المحامين).</a:t>
            </a:r>
            <a:endParaRPr lang="fr-FR" dirty="0">
              <a:cs typeface="AL-Mohanad Bold" pitchFamily="2" charset="-78"/>
            </a:endParaRPr>
          </a:p>
          <a:p>
            <a:pPr marL="342900" indent="-342900">
              <a:lnSpc>
                <a:spcPct val="150000"/>
              </a:lnSpc>
              <a:buClr>
                <a:srgbClr val="070777"/>
              </a:buClr>
              <a:buFont typeface="+mj-lt"/>
              <a:buAutoNum type="arabicPeriod"/>
            </a:pPr>
            <a:r>
              <a:rPr lang="ar-MA" dirty="0">
                <a:cs typeface="AL-Mohanad Bold" pitchFamily="2" charset="-78"/>
              </a:rPr>
              <a:t>التبادل الإلكتروني للمعطيات بين المحاكم والموثقين (تم توقيع اتفاقية في الموضوع).</a:t>
            </a:r>
            <a:endParaRPr lang="fr-FR" dirty="0">
              <a:cs typeface="AL-Mohanad Bold" pitchFamily="2" charset="-78"/>
            </a:endParaRPr>
          </a:p>
        </p:txBody>
      </p:sp>
      <p:pic>
        <p:nvPicPr>
          <p:cNvPr id="1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p:nvPr/>
        </p:nvPicPr>
        <p:blipFill rotWithShape="1">
          <a:blip r:embed="rId8"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5887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graphicEl>
                                              <a:dgm id="{C36BFB82-D4B3-4179-9CFF-91DEA5F27C16}"/>
                                            </p:graphicEl>
                                          </p:spTgt>
                                        </p:tgtEl>
                                        <p:attrNameLst>
                                          <p:attrName>style.visibility</p:attrName>
                                        </p:attrNameLst>
                                      </p:cBhvr>
                                      <p:to>
                                        <p:strVal val="visible"/>
                                      </p:to>
                                    </p:set>
                                    <p:animEffect transition="in" filter="fade">
                                      <p:cBhvr>
                                        <p:cTn id="7" dur="1000"/>
                                        <p:tgtEl>
                                          <p:spTgt spid="9">
                                            <p:graphicEl>
                                              <a:dgm id="{C36BFB82-D4B3-4179-9CFF-91DEA5F27C16}"/>
                                            </p:graphicEl>
                                          </p:spTgt>
                                        </p:tgtEl>
                                      </p:cBhvr>
                                    </p:animEffect>
                                    <p:anim calcmode="lin" valueType="num">
                                      <p:cBhvr>
                                        <p:cTn id="8" dur="1000" fill="hold"/>
                                        <p:tgtEl>
                                          <p:spTgt spid="9">
                                            <p:graphicEl>
                                              <a:dgm id="{C36BFB82-D4B3-4179-9CFF-91DEA5F27C16}"/>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36BFB82-D4B3-4179-9CFF-91DEA5F27C16}"/>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graphicEl>
                                              <a:dgm id="{B0728CE6-BE8A-4050-AA38-68790DE5067B}"/>
                                            </p:graphicEl>
                                          </p:spTgt>
                                        </p:tgtEl>
                                        <p:attrNameLst>
                                          <p:attrName>style.visibility</p:attrName>
                                        </p:attrNameLst>
                                      </p:cBhvr>
                                      <p:to>
                                        <p:strVal val="visible"/>
                                      </p:to>
                                    </p:set>
                                    <p:animEffect transition="in" filter="fade">
                                      <p:cBhvr>
                                        <p:cTn id="12" dur="1000"/>
                                        <p:tgtEl>
                                          <p:spTgt spid="9">
                                            <p:graphicEl>
                                              <a:dgm id="{B0728CE6-BE8A-4050-AA38-68790DE5067B}"/>
                                            </p:graphicEl>
                                          </p:spTgt>
                                        </p:tgtEl>
                                      </p:cBhvr>
                                    </p:animEffect>
                                    <p:anim calcmode="lin" valueType="num">
                                      <p:cBhvr>
                                        <p:cTn id="13" dur="1000" fill="hold"/>
                                        <p:tgtEl>
                                          <p:spTgt spid="9">
                                            <p:graphicEl>
                                              <a:dgm id="{B0728CE6-BE8A-4050-AA38-68790DE5067B}"/>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B0728CE6-BE8A-4050-AA38-68790DE5067B}"/>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additive="base">
                                        <p:cTn id="25"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 calcmode="lin" valueType="num">
                                      <p:cBhvr additive="base">
                                        <p:cTn id="37" dur="500"/>
                                        <p:tgtEl>
                                          <p:spTgt spid="20">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0">
                                            <p:txEl>
                                              <p:pRg st="2" end="2"/>
                                            </p:txEl>
                                          </p:spTgt>
                                        </p:tgtEl>
                                        <p:attrNameLst>
                                          <p:attrName>style.visibility</p:attrName>
                                        </p:attrNameLst>
                                      </p:cBhvr>
                                      <p:to>
                                        <p:strVal val="visible"/>
                                      </p:to>
                                    </p:set>
                                    <p:anim calcmode="lin" valueType="num">
                                      <p:cBhvr additive="base">
                                        <p:cTn id="43" dur="500"/>
                                        <p:tgtEl>
                                          <p:spTgt spid="20">
                                            <p:txEl>
                                              <p:pRg st="2" end="2"/>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0">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0">
                                            <p:txEl>
                                              <p:pRg st="3" end="3"/>
                                            </p:txEl>
                                          </p:spTgt>
                                        </p:tgtEl>
                                        <p:attrNameLst>
                                          <p:attrName>style.visibility</p:attrName>
                                        </p:attrNameLst>
                                      </p:cBhvr>
                                      <p:to>
                                        <p:strVal val="visible"/>
                                      </p:to>
                                    </p:set>
                                    <p:anim calcmode="lin" valueType="num">
                                      <p:cBhvr additive="base">
                                        <p:cTn id="49" dur="500"/>
                                        <p:tgtEl>
                                          <p:spTgt spid="20">
                                            <p:txEl>
                                              <p:pRg st="3" end="3"/>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One"/>
        </p:bldSub>
      </p:bldGraphic>
      <p:bldP spid="19" grpId="0" uiExpand="1" build="p"/>
      <p:bldP spid="2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extLst>
              <p:ext uri="{D42A27DB-BD31-4B8C-83A1-F6EECF244321}">
                <p14:modId xmlns:p14="http://schemas.microsoft.com/office/powerpoint/2010/main" val="2390682291"/>
              </p:ext>
            </p:extLst>
          </p:nvPr>
        </p:nvGraphicFramePr>
        <p:xfrm>
          <a:off x="179512" y="1196752"/>
          <a:ext cx="8280920" cy="521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e 15"/>
          <p:cNvGrpSpPr/>
          <p:nvPr/>
        </p:nvGrpSpPr>
        <p:grpSpPr>
          <a:xfrm>
            <a:off x="206157" y="1484784"/>
            <a:ext cx="8280920" cy="4536504"/>
            <a:chOff x="0" y="358042"/>
            <a:chExt cx="8280920" cy="4762800"/>
          </a:xfrm>
          <a:noFill/>
        </p:grpSpPr>
        <p:sp>
          <p:nvSpPr>
            <p:cNvPr id="17" name="Rectangle 16"/>
            <p:cNvSpPr/>
            <p:nvPr/>
          </p:nvSpPr>
          <p:spPr>
            <a:xfrm>
              <a:off x="0" y="358042"/>
              <a:ext cx="8280920" cy="4762800"/>
            </a:xfrm>
            <a:prstGeom prst="rect">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0" y="358042"/>
              <a:ext cx="8280920" cy="476280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2691" tIns="374904" rIns="642691" bIns="128016" numCol="1" spcCol="1270" anchor="t" anchorCtr="0">
              <a:noAutofit/>
            </a:bodyPr>
            <a:lstStyle/>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r>
                <a:rPr lang="ar-MA" sz="1800" kern="1200" dirty="0" smtClean="0">
                  <a:solidFill>
                    <a:schemeClr val="bg1"/>
                  </a:solidFill>
                </a:rPr>
                <a:t>تحسين وتبسيط إجراءات الاطلاع والحصول على بعض الوثائق القضائية التي تسلمها المحاكم واعتماد التوقيع الالكتروني بشأنها (البطاقة رقم 3 للسجل العدلي، إتاحة إمكانية الاطلاع عن بعد على المعلومات المضمنة بالسجل التجاري).</a:t>
              </a: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r>
                <a:rPr lang="ar-MA" sz="1800" kern="1200" dirty="0" smtClean="0">
                  <a:solidFill>
                    <a:schemeClr val="bg1"/>
                  </a:solidFill>
                </a:rPr>
                <a:t>تنظيم وضبط آلية التصدي من خلال تخويل محكمة ثاني درجة ومحكمة النقض هذا الحق حرصا على تقليص آجال البت في القضايا</a:t>
              </a:r>
              <a:endParaRPr lang="fr-FR" sz="1800" kern="1200" dirty="0" smtClean="0">
                <a:solidFill>
                  <a:schemeClr val="bg1"/>
                </a:solidFill>
              </a:endParaRPr>
            </a:p>
            <a:p>
              <a:pPr marL="171450" lvl="1" indent="-171450" algn="r" defTabSz="800100" rtl="1">
                <a:lnSpc>
                  <a:spcPct val="90000"/>
                </a:lnSpc>
                <a:spcBef>
                  <a:spcPct val="0"/>
                </a:spcBef>
                <a:spcAft>
                  <a:spcPct val="15000"/>
                </a:spcAft>
                <a:buChar char="••"/>
              </a:pPr>
              <a:r>
                <a:rPr lang="ar-MA" sz="1800" kern="1200" dirty="0" smtClean="0">
                  <a:solidFill>
                    <a:schemeClr val="bg1"/>
                  </a:solidFill>
                </a:rPr>
                <a:t>ضمان نجاعة الإجراءات والحرص على اختصار زمن التقاضي بتصنيف المحاكم في خانات تتدرج من اللون الأخضر إلى الأسود مرورا بالأصفر والرمادي.</a:t>
              </a:r>
              <a:endParaRPr lang="fr-FR" sz="1800" kern="1200" dirty="0">
                <a:solidFill>
                  <a:schemeClr val="bg1"/>
                </a:solidFill>
              </a:endParaRPr>
            </a:p>
          </p:txBody>
        </p:sp>
      </p:grpSp>
      <p:sp>
        <p:nvSpPr>
          <p:cNvPr id="19" name="Rectangle 18"/>
          <p:cNvSpPr/>
          <p:nvPr/>
        </p:nvSpPr>
        <p:spPr>
          <a:xfrm>
            <a:off x="597070" y="2062003"/>
            <a:ext cx="7746424" cy="4053417"/>
          </a:xfrm>
          <a:prstGeom prst="rect">
            <a:avLst/>
          </a:prstGeom>
        </p:spPr>
        <p:txBody>
          <a:bodyPr wrap="square">
            <a:spAutoFit/>
          </a:bodyPr>
          <a:lstStyle/>
          <a:p>
            <a:pPr marL="171450" lvl="1" indent="-171450" algn="just" defTabSz="800100">
              <a:lnSpc>
                <a:spcPct val="200000"/>
              </a:lnSpc>
              <a:spcBef>
                <a:spcPct val="0"/>
              </a:spcBef>
              <a:spcAft>
                <a:spcPct val="15000"/>
              </a:spcAft>
              <a:buChar char="••"/>
            </a:pPr>
            <a:r>
              <a:rPr lang="ar-MA" dirty="0" smtClean="0">
                <a:cs typeface="AL-Mohanad Bold" pitchFamily="2" charset="-78"/>
              </a:rPr>
              <a:t>تحسين </a:t>
            </a:r>
            <a:r>
              <a:rPr lang="ar-MA" dirty="0">
                <a:cs typeface="AL-Mohanad Bold" pitchFamily="2" charset="-78"/>
              </a:rPr>
              <a:t>وتبسيط إجراءات الاطلاع والحصول على بعض الوثائق القضائية التي تسلمها المحاكم واعتماد التوقيع الالكتروني بشأنها (البطاقة رقم </a:t>
            </a:r>
            <a:r>
              <a:rPr lang="ar-MA" dirty="0">
                <a:cs typeface="+mj-cs"/>
              </a:rPr>
              <a:t>3</a:t>
            </a:r>
            <a:r>
              <a:rPr lang="ar-MA" dirty="0">
                <a:cs typeface="AL-Mohanad Bold" pitchFamily="2" charset="-78"/>
              </a:rPr>
              <a:t> للسجل العدلي، إتاحة إمكانية الاطلاع عن بعد على المعلومات المضمنة بالسجل التجاري).</a:t>
            </a:r>
            <a:endParaRPr lang="fr-FR" dirty="0">
              <a:cs typeface="AL-Mohanad Bold" pitchFamily="2" charset="-78"/>
            </a:endParaRPr>
          </a:p>
          <a:p>
            <a:pPr marL="171450" lvl="1" indent="-171450" algn="just" defTabSz="800100">
              <a:lnSpc>
                <a:spcPct val="200000"/>
              </a:lnSpc>
              <a:spcBef>
                <a:spcPct val="0"/>
              </a:spcBef>
              <a:spcAft>
                <a:spcPct val="15000"/>
              </a:spcAft>
              <a:buChar char="••"/>
            </a:pPr>
            <a:r>
              <a:rPr lang="ar-MA" dirty="0">
                <a:cs typeface="AL-Mohanad Bold" pitchFamily="2" charset="-78"/>
              </a:rPr>
              <a:t>تنظيم وضبط آلية التصدي من خلال تخويل محكمة ثاني درجة ومحكمة النقض هذا الحق حرصا على تقليص آجال البت في القضايا</a:t>
            </a:r>
            <a:endParaRPr lang="fr-FR" dirty="0">
              <a:cs typeface="AL-Mohanad Bold" pitchFamily="2" charset="-78"/>
            </a:endParaRPr>
          </a:p>
          <a:p>
            <a:pPr marL="171450" lvl="1" indent="-171450" defTabSz="800100">
              <a:lnSpc>
                <a:spcPct val="200000"/>
              </a:lnSpc>
              <a:spcBef>
                <a:spcPct val="0"/>
              </a:spcBef>
              <a:spcAft>
                <a:spcPct val="15000"/>
              </a:spcAft>
              <a:buChar char="••"/>
            </a:pPr>
            <a:r>
              <a:rPr lang="ar-MA" dirty="0">
                <a:cs typeface="AL-Mohanad Bold" pitchFamily="2" charset="-78"/>
              </a:rPr>
              <a:t>ضمان نجاعة الإجراءات والحرص على اختصار زمن التقاضي بتصنيف المحاكم في خانات تتدرج من اللون الأخضر إلى الأسود مرورا بالأصفر والرمادي.</a:t>
            </a:r>
            <a:endParaRPr lang="fr-FR" dirty="0">
              <a:cs typeface="AL-Mohanad Bold" pitchFamily="2" charset="-78"/>
            </a:endParaRPr>
          </a:p>
        </p:txBody>
      </p:sp>
      <p:pic>
        <p:nvPicPr>
          <p:cNvPr id="1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p:nvPr/>
        </p:nvPicPr>
        <p:blipFill rotWithShape="1">
          <a:blip r:embed="rId8"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6721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graphicEl>
                                              <a:dgm id="{C36BFB82-D4B3-4179-9CFF-91DEA5F27C16}"/>
                                            </p:graphicEl>
                                          </p:spTgt>
                                        </p:tgtEl>
                                        <p:attrNameLst>
                                          <p:attrName>style.visibility</p:attrName>
                                        </p:attrNameLst>
                                      </p:cBhvr>
                                      <p:to>
                                        <p:strVal val="visible"/>
                                      </p:to>
                                    </p:set>
                                    <p:animEffect transition="in" filter="fade">
                                      <p:cBhvr>
                                        <p:cTn id="7" dur="1000"/>
                                        <p:tgtEl>
                                          <p:spTgt spid="9">
                                            <p:graphicEl>
                                              <a:dgm id="{C36BFB82-D4B3-4179-9CFF-91DEA5F27C16}"/>
                                            </p:graphicEl>
                                          </p:spTgt>
                                        </p:tgtEl>
                                      </p:cBhvr>
                                    </p:animEffect>
                                    <p:anim calcmode="lin" valueType="num">
                                      <p:cBhvr>
                                        <p:cTn id="8" dur="1000" fill="hold"/>
                                        <p:tgtEl>
                                          <p:spTgt spid="9">
                                            <p:graphicEl>
                                              <a:dgm id="{C36BFB82-D4B3-4179-9CFF-91DEA5F27C16}"/>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36BFB82-D4B3-4179-9CFF-91DEA5F27C16}"/>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graphicEl>
                                              <a:dgm id="{B0728CE6-BE8A-4050-AA38-68790DE5067B}"/>
                                            </p:graphicEl>
                                          </p:spTgt>
                                        </p:tgtEl>
                                        <p:attrNameLst>
                                          <p:attrName>style.visibility</p:attrName>
                                        </p:attrNameLst>
                                      </p:cBhvr>
                                      <p:to>
                                        <p:strVal val="visible"/>
                                      </p:to>
                                    </p:set>
                                    <p:animEffect transition="in" filter="fade">
                                      <p:cBhvr>
                                        <p:cTn id="12" dur="1000"/>
                                        <p:tgtEl>
                                          <p:spTgt spid="9">
                                            <p:graphicEl>
                                              <a:dgm id="{B0728CE6-BE8A-4050-AA38-68790DE5067B}"/>
                                            </p:graphicEl>
                                          </p:spTgt>
                                        </p:tgtEl>
                                      </p:cBhvr>
                                    </p:animEffect>
                                    <p:anim calcmode="lin" valueType="num">
                                      <p:cBhvr>
                                        <p:cTn id="13" dur="1000" fill="hold"/>
                                        <p:tgtEl>
                                          <p:spTgt spid="9">
                                            <p:graphicEl>
                                              <a:dgm id="{B0728CE6-BE8A-4050-AA38-68790DE5067B}"/>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B0728CE6-BE8A-4050-AA38-68790DE5067B}"/>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additive="base">
                                        <p:cTn id="25"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 calcmode="lin" valueType="num">
                                      <p:cBhvr additive="base">
                                        <p:cTn id="31"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P spid="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4095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Image 6"/>
          <p:cNvPicPr>
            <a:picLocks noChangeAspect="1" noChangeArrowheads="1"/>
          </p:cNvPicPr>
          <p:nvPr/>
        </p:nvPicPr>
        <p:blipFill rotWithShape="1">
          <a:blip r:embed="rId2">
            <a:extLst>
              <a:ext uri="{28A0092B-C50C-407E-A947-70E740481C1C}">
                <a14:useLocalDpi xmlns:a14="http://schemas.microsoft.com/office/drawing/2010/main" val="0"/>
              </a:ext>
            </a:extLst>
          </a:blip>
          <a:srcRect l="14581" r="15261"/>
          <a:stretch/>
        </p:blipFill>
        <p:spPr bwMode="auto">
          <a:xfrm>
            <a:off x="4877278" y="2069803"/>
            <a:ext cx="3953898" cy="3805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Image 7"/>
          <p:cNvPicPr>
            <a:picLocks noChangeAspect="1" noChangeArrowheads="1"/>
          </p:cNvPicPr>
          <p:nvPr/>
        </p:nvPicPr>
        <p:blipFill rotWithShape="1">
          <a:blip r:embed="rId3">
            <a:extLst>
              <a:ext uri="{28A0092B-C50C-407E-A947-70E740481C1C}">
                <a14:useLocalDpi xmlns:a14="http://schemas.microsoft.com/office/drawing/2010/main" val="0"/>
              </a:ext>
            </a:extLst>
          </a:blip>
          <a:srcRect l="10330" r="8813"/>
          <a:stretch/>
        </p:blipFill>
        <p:spPr bwMode="auto">
          <a:xfrm>
            <a:off x="467544" y="2069803"/>
            <a:ext cx="4248472" cy="3800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906134" y="1466460"/>
            <a:ext cx="7344816" cy="400110"/>
          </a:xfrm>
          <a:prstGeom prst="flowChartProcess">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2000" b="1" i="0" u="none" strike="noStrike" cap="none" normalizeH="0" baseline="0" dirty="0" smtClean="0">
                <a:ln>
                  <a:noFill/>
                </a:ln>
                <a:solidFill>
                  <a:schemeClr val="tx1"/>
                </a:solidFill>
                <a:effectLst/>
                <a:latin typeface="Times New Roman" pitchFamily="18" charset="0"/>
                <a:ea typeface="Calibri" pitchFamily="34" charset="0"/>
                <a:cs typeface="AL-Mohanad Bold" pitchFamily="2" charset="-78"/>
              </a:rPr>
              <a:t>وفيما يلي نعرض للتطور الحاصل في مجال نجاعة القضاء بين </a:t>
            </a:r>
            <a:r>
              <a:rPr kumimoji="0" lang="ar-MA" sz="1600" b="1" i="0" u="none" strike="noStrike" cap="none" normalizeH="0" baseline="0" dirty="0" smtClean="0">
                <a:ln>
                  <a:noFill/>
                </a:ln>
                <a:solidFill>
                  <a:schemeClr val="tx1"/>
                </a:solidFill>
                <a:effectLst/>
                <a:latin typeface="Times New Roman" pitchFamily="18" charset="0"/>
                <a:ea typeface="Calibri" pitchFamily="34" charset="0"/>
                <a:cs typeface="AL-Mohanad Bold" pitchFamily="2" charset="-78"/>
              </a:rPr>
              <a:t>2012 و2015</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p:cNvPicPr/>
          <p:nvPr/>
        </p:nvPicPr>
        <p:blipFill rotWithShape="1">
          <a:blip r:embed="rId5"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4" name="Picture 10" descr="C:\Documents and Settings\hzahir\Bureau\قسم التحصيل\armoiries[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7124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9"/>
                                        </p:tgtEl>
                                      </p:cBhvr>
                                    </p:animEffect>
                                  </p:childTnLst>
                                </p:cTn>
                              </p:par>
                              <p:par>
                                <p:cTn id="22" presetID="2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9314" y="1196752"/>
            <a:ext cx="4302780" cy="461665"/>
          </a:xfrm>
          <a:prstGeom prst="rect">
            <a:avLst/>
          </a:prstGeom>
        </p:spPr>
        <p:txBody>
          <a:bodyPr wrap="none">
            <a:spAutoFit/>
          </a:bodyPr>
          <a:lstStyle/>
          <a:p>
            <a:r>
              <a:rPr lang="ar-MA" sz="2400" b="1" u="sng" dirty="0">
                <a:solidFill>
                  <a:srgbClr val="C0361A"/>
                </a:solidFill>
                <a:cs typeface="AL-Mohanad Bold" pitchFamily="2" charset="-78"/>
              </a:rPr>
              <a:t>تطور أبرز المؤشرات ما بين </a:t>
            </a:r>
            <a:r>
              <a:rPr lang="ar-MA" sz="2400" b="1" u="sng" dirty="0">
                <a:solidFill>
                  <a:srgbClr val="C0361A"/>
                </a:solidFill>
                <a:cs typeface="+mj-cs"/>
              </a:rPr>
              <a:t>2011</a:t>
            </a:r>
            <a:r>
              <a:rPr lang="ar-MA" sz="2400" b="1" u="sng" dirty="0">
                <a:solidFill>
                  <a:srgbClr val="C0361A"/>
                </a:solidFill>
                <a:cs typeface="AL-Mohanad Bold" pitchFamily="2" charset="-78"/>
              </a:rPr>
              <a:t> </a:t>
            </a:r>
            <a:r>
              <a:rPr lang="ar-MA" sz="2400" b="1" u="sng" dirty="0">
                <a:solidFill>
                  <a:srgbClr val="C0361A"/>
                </a:solidFill>
                <a:cs typeface="+mj-cs"/>
              </a:rPr>
              <a:t>و2015</a:t>
            </a:r>
            <a:endParaRPr lang="fr-FR" sz="2400" b="1" u="sng" dirty="0">
              <a:solidFill>
                <a:srgbClr val="C0361A"/>
              </a:solidFill>
              <a:cs typeface="+mj-cs"/>
            </a:endParaRPr>
          </a:p>
        </p:txBody>
      </p:sp>
      <p:graphicFrame>
        <p:nvGraphicFramePr>
          <p:cNvPr id="3" name="Tableau 2"/>
          <p:cNvGraphicFramePr>
            <a:graphicFrameLocks noGrp="1"/>
          </p:cNvGraphicFramePr>
          <p:nvPr>
            <p:extLst>
              <p:ext uri="{D42A27DB-BD31-4B8C-83A1-F6EECF244321}">
                <p14:modId xmlns:p14="http://schemas.microsoft.com/office/powerpoint/2010/main" val="1055125426"/>
              </p:ext>
            </p:extLst>
          </p:nvPr>
        </p:nvGraphicFramePr>
        <p:xfrm>
          <a:off x="323527" y="1772816"/>
          <a:ext cx="8351031" cy="3520440"/>
        </p:xfrm>
        <a:graphic>
          <a:graphicData uri="http://schemas.openxmlformats.org/drawingml/2006/table">
            <a:tbl>
              <a:tblPr rtl="1" firstRow="1" firstCol="1" bandRow="1">
                <a:tableStyleId>{5C22544A-7EE6-4342-B048-85BDC9FD1C3A}</a:tableStyleId>
              </a:tblPr>
              <a:tblGrid>
                <a:gridCol w="1946013"/>
                <a:gridCol w="1179755"/>
                <a:gridCol w="1153851"/>
                <a:gridCol w="1153851"/>
                <a:gridCol w="944395"/>
                <a:gridCol w="986583"/>
                <a:gridCol w="986583"/>
              </a:tblGrid>
              <a:tr h="190500">
                <a:tc rowSpan="2">
                  <a:txBody>
                    <a:bodyPr/>
                    <a:lstStyle/>
                    <a:p>
                      <a:pPr algn="ctr" rtl="1">
                        <a:lnSpc>
                          <a:spcPct val="150000"/>
                        </a:lnSpc>
                        <a:spcAft>
                          <a:spcPts val="1000"/>
                        </a:spcAft>
                      </a:pPr>
                      <a:r>
                        <a:rPr lang="ar-SA" sz="1600" dirty="0">
                          <a:effectLst/>
                          <a:cs typeface="AL-Mohanad Bold" pitchFamily="2" charset="-78"/>
                        </a:rPr>
                        <a:t>المحكمة</a:t>
                      </a:r>
                      <a:endParaRPr lang="fr-FR" sz="1100" dirty="0">
                        <a:effectLst/>
                        <a:latin typeface="Calibri"/>
                        <a:ea typeface="Calibri"/>
                        <a:cs typeface="AL-Mohanad Bold" pitchFamily="2" charset="-78"/>
                      </a:endParaRPr>
                    </a:p>
                  </a:txBody>
                  <a:tcPr marL="44450" marR="44450" marT="0" marB="0" anchor="ctr"/>
                </a:tc>
                <a:tc gridSpan="2">
                  <a:txBody>
                    <a:bodyPr/>
                    <a:lstStyle/>
                    <a:p>
                      <a:pPr algn="ctr" rtl="1">
                        <a:lnSpc>
                          <a:spcPct val="150000"/>
                        </a:lnSpc>
                        <a:spcAft>
                          <a:spcPts val="1000"/>
                        </a:spcAft>
                      </a:pPr>
                      <a:r>
                        <a:rPr lang="ar-SA" sz="1600" dirty="0">
                          <a:effectLst/>
                          <a:cs typeface="AL-Mohanad Bold" pitchFamily="2" charset="-78"/>
                        </a:rPr>
                        <a:t>نسبة المحكوم من المسجل</a:t>
                      </a:r>
                      <a:endParaRPr lang="fr-FR" sz="1100" dirty="0">
                        <a:effectLst/>
                        <a:latin typeface="Calibri"/>
                        <a:ea typeface="Calibri"/>
                        <a:cs typeface="AL-Mohanad Bold" pitchFamily="2" charset="-78"/>
                      </a:endParaRPr>
                    </a:p>
                  </a:txBody>
                  <a:tcPr marL="44450" marR="44450" marT="0" marB="0" anchor="ctr"/>
                </a:tc>
                <a:tc hMerge="1">
                  <a:txBody>
                    <a:bodyPr/>
                    <a:lstStyle/>
                    <a:p>
                      <a:endParaRPr lang="fr-FR"/>
                    </a:p>
                  </a:txBody>
                  <a:tcPr/>
                </a:tc>
                <a:tc gridSpan="2">
                  <a:txBody>
                    <a:bodyPr/>
                    <a:lstStyle/>
                    <a:p>
                      <a:pPr algn="ctr" rtl="1">
                        <a:lnSpc>
                          <a:spcPct val="150000"/>
                        </a:lnSpc>
                        <a:spcAft>
                          <a:spcPts val="1000"/>
                        </a:spcAft>
                      </a:pPr>
                      <a:r>
                        <a:rPr lang="ar-SA" sz="1600" dirty="0">
                          <a:effectLst/>
                          <a:cs typeface="AL-Mohanad Bold" pitchFamily="2" charset="-78"/>
                        </a:rPr>
                        <a:t>نسبة المحكوم من الرائج</a:t>
                      </a:r>
                      <a:endParaRPr lang="fr-FR" sz="1100" dirty="0">
                        <a:effectLst/>
                        <a:latin typeface="Calibri"/>
                        <a:ea typeface="Calibri"/>
                        <a:cs typeface="AL-Mohanad Bold" pitchFamily="2" charset="-78"/>
                      </a:endParaRPr>
                    </a:p>
                  </a:txBody>
                  <a:tcPr marL="44450" marR="44450" marT="0" marB="0" anchor="ctr"/>
                </a:tc>
                <a:tc hMerge="1">
                  <a:txBody>
                    <a:bodyPr/>
                    <a:lstStyle/>
                    <a:p>
                      <a:endParaRPr lang="fr-FR"/>
                    </a:p>
                  </a:txBody>
                  <a:tcPr/>
                </a:tc>
                <a:tc gridSpan="2">
                  <a:txBody>
                    <a:bodyPr/>
                    <a:lstStyle/>
                    <a:p>
                      <a:pPr algn="ctr" rtl="1">
                        <a:lnSpc>
                          <a:spcPct val="150000"/>
                        </a:lnSpc>
                        <a:spcAft>
                          <a:spcPts val="1000"/>
                        </a:spcAft>
                      </a:pPr>
                      <a:r>
                        <a:rPr lang="ar-SA" sz="1600" dirty="0">
                          <a:effectLst/>
                          <a:cs typeface="AL-Mohanad Bold" pitchFamily="2" charset="-78"/>
                        </a:rPr>
                        <a:t>عدد الايام اللازمة لتصفية المخلف</a:t>
                      </a:r>
                      <a:endParaRPr lang="fr-FR" sz="1100" dirty="0">
                        <a:effectLst/>
                        <a:latin typeface="Calibri"/>
                        <a:ea typeface="Calibri"/>
                        <a:cs typeface="AL-Mohanad Bold" pitchFamily="2" charset="-78"/>
                      </a:endParaRPr>
                    </a:p>
                  </a:txBody>
                  <a:tcPr marL="44450" marR="44450" marT="0" marB="0" anchor="ctr"/>
                </a:tc>
                <a:tc hMerge="1">
                  <a:txBody>
                    <a:bodyPr/>
                    <a:lstStyle/>
                    <a:p>
                      <a:endParaRPr lang="fr-FR"/>
                    </a:p>
                  </a:txBody>
                  <a:tcPr/>
                </a:tc>
              </a:tr>
              <a:tr h="190500">
                <a:tc vMerge="1">
                  <a:txBody>
                    <a:bodyPr/>
                    <a:lstStyle/>
                    <a:p>
                      <a:endParaRPr lang="fr-FR"/>
                    </a:p>
                  </a:txBody>
                  <a:tcPr/>
                </a:tc>
                <a:tc>
                  <a:txBody>
                    <a:bodyPr/>
                    <a:lstStyle/>
                    <a:p>
                      <a:pPr algn="ctr" rtl="0">
                        <a:lnSpc>
                          <a:spcPct val="150000"/>
                        </a:lnSpc>
                        <a:spcAft>
                          <a:spcPts val="1000"/>
                        </a:spcAft>
                      </a:pPr>
                      <a:r>
                        <a:rPr lang="fr-FR" sz="1600" b="1" dirty="0">
                          <a:effectLst/>
                        </a:rPr>
                        <a:t>2011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600" b="1" dirty="0">
                          <a:effectLst/>
                        </a:rPr>
                        <a:t>2015</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600" b="1" dirty="0">
                          <a:effectLst/>
                        </a:rPr>
                        <a:t>2011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600" b="1" dirty="0">
                          <a:effectLst/>
                        </a:rPr>
                        <a:t>2015</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600" b="1" dirty="0">
                          <a:effectLst/>
                        </a:rPr>
                        <a:t>2011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600" b="1" dirty="0">
                          <a:effectLst/>
                        </a:rPr>
                        <a:t>2015</a:t>
                      </a:r>
                      <a:endParaRPr lang="fr-FR" sz="1100" b="1" dirty="0">
                        <a:effectLst/>
                        <a:latin typeface="Calibri"/>
                        <a:ea typeface="Calibri"/>
                        <a:cs typeface="Arial"/>
                      </a:endParaRPr>
                    </a:p>
                  </a:txBody>
                  <a:tcPr marL="44450" marR="44450" marT="0" marB="0" anchor="ctr"/>
                </a:tc>
              </a:tr>
              <a:tr h="200025">
                <a:tc>
                  <a:txBody>
                    <a:bodyPr/>
                    <a:lstStyle/>
                    <a:p>
                      <a:pPr algn="ctr" rtl="1">
                        <a:lnSpc>
                          <a:spcPct val="150000"/>
                        </a:lnSpc>
                        <a:spcAft>
                          <a:spcPts val="1000"/>
                        </a:spcAft>
                      </a:pPr>
                      <a:r>
                        <a:rPr lang="ar-SA" sz="1500" dirty="0">
                          <a:effectLst/>
                          <a:cs typeface="AL-Mohanad Bold" pitchFamily="2" charset="-78"/>
                        </a:rPr>
                        <a:t>محاكم الاستئناف </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500" b="1" dirty="0">
                          <a:effectLst/>
                        </a:rPr>
                        <a:t>96,38%</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103,76%</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60,14%</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66,60%</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242</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183</a:t>
                      </a:r>
                      <a:endParaRPr lang="fr-FR" sz="1100" b="1" dirty="0">
                        <a:effectLst/>
                        <a:latin typeface="Calibri"/>
                        <a:ea typeface="Calibri"/>
                        <a:cs typeface="Arial"/>
                      </a:endParaRPr>
                    </a:p>
                  </a:txBody>
                  <a:tcPr marL="44450" marR="44450" marT="0" marB="0" anchor="ctr"/>
                </a:tc>
              </a:tr>
              <a:tr h="184150">
                <a:tc>
                  <a:txBody>
                    <a:bodyPr/>
                    <a:lstStyle/>
                    <a:p>
                      <a:pPr algn="ctr" rtl="1">
                        <a:lnSpc>
                          <a:spcPct val="150000"/>
                        </a:lnSpc>
                        <a:spcAft>
                          <a:spcPts val="1000"/>
                        </a:spcAft>
                      </a:pPr>
                      <a:r>
                        <a:rPr lang="ar-SA" sz="1500" dirty="0">
                          <a:effectLst/>
                          <a:cs typeface="AL-Mohanad Bold" pitchFamily="2" charset="-78"/>
                        </a:rPr>
                        <a:t>محاكم الاستئناف التجارية</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500" b="1" dirty="0">
                          <a:effectLst/>
                        </a:rPr>
                        <a:t>90,84%</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96,79%</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52,61%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61,65%</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329</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227</a:t>
                      </a:r>
                      <a:endParaRPr lang="fr-FR" sz="1100" b="1" dirty="0">
                        <a:effectLst/>
                        <a:latin typeface="Calibri"/>
                        <a:ea typeface="Calibri"/>
                        <a:cs typeface="Arial"/>
                      </a:endParaRPr>
                    </a:p>
                  </a:txBody>
                  <a:tcPr marL="44450" marR="44450" marT="0" marB="0" anchor="ctr"/>
                </a:tc>
              </a:tr>
              <a:tr h="200025">
                <a:tc>
                  <a:txBody>
                    <a:bodyPr/>
                    <a:lstStyle/>
                    <a:p>
                      <a:pPr algn="ctr" rtl="1">
                        <a:lnSpc>
                          <a:spcPct val="150000"/>
                        </a:lnSpc>
                        <a:spcAft>
                          <a:spcPts val="1000"/>
                        </a:spcAft>
                      </a:pPr>
                      <a:r>
                        <a:rPr lang="ar-SA" sz="1500" dirty="0">
                          <a:effectLst/>
                          <a:cs typeface="AL-Mohanad Bold" pitchFamily="2" charset="-78"/>
                        </a:rPr>
                        <a:t>محاكم الاستئناف الادارية</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500" b="1" dirty="0">
                          <a:effectLst/>
                        </a:rPr>
                        <a:t>97,92%</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105,00%</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42,78%</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66,10%</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488</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187</a:t>
                      </a:r>
                      <a:endParaRPr lang="fr-FR" sz="1100" b="1" dirty="0">
                        <a:effectLst/>
                        <a:latin typeface="Calibri"/>
                        <a:ea typeface="Calibri"/>
                        <a:cs typeface="Arial"/>
                      </a:endParaRPr>
                    </a:p>
                  </a:txBody>
                  <a:tcPr marL="44450" marR="44450" marT="0" marB="0" anchor="ctr"/>
                </a:tc>
              </a:tr>
              <a:tr h="200025">
                <a:tc>
                  <a:txBody>
                    <a:bodyPr/>
                    <a:lstStyle/>
                    <a:p>
                      <a:pPr algn="ctr" rtl="1">
                        <a:lnSpc>
                          <a:spcPct val="150000"/>
                        </a:lnSpc>
                        <a:spcAft>
                          <a:spcPts val="1000"/>
                        </a:spcAft>
                      </a:pPr>
                      <a:r>
                        <a:rPr lang="ar-SA" sz="1500" dirty="0">
                          <a:effectLst/>
                          <a:cs typeface="AL-Mohanad Bold" pitchFamily="2" charset="-78"/>
                        </a:rPr>
                        <a:t>المحاكم الابتدائية</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500" b="1" dirty="0">
                          <a:effectLst/>
                        </a:rPr>
                        <a:t>96,77%</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103,48%</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75,11%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78,80%</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121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98</a:t>
                      </a:r>
                      <a:endParaRPr lang="fr-FR" sz="1100" b="1" dirty="0">
                        <a:effectLst/>
                        <a:latin typeface="Calibri"/>
                        <a:ea typeface="Calibri"/>
                        <a:cs typeface="Arial"/>
                      </a:endParaRPr>
                    </a:p>
                  </a:txBody>
                  <a:tcPr marL="44450" marR="44450" marT="0" marB="0" anchor="ctr"/>
                </a:tc>
              </a:tr>
              <a:tr h="200025">
                <a:tc>
                  <a:txBody>
                    <a:bodyPr/>
                    <a:lstStyle/>
                    <a:p>
                      <a:pPr algn="ctr" rtl="1">
                        <a:lnSpc>
                          <a:spcPct val="150000"/>
                        </a:lnSpc>
                        <a:spcAft>
                          <a:spcPts val="1000"/>
                        </a:spcAft>
                      </a:pPr>
                      <a:r>
                        <a:rPr lang="ar-SA" sz="1500" dirty="0">
                          <a:effectLst/>
                          <a:cs typeface="AL-Mohanad Bold" pitchFamily="2" charset="-78"/>
                        </a:rPr>
                        <a:t>المحاكم التجارية</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500" b="1" dirty="0">
                          <a:effectLst/>
                        </a:rPr>
                        <a:t>92,20%</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102,07%</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77,01%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86,27%</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109</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58</a:t>
                      </a:r>
                      <a:endParaRPr lang="fr-FR" sz="1100" b="1" dirty="0">
                        <a:effectLst/>
                        <a:latin typeface="Calibri"/>
                        <a:ea typeface="Calibri"/>
                        <a:cs typeface="Arial"/>
                      </a:endParaRPr>
                    </a:p>
                  </a:txBody>
                  <a:tcPr marL="44450" marR="44450" marT="0" marB="0" anchor="ctr"/>
                </a:tc>
              </a:tr>
              <a:tr h="200025">
                <a:tc>
                  <a:txBody>
                    <a:bodyPr/>
                    <a:lstStyle/>
                    <a:p>
                      <a:pPr algn="ctr" rtl="1">
                        <a:lnSpc>
                          <a:spcPct val="150000"/>
                        </a:lnSpc>
                        <a:spcAft>
                          <a:spcPts val="1000"/>
                        </a:spcAft>
                      </a:pPr>
                      <a:r>
                        <a:rPr lang="ar-SA" sz="1500" dirty="0">
                          <a:effectLst/>
                          <a:cs typeface="AL-Mohanad Bold" pitchFamily="2" charset="-78"/>
                        </a:rPr>
                        <a:t>المحاكم الادارية</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500" b="1" dirty="0">
                          <a:effectLst/>
                        </a:rPr>
                        <a:t>102,39%</a:t>
                      </a:r>
                      <a:endParaRPr lang="fr-FR" sz="1100" b="1" dirty="0">
                        <a:effectLst/>
                        <a:latin typeface="Calibri"/>
                        <a:ea typeface="Calibri"/>
                        <a:cs typeface="Arial"/>
                      </a:endParaRPr>
                    </a:p>
                  </a:txBody>
                  <a:tcPr marL="44450" marR="44450" marT="0" marB="0" anchor="ctr"/>
                </a:tc>
                <a:tc>
                  <a:txBody>
                    <a:bodyPr/>
                    <a:lstStyle/>
                    <a:p>
                      <a:pPr algn="ctr" rtl="1">
                        <a:lnSpc>
                          <a:spcPct val="150000"/>
                        </a:lnSpc>
                        <a:spcAft>
                          <a:spcPts val="1000"/>
                        </a:spcAft>
                      </a:pPr>
                      <a:r>
                        <a:rPr lang="ar-SA" sz="1500" b="1" dirty="0">
                          <a:effectLst/>
                        </a:rPr>
                        <a:t> (*)</a:t>
                      </a:r>
                      <a:r>
                        <a:rPr lang="fr-FR" sz="1500" b="1" dirty="0">
                          <a:effectLst/>
                        </a:rPr>
                        <a:t>97,67%</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59,63%</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81,80%</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247</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81</a:t>
                      </a:r>
                      <a:endParaRPr lang="fr-FR" sz="1100" b="1" dirty="0">
                        <a:effectLst/>
                        <a:latin typeface="Calibri"/>
                        <a:ea typeface="Calibri"/>
                        <a:cs typeface="Arial"/>
                      </a:endParaRPr>
                    </a:p>
                  </a:txBody>
                  <a:tcPr marL="44450" marR="44450" marT="0" marB="0" anchor="ctr"/>
                </a:tc>
              </a:tr>
              <a:tr h="266700">
                <a:tc>
                  <a:txBody>
                    <a:bodyPr/>
                    <a:lstStyle/>
                    <a:p>
                      <a:pPr algn="ctr" rtl="1">
                        <a:lnSpc>
                          <a:spcPct val="150000"/>
                        </a:lnSpc>
                        <a:spcAft>
                          <a:spcPts val="1000"/>
                        </a:spcAft>
                      </a:pPr>
                      <a:r>
                        <a:rPr lang="ar-SA" sz="1600" dirty="0">
                          <a:effectLst/>
                          <a:cs typeface="AL-Mohanad Bold" pitchFamily="2" charset="-78"/>
                        </a:rPr>
                        <a:t>المجموع</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600" b="1" dirty="0">
                          <a:solidFill>
                            <a:schemeClr val="bg1"/>
                          </a:solidFill>
                          <a:effectLst/>
                        </a:rPr>
                        <a:t>96,51%</a:t>
                      </a:r>
                      <a:endParaRPr lang="fr-FR" sz="1100" b="1" dirty="0">
                        <a:solidFill>
                          <a:schemeClr val="bg1"/>
                        </a:solidFill>
                        <a:effectLst/>
                        <a:latin typeface="Calibri"/>
                        <a:ea typeface="Calibri"/>
                        <a:cs typeface="Arial"/>
                      </a:endParaRPr>
                    </a:p>
                  </a:txBody>
                  <a:tcPr marL="44450" marR="44450" marT="0" marB="0" anchor="ctr">
                    <a:solidFill>
                      <a:schemeClr val="accent1">
                        <a:lumMod val="75000"/>
                      </a:schemeClr>
                    </a:solidFill>
                  </a:tcPr>
                </a:tc>
                <a:tc>
                  <a:txBody>
                    <a:bodyPr/>
                    <a:lstStyle/>
                    <a:p>
                      <a:pPr algn="ctr" rtl="0">
                        <a:lnSpc>
                          <a:spcPct val="150000"/>
                        </a:lnSpc>
                        <a:spcAft>
                          <a:spcPts val="1000"/>
                        </a:spcAft>
                      </a:pPr>
                      <a:r>
                        <a:rPr lang="fr-FR" sz="1600" b="1" dirty="0">
                          <a:solidFill>
                            <a:schemeClr val="bg1"/>
                          </a:solidFill>
                          <a:effectLst/>
                        </a:rPr>
                        <a:t>103,34%</a:t>
                      </a:r>
                      <a:endParaRPr lang="fr-FR" sz="1100" b="1" dirty="0">
                        <a:solidFill>
                          <a:schemeClr val="bg1"/>
                        </a:solidFill>
                        <a:effectLst/>
                        <a:latin typeface="Calibri"/>
                        <a:ea typeface="Calibri"/>
                        <a:cs typeface="Arial"/>
                      </a:endParaRPr>
                    </a:p>
                  </a:txBody>
                  <a:tcPr marL="44450" marR="44450" marT="0" marB="0" anchor="ctr">
                    <a:solidFill>
                      <a:schemeClr val="accent1">
                        <a:lumMod val="75000"/>
                      </a:schemeClr>
                    </a:solidFill>
                  </a:tcPr>
                </a:tc>
                <a:tc>
                  <a:txBody>
                    <a:bodyPr/>
                    <a:lstStyle/>
                    <a:p>
                      <a:pPr algn="ctr" rtl="0">
                        <a:lnSpc>
                          <a:spcPct val="150000"/>
                        </a:lnSpc>
                        <a:spcAft>
                          <a:spcPts val="1000"/>
                        </a:spcAft>
                      </a:pPr>
                      <a:r>
                        <a:rPr lang="fr-FR" sz="1600" b="1" dirty="0">
                          <a:solidFill>
                            <a:schemeClr val="bg1"/>
                          </a:solidFill>
                          <a:effectLst/>
                        </a:rPr>
                        <a:t>73,03%</a:t>
                      </a:r>
                      <a:endParaRPr lang="fr-FR" sz="1100" b="1" dirty="0">
                        <a:solidFill>
                          <a:schemeClr val="bg1"/>
                        </a:solidFill>
                        <a:effectLst/>
                        <a:latin typeface="Calibri"/>
                        <a:ea typeface="Calibri"/>
                        <a:cs typeface="Arial"/>
                      </a:endParaRPr>
                    </a:p>
                  </a:txBody>
                  <a:tcPr marL="44450" marR="44450" marT="0" marB="0" anchor="ctr">
                    <a:solidFill>
                      <a:schemeClr val="accent1">
                        <a:lumMod val="75000"/>
                      </a:schemeClr>
                    </a:solidFill>
                  </a:tcPr>
                </a:tc>
                <a:tc>
                  <a:txBody>
                    <a:bodyPr/>
                    <a:lstStyle/>
                    <a:p>
                      <a:pPr algn="ctr" rtl="0">
                        <a:lnSpc>
                          <a:spcPct val="150000"/>
                        </a:lnSpc>
                        <a:spcAft>
                          <a:spcPts val="1000"/>
                        </a:spcAft>
                      </a:pPr>
                      <a:r>
                        <a:rPr lang="fr-FR" sz="1600" b="1" dirty="0">
                          <a:solidFill>
                            <a:schemeClr val="bg1"/>
                          </a:solidFill>
                          <a:effectLst/>
                        </a:rPr>
                        <a:t>77,65%</a:t>
                      </a:r>
                      <a:endParaRPr lang="fr-FR" sz="1100" b="1" dirty="0">
                        <a:solidFill>
                          <a:schemeClr val="bg1"/>
                        </a:solidFill>
                        <a:effectLst/>
                        <a:latin typeface="Calibri"/>
                        <a:ea typeface="Calibri"/>
                        <a:cs typeface="Arial"/>
                      </a:endParaRPr>
                    </a:p>
                  </a:txBody>
                  <a:tcPr marL="44450" marR="44450" marT="0" marB="0" anchor="ctr">
                    <a:solidFill>
                      <a:schemeClr val="accent1">
                        <a:lumMod val="75000"/>
                      </a:schemeClr>
                    </a:solidFill>
                  </a:tcPr>
                </a:tc>
                <a:tc>
                  <a:txBody>
                    <a:bodyPr/>
                    <a:lstStyle/>
                    <a:p>
                      <a:pPr algn="ctr" rtl="0">
                        <a:lnSpc>
                          <a:spcPct val="150000"/>
                        </a:lnSpc>
                        <a:spcAft>
                          <a:spcPts val="1000"/>
                        </a:spcAft>
                      </a:pPr>
                      <a:r>
                        <a:rPr lang="fr-FR" sz="1600" b="1" dirty="0">
                          <a:solidFill>
                            <a:schemeClr val="bg1"/>
                          </a:solidFill>
                          <a:effectLst/>
                        </a:rPr>
                        <a:t>135</a:t>
                      </a:r>
                      <a:endParaRPr lang="fr-FR" sz="1100" b="1" dirty="0">
                        <a:solidFill>
                          <a:schemeClr val="bg1"/>
                        </a:solidFill>
                        <a:effectLst/>
                        <a:latin typeface="Calibri"/>
                        <a:ea typeface="Calibri"/>
                        <a:cs typeface="Arial"/>
                      </a:endParaRPr>
                    </a:p>
                  </a:txBody>
                  <a:tcPr marL="44450" marR="44450" marT="0" marB="0" anchor="ctr">
                    <a:solidFill>
                      <a:schemeClr val="accent1">
                        <a:lumMod val="75000"/>
                      </a:schemeClr>
                    </a:solidFill>
                  </a:tcPr>
                </a:tc>
                <a:tc>
                  <a:txBody>
                    <a:bodyPr/>
                    <a:lstStyle/>
                    <a:p>
                      <a:pPr algn="ctr" rtl="0">
                        <a:lnSpc>
                          <a:spcPct val="150000"/>
                        </a:lnSpc>
                        <a:spcAft>
                          <a:spcPts val="1000"/>
                        </a:spcAft>
                      </a:pPr>
                      <a:r>
                        <a:rPr lang="fr-FR" sz="1600" b="1" dirty="0">
                          <a:solidFill>
                            <a:schemeClr val="bg1"/>
                          </a:solidFill>
                          <a:effectLst/>
                        </a:rPr>
                        <a:t>105</a:t>
                      </a:r>
                      <a:endParaRPr lang="fr-FR" sz="1100" b="1" dirty="0">
                        <a:solidFill>
                          <a:schemeClr val="bg1"/>
                        </a:solidFill>
                        <a:effectLst/>
                        <a:latin typeface="Calibri"/>
                        <a:ea typeface="Calibri"/>
                        <a:cs typeface="Arial"/>
                      </a:endParaRPr>
                    </a:p>
                  </a:txBody>
                  <a:tcPr marL="44450" marR="44450" marT="0" marB="0" anchor="ctr">
                    <a:solidFill>
                      <a:schemeClr val="accent1">
                        <a:lumMod val="75000"/>
                      </a:schemeClr>
                    </a:solidFill>
                  </a:tcPr>
                </a:tc>
              </a:tr>
            </a:tbl>
          </a:graphicData>
        </a:graphic>
      </p:graphicFrame>
      <p:sp>
        <p:nvSpPr>
          <p:cNvPr id="4" name="Rectangle 3"/>
          <p:cNvSpPr/>
          <p:nvPr/>
        </p:nvSpPr>
        <p:spPr>
          <a:xfrm>
            <a:off x="323528" y="5445224"/>
            <a:ext cx="836036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SA" dirty="0">
                <a:cs typeface="AL-Mohanad Bold" pitchFamily="2" charset="-78"/>
              </a:rPr>
              <a:t>* </a:t>
            </a:r>
            <a:r>
              <a:rPr lang="ar-MA" dirty="0">
                <a:cs typeface="AL-Mohanad Bold" pitchFamily="2" charset="-78"/>
              </a:rPr>
              <a:t>هذا التراجع ناتج عن تسجيل ما يزيد عن </a:t>
            </a:r>
            <a:r>
              <a:rPr lang="ar-MA" b="1" dirty="0">
                <a:cs typeface="+mj-cs"/>
              </a:rPr>
              <a:t>2560</a:t>
            </a:r>
            <a:r>
              <a:rPr lang="ar-MA" dirty="0">
                <a:cs typeface="AL-Mohanad Bold" pitchFamily="2" charset="-78"/>
              </a:rPr>
              <a:t> قضية متعلقة بالانتخابات في نهاية سنة </a:t>
            </a:r>
            <a:r>
              <a:rPr lang="ar-MA" b="1" dirty="0">
                <a:cs typeface="+mj-cs"/>
              </a:rPr>
              <a:t>2015</a:t>
            </a:r>
            <a:r>
              <a:rPr lang="ar-MA" dirty="0">
                <a:cs typeface="AL-Mohanad Bold" pitchFamily="2" charset="-78"/>
              </a:rPr>
              <a:t> .</a:t>
            </a:r>
            <a:endParaRPr lang="fr-FR" dirty="0">
              <a:cs typeface="AL-Mohanad Bold" pitchFamily="2" charset="-78"/>
            </a:endParaRP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0"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7358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250" fill="hold"/>
                                        <p:tgtEl>
                                          <p:spTgt spid="3"/>
                                        </p:tgtEl>
                                        <p:attrNameLst>
                                          <p:attrName>ppt_w</p:attrName>
                                        </p:attrNameLst>
                                      </p:cBhvr>
                                      <p:tavLst>
                                        <p:tav tm="0">
                                          <p:val>
                                            <p:fltVal val="0"/>
                                          </p:val>
                                        </p:tav>
                                        <p:tav tm="100000">
                                          <p:val>
                                            <p:strVal val="#ppt_w"/>
                                          </p:val>
                                        </p:tav>
                                      </p:tavLst>
                                    </p:anim>
                                    <p:anim calcmode="lin" valueType="num">
                                      <p:cBhvr>
                                        <p:cTn id="13" dur="1250" fill="hold"/>
                                        <p:tgtEl>
                                          <p:spTgt spid="3"/>
                                        </p:tgtEl>
                                        <p:attrNameLst>
                                          <p:attrName>ppt_h</p:attrName>
                                        </p:attrNameLst>
                                      </p:cBhvr>
                                      <p:tavLst>
                                        <p:tav tm="0">
                                          <p:val>
                                            <p:fltVal val="0"/>
                                          </p:val>
                                        </p:tav>
                                        <p:tav tm="100000">
                                          <p:val>
                                            <p:strVal val="#ppt_h"/>
                                          </p:val>
                                        </p:tav>
                                      </p:tavLst>
                                    </p:anim>
                                    <p:animEffect transition="in" filter="fade">
                                      <p:cBhvr>
                                        <p:cTn id="14" dur="1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604" y="1412776"/>
            <a:ext cx="8229600" cy="1143000"/>
          </a:xfrm>
        </p:spPr>
        <p:txBody>
          <a:bodyPr>
            <a:noAutofit/>
          </a:bodyPr>
          <a:lstStyle/>
          <a:p>
            <a:pPr algn="ctr"/>
            <a:r>
              <a:rPr lang="ar-MA" sz="3200" u="sng" dirty="0">
                <a:solidFill>
                  <a:srgbClr val="C00000"/>
                </a:solidFill>
                <a:effectLst/>
                <a:latin typeface="ae_AlArabiya" pitchFamily="18" charset="-78"/>
                <a:cs typeface="AL-Mohanad Bold" pitchFamily="2" charset="-78"/>
              </a:rPr>
              <a:t>الإصلاح العميق والشامل لمنظومة العدالة</a:t>
            </a:r>
            <a:r>
              <a:rPr lang="en-US" sz="3200" u="sng" dirty="0">
                <a:solidFill>
                  <a:srgbClr val="C00000"/>
                </a:solidFill>
                <a:effectLst/>
                <a:latin typeface="ae_AlArabiya" pitchFamily="18" charset="-78"/>
                <a:cs typeface="AL-Mohanad Bold" pitchFamily="2" charset="-78"/>
              </a:rPr>
              <a:t/>
            </a:r>
            <a:br>
              <a:rPr lang="en-US" sz="3200" u="sng" dirty="0">
                <a:solidFill>
                  <a:srgbClr val="C00000"/>
                </a:solidFill>
                <a:effectLst/>
                <a:latin typeface="ae_AlArabiya" pitchFamily="18" charset="-78"/>
                <a:cs typeface="AL-Mohanad Bold" pitchFamily="2" charset="-78"/>
              </a:rPr>
            </a:br>
            <a:r>
              <a:rPr lang="ar-MA" sz="3200" u="sng" dirty="0">
                <a:solidFill>
                  <a:srgbClr val="C00000"/>
                </a:solidFill>
                <a:effectLst/>
                <a:latin typeface="ae_AlArabiya" pitchFamily="18" charset="-78"/>
                <a:cs typeface="AL-Mohanad Bold" pitchFamily="2" charset="-78"/>
              </a:rPr>
              <a:t>مطلب </a:t>
            </a:r>
            <a:r>
              <a:rPr lang="ar-MA" sz="3200" u="sng" dirty="0" smtClean="0">
                <a:solidFill>
                  <a:srgbClr val="C00000"/>
                </a:solidFill>
                <a:effectLst/>
                <a:latin typeface="ae_AlArabiya" pitchFamily="18" charset="-78"/>
                <a:cs typeface="AL-Mohanad Bold" pitchFamily="2" charset="-78"/>
              </a:rPr>
              <a:t>شعب، </a:t>
            </a:r>
            <a:r>
              <a:rPr lang="ar-MA" sz="3200" u="sng" dirty="0">
                <a:solidFill>
                  <a:srgbClr val="C00000"/>
                </a:solidFill>
                <a:effectLst/>
                <a:latin typeface="ae_AlArabiya" pitchFamily="18" charset="-78"/>
                <a:cs typeface="AL-Mohanad Bold" pitchFamily="2" charset="-78"/>
              </a:rPr>
              <a:t>وإرادة </a:t>
            </a:r>
            <a:r>
              <a:rPr lang="ar-MA" sz="3200" u="sng" dirty="0" smtClean="0">
                <a:solidFill>
                  <a:srgbClr val="C00000"/>
                </a:solidFill>
                <a:effectLst/>
                <a:latin typeface="ae_AlArabiya" pitchFamily="18" charset="-78"/>
                <a:cs typeface="AL-Mohanad Bold" pitchFamily="2" charset="-78"/>
              </a:rPr>
              <a:t>ملك، </a:t>
            </a:r>
            <a:r>
              <a:rPr lang="ar-MA" sz="3200" u="sng" dirty="0">
                <a:solidFill>
                  <a:srgbClr val="C00000"/>
                </a:solidFill>
                <a:effectLst/>
                <a:latin typeface="ae_AlArabiya" pitchFamily="18" charset="-78"/>
                <a:cs typeface="AL-Mohanad Bold" pitchFamily="2" charset="-78"/>
              </a:rPr>
              <a:t>وانجاز </a:t>
            </a:r>
            <a:r>
              <a:rPr lang="ar-MA" sz="3200" u="sng" dirty="0" smtClean="0">
                <a:solidFill>
                  <a:srgbClr val="C00000"/>
                </a:solidFill>
                <a:effectLst/>
                <a:latin typeface="ae_AlArabiya" pitchFamily="18" charset="-78"/>
                <a:cs typeface="AL-Mohanad Bold" pitchFamily="2" charset="-78"/>
              </a:rPr>
              <a:t>حكومة</a:t>
            </a:r>
            <a:endParaRPr lang="ar-MA" sz="3200" u="sng" dirty="0">
              <a:solidFill>
                <a:srgbClr val="C00000"/>
              </a:solidFill>
              <a:latin typeface="ae_AlArabiya" pitchFamily="18" charset="-78"/>
              <a:cs typeface="AL-Mohanad Bold" pitchFamily="2" charset="-78"/>
            </a:endParaRPr>
          </a:p>
        </p:txBody>
      </p:sp>
      <p:sp>
        <p:nvSpPr>
          <p:cNvPr id="4" name="Rectangle 3"/>
          <p:cNvSpPr/>
          <p:nvPr/>
        </p:nvSpPr>
        <p:spPr>
          <a:xfrm>
            <a:off x="755576" y="2780928"/>
            <a:ext cx="7488832" cy="2523768"/>
          </a:xfrm>
          <a:prstGeom prst="rect">
            <a:avLst/>
          </a:prstGeom>
        </p:spPr>
        <p:txBody>
          <a:bodyPr wrap="square">
            <a:spAutoFit/>
          </a:bodyPr>
          <a:lstStyle/>
          <a:p>
            <a:pPr algn="just"/>
            <a:r>
              <a:rPr lang="ar-MA" sz="2800" b="1" dirty="0">
                <a:solidFill>
                  <a:srgbClr val="0070C0"/>
                </a:solidFill>
                <a:latin typeface="ae_AlArabiya" pitchFamily="18" charset="-78"/>
                <a:cs typeface="AL-Mohanad Bold" pitchFamily="2" charset="-78"/>
              </a:rPr>
              <a:t>ما هو الإصلاح المطلوب من قبل المواطن والذي يطمح إليه المستثمر، </a:t>
            </a:r>
            <a:r>
              <a:rPr lang="ar-MA" sz="2800" b="1" dirty="0" smtClean="0">
                <a:solidFill>
                  <a:srgbClr val="0070C0"/>
                </a:solidFill>
                <a:latin typeface="ae_AlArabiya" pitchFamily="18" charset="-78"/>
                <a:cs typeface="AL-Mohanad Bold" pitchFamily="2" charset="-78"/>
              </a:rPr>
              <a:t> وتسعى </a:t>
            </a:r>
            <a:r>
              <a:rPr lang="ar-MA" sz="2800" b="1" dirty="0">
                <a:solidFill>
                  <a:srgbClr val="0070C0"/>
                </a:solidFill>
                <a:latin typeface="ae_AlArabiya" pitchFamily="18" charset="-78"/>
                <a:cs typeface="AL-Mohanad Bold" pitchFamily="2" charset="-78"/>
              </a:rPr>
              <a:t>إليه الدولة </a:t>
            </a:r>
            <a:r>
              <a:rPr lang="ar-MA" sz="2800" b="1" dirty="0" smtClean="0">
                <a:solidFill>
                  <a:srgbClr val="0070C0"/>
                </a:solidFill>
                <a:latin typeface="ae_AlArabiya" pitchFamily="18" charset="-78"/>
                <a:cs typeface="AL-Mohanad Bold" pitchFamily="2" charset="-78"/>
              </a:rPr>
              <a:t>؟</a:t>
            </a:r>
            <a:endParaRPr lang="ar-MA" sz="2400" b="1" dirty="0" smtClean="0">
              <a:solidFill>
                <a:srgbClr val="0070C0"/>
              </a:solidFill>
              <a:latin typeface="ae_AlArabiya" pitchFamily="18" charset="-78"/>
              <a:cs typeface="AL-Mohanad Bold" pitchFamily="2" charset="-78"/>
            </a:endParaRPr>
          </a:p>
          <a:p>
            <a:pPr algn="just"/>
            <a:endParaRPr lang="en-US" sz="2400" b="1" dirty="0">
              <a:solidFill>
                <a:srgbClr val="0070C0"/>
              </a:solidFill>
              <a:latin typeface="ae_AlArabiya" pitchFamily="18" charset="-78"/>
              <a:cs typeface="AL-Mohanad Bold" pitchFamily="2" charset="-78"/>
            </a:endParaRPr>
          </a:p>
          <a:p>
            <a:pPr algn="ctr"/>
            <a:r>
              <a:rPr lang="ar-MA" sz="2600" b="1" dirty="0">
                <a:latin typeface="ae_AlArabiya" pitchFamily="18" charset="-78"/>
                <a:cs typeface="AL-Mohanad Bold" pitchFamily="2" charset="-78"/>
              </a:rPr>
              <a:t>المقصود بهذا الإصلاح هو: </a:t>
            </a:r>
            <a:endParaRPr lang="fr-FR" sz="2600" b="1" dirty="0" smtClean="0">
              <a:latin typeface="ae_AlArabiya" pitchFamily="18" charset="-78"/>
              <a:cs typeface="AL-Mohanad Bold" pitchFamily="2" charset="-78"/>
            </a:endParaRPr>
          </a:p>
          <a:p>
            <a:pPr algn="ctr"/>
            <a:r>
              <a:rPr lang="ar-MA" sz="2600" b="1" dirty="0" smtClean="0">
                <a:latin typeface="ae_AlArabiya" pitchFamily="18" charset="-78"/>
                <a:cs typeface="AL-Mohanad Bold" pitchFamily="2" charset="-78"/>
              </a:rPr>
              <a:t>إصدار </a:t>
            </a:r>
            <a:r>
              <a:rPr lang="ar-MA" sz="2600" b="1" dirty="0">
                <a:latin typeface="ae_AlArabiya" pitchFamily="18" charset="-78"/>
                <a:cs typeface="AL-Mohanad Bold" pitchFamily="2" charset="-78"/>
              </a:rPr>
              <a:t>أحكام عادلة </a:t>
            </a:r>
            <a:r>
              <a:rPr lang="ar-MA" sz="2600" b="1" dirty="0" smtClean="0">
                <a:latin typeface="ae_AlArabiya" pitchFamily="18" charset="-78"/>
                <a:cs typeface="AL-Mohanad Bold" pitchFamily="2" charset="-78"/>
              </a:rPr>
              <a:t>في </a:t>
            </a:r>
            <a:r>
              <a:rPr lang="ar-MA" sz="2600" b="1" dirty="0">
                <a:latin typeface="ae_AlArabiya" pitchFamily="18" charset="-78"/>
                <a:cs typeface="AL-Mohanad Bold" pitchFamily="2" charset="-78"/>
              </a:rPr>
              <a:t>أجل معقول </a:t>
            </a:r>
            <a:r>
              <a:rPr lang="ar-MA" sz="2600" b="1" dirty="0" smtClean="0">
                <a:latin typeface="ae_AlArabiya" pitchFamily="18" charset="-78"/>
                <a:cs typeface="AL-Mohanad Bold" pitchFamily="2" charset="-78"/>
              </a:rPr>
              <a:t>(</a:t>
            </a:r>
            <a:r>
              <a:rPr lang="ar-MA" sz="2600" b="1" dirty="0">
                <a:latin typeface="ae_AlArabiya" pitchFamily="18" charset="-78"/>
                <a:cs typeface="AL-Mohanad Bold" pitchFamily="2" charset="-78"/>
              </a:rPr>
              <a:t>الفصل </a:t>
            </a:r>
            <a:r>
              <a:rPr lang="ar-MA" sz="2600" b="1" dirty="0">
                <a:latin typeface="ae_AlArabiya" pitchFamily="18" charset="-78"/>
              </a:rPr>
              <a:t>120</a:t>
            </a:r>
            <a:r>
              <a:rPr lang="ar-MA" sz="2600" b="1" dirty="0">
                <a:latin typeface="ae_AlArabiya" pitchFamily="18" charset="-78"/>
                <a:cs typeface="AL-Mohanad Bold" pitchFamily="2" charset="-78"/>
              </a:rPr>
              <a:t> من الدستور) </a:t>
            </a:r>
            <a:endParaRPr lang="fr-FR" sz="2600" b="1" dirty="0" smtClean="0">
              <a:latin typeface="ae_AlArabiya" pitchFamily="18" charset="-78"/>
              <a:cs typeface="AL-Mohanad Bold" pitchFamily="2" charset="-78"/>
            </a:endParaRPr>
          </a:p>
          <a:p>
            <a:pPr algn="ctr"/>
            <a:r>
              <a:rPr lang="ar-MA" sz="2600" b="1" dirty="0" smtClean="0">
                <a:latin typeface="ae_AlArabiya" pitchFamily="18" charset="-78"/>
                <a:cs typeface="AL-Mohanad Bold" pitchFamily="2" charset="-78"/>
              </a:rPr>
              <a:t>وقابلة </a:t>
            </a:r>
            <a:r>
              <a:rPr lang="ar-MA" sz="2600" b="1" dirty="0">
                <a:latin typeface="ae_AlArabiya" pitchFamily="18" charset="-78"/>
                <a:cs typeface="AL-Mohanad Bold" pitchFamily="2" charset="-78"/>
              </a:rPr>
              <a:t>للتنفيذ (الفصل </a:t>
            </a:r>
            <a:r>
              <a:rPr lang="ar-MA" sz="2600" b="1" dirty="0">
                <a:latin typeface="ae_AlArabiya" pitchFamily="18" charset="-78"/>
              </a:rPr>
              <a:t>126</a:t>
            </a:r>
            <a:r>
              <a:rPr lang="ar-MA" sz="2600" b="1" dirty="0">
                <a:latin typeface="ae_AlArabiya" pitchFamily="18" charset="-78"/>
                <a:cs typeface="AL-Mohanad Bold" pitchFamily="2" charset="-78"/>
              </a:rPr>
              <a:t> من الدستور</a:t>
            </a:r>
            <a:r>
              <a:rPr lang="ar-MA" sz="2600" b="1" dirty="0" smtClean="0">
                <a:latin typeface="ae_AlArabiya" pitchFamily="18" charset="-78"/>
                <a:cs typeface="AL-Mohanad Bold" pitchFamily="2" charset="-78"/>
              </a:rPr>
              <a:t>)</a:t>
            </a:r>
            <a:endParaRPr lang="en-US" sz="2600" dirty="0">
              <a:latin typeface="ae_AlArabiya" pitchFamily="18" charset="-78"/>
              <a:cs typeface="AL-Mohanad Bold" pitchFamily="2" charset="-78"/>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391337"/>
      </p:ext>
    </p:extLst>
  </p:cSld>
  <p:clrMapOvr>
    <a:masterClrMapping/>
  </p:clrMapOvr>
  <mc:AlternateContent xmlns:mc="http://schemas.openxmlformats.org/markup-compatibility/2006" xmlns:p14="http://schemas.microsoft.com/office/powerpoint/2010/main">
    <mc:Choice Requires="p14">
      <p:transition spd="slow" p14:dur="275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1"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23"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xEl>
                                              <p:pRg st="2" end="2"/>
                                            </p:txEl>
                                          </p:spTgt>
                                        </p:tgtEl>
                                      </p:cBhvr>
                                    </p:animEffect>
                                  </p:childTnLst>
                                </p:cTn>
                              </p:par>
                              <p:par>
                                <p:cTn id="28" presetID="25" presetClass="entr" presetSubtype="0" fill="hold" grpId="1"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33"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xEl>
                                              <p:pRg st="3" end="3"/>
                                            </p:txEl>
                                          </p:spTgt>
                                        </p:tgtEl>
                                      </p:cBhvr>
                                    </p:animEffect>
                                  </p:childTnLst>
                                </p:cTn>
                              </p:par>
                              <p:par>
                                <p:cTn id="38" presetID="25" presetClass="entr" presetSubtype="0" fill="hold" grpId="1"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43"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uiExpan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30690" y="1217853"/>
            <a:ext cx="4253087" cy="584775"/>
          </a:xfrm>
          <a:prstGeom prst="rect">
            <a:avLst/>
          </a:prstGeom>
        </p:spPr>
        <p:txBody>
          <a:bodyPr wrap="none">
            <a:spAutoFit/>
          </a:bodyPr>
          <a:lstStyle/>
          <a:p>
            <a:r>
              <a:rPr lang="ar-MA" sz="3200" b="1" dirty="0">
                <a:solidFill>
                  <a:schemeClr val="accent6">
                    <a:lumMod val="75000"/>
                  </a:schemeClr>
                </a:solidFill>
                <a:cs typeface="AL-Mohanad Bold" pitchFamily="2" charset="-78"/>
              </a:rPr>
              <a:t>ضمان تنفيذ الأحكام القضائية: </a:t>
            </a:r>
            <a:endParaRPr lang="fr-FR" sz="3200" b="1" dirty="0">
              <a:solidFill>
                <a:schemeClr val="accent6">
                  <a:lumMod val="75000"/>
                </a:schemeClr>
              </a:solidFill>
              <a:cs typeface="AL-Mohanad Bold" pitchFamily="2" charset="-78"/>
            </a:endParaRPr>
          </a:p>
        </p:txBody>
      </p:sp>
      <p:sp>
        <p:nvSpPr>
          <p:cNvPr id="16" name="Rectangle 15"/>
          <p:cNvSpPr/>
          <p:nvPr/>
        </p:nvSpPr>
        <p:spPr>
          <a:xfrm>
            <a:off x="181990" y="1741073"/>
            <a:ext cx="8577695" cy="1631216"/>
          </a:xfrm>
          <a:prstGeom prst="rect">
            <a:avLst/>
          </a:prstGeom>
        </p:spPr>
        <p:txBody>
          <a:bodyPr wrap="square">
            <a:spAutoFit/>
          </a:bodyPr>
          <a:lstStyle/>
          <a:p>
            <a:pPr algn="just"/>
            <a:r>
              <a:rPr lang="ar-MA" sz="2000" b="1" u="dbl" dirty="0">
                <a:solidFill>
                  <a:srgbClr val="0070C0"/>
                </a:solidFill>
                <a:cs typeface="AL-Mohanad Bold" pitchFamily="2" charset="-78"/>
              </a:rPr>
              <a:t>التنفيذ ضد الأفراد</a:t>
            </a:r>
            <a:endParaRPr lang="fr-FR" sz="2000" b="1" u="dbl" dirty="0">
              <a:solidFill>
                <a:srgbClr val="0070C0"/>
              </a:solidFill>
              <a:cs typeface="AL-Mohanad Bold" pitchFamily="2" charset="-78"/>
            </a:endParaRPr>
          </a:p>
          <a:p>
            <a:pPr marL="992188" lvl="0" indent="-285750" algn="just">
              <a:buFont typeface="Wingdings" pitchFamily="2" charset="2"/>
              <a:buChar char="§"/>
            </a:pPr>
            <a:r>
              <a:rPr lang="ar-MA" sz="2000" dirty="0">
                <a:cs typeface="AL-Mohanad Bold" pitchFamily="2" charset="-78"/>
              </a:rPr>
              <a:t>الاستجابة لحاجيات التبليغ والتنفيذ بتعيين 300 مفوض قضائي جديد</a:t>
            </a:r>
            <a:endParaRPr lang="fr-FR" sz="2000" dirty="0">
              <a:cs typeface="AL-Mohanad Bold" pitchFamily="2" charset="-78"/>
            </a:endParaRPr>
          </a:p>
          <a:p>
            <a:pPr marL="992188" lvl="0" indent="-285750" algn="just">
              <a:buFont typeface="Wingdings" pitchFamily="2" charset="2"/>
              <a:buChar char="§"/>
            </a:pPr>
            <a:r>
              <a:rPr lang="ar-MA" sz="2000" dirty="0">
                <a:cs typeface="AL-Mohanad Bold" pitchFamily="2" charset="-78"/>
              </a:rPr>
              <a:t>الرفع من أجور التنفيذ الخاصة بالمفوضين القضائيين,</a:t>
            </a:r>
            <a:endParaRPr lang="fr-FR" sz="2000" dirty="0">
              <a:cs typeface="AL-Mohanad Bold" pitchFamily="2" charset="-78"/>
            </a:endParaRPr>
          </a:p>
          <a:p>
            <a:pPr marL="992188" lvl="0" indent="-285750" algn="just">
              <a:buFont typeface="Wingdings" pitchFamily="2" charset="2"/>
              <a:buChar char="§"/>
            </a:pPr>
            <a:r>
              <a:rPr lang="ar-MA" sz="2000" dirty="0">
                <a:cs typeface="AL-Mohanad Bold" pitchFamily="2" charset="-78"/>
              </a:rPr>
              <a:t>إحداث مؤسسة قاضي التنفيذ (مشروع المسطرة المدنية)</a:t>
            </a:r>
            <a:endParaRPr lang="fr-FR" sz="2000" dirty="0">
              <a:cs typeface="AL-Mohanad Bold" pitchFamily="2" charset="-78"/>
            </a:endParaRPr>
          </a:p>
          <a:p>
            <a:pPr marL="992188" lvl="0" indent="-285750" algn="just">
              <a:buFont typeface="Wingdings" pitchFamily="2" charset="2"/>
              <a:buChar char="§"/>
            </a:pPr>
            <a:r>
              <a:rPr lang="fr-FR" sz="2000" dirty="0">
                <a:cs typeface="AL-Mohanad Bold" pitchFamily="2" charset="-78"/>
              </a:rPr>
              <a:t> </a:t>
            </a:r>
            <a:r>
              <a:rPr lang="ar-MA" sz="2000" dirty="0">
                <a:cs typeface="AL-Mohanad Bold" pitchFamily="2" charset="-78"/>
              </a:rPr>
              <a:t>اعتماد موقع وزارة العدل والحريات في إجراءات الإشهار والتنفيذ الجبري</a:t>
            </a:r>
            <a:r>
              <a:rPr lang="ar-MA" sz="2000" dirty="0" smtClean="0">
                <a:cs typeface="AL-Mohanad Bold" pitchFamily="2" charset="-78"/>
              </a:rPr>
              <a:t>.</a:t>
            </a:r>
            <a:endParaRPr lang="fr-FR" sz="2000" dirty="0">
              <a:cs typeface="AL-Mohanad Bold" pitchFamily="2" charset="-78"/>
            </a:endParaRPr>
          </a:p>
        </p:txBody>
      </p:sp>
      <p:sp>
        <p:nvSpPr>
          <p:cNvPr id="17" name="Rectangle 16"/>
          <p:cNvSpPr/>
          <p:nvPr/>
        </p:nvSpPr>
        <p:spPr>
          <a:xfrm>
            <a:off x="181990" y="3212976"/>
            <a:ext cx="8595011" cy="3170099"/>
          </a:xfrm>
          <a:prstGeom prst="rect">
            <a:avLst/>
          </a:prstGeom>
        </p:spPr>
        <p:txBody>
          <a:bodyPr wrap="square">
            <a:spAutoFit/>
          </a:bodyPr>
          <a:lstStyle/>
          <a:p>
            <a:pPr lvl="0" algn="just"/>
            <a:r>
              <a:rPr lang="ar-MA" sz="2000" b="1" u="dbl" dirty="0">
                <a:solidFill>
                  <a:srgbClr val="0070C0"/>
                </a:solidFill>
                <a:cs typeface="AL-Mohanad Bold" pitchFamily="2" charset="-78"/>
              </a:rPr>
              <a:t>التنفيذ ضد أشخاص القانون العام</a:t>
            </a:r>
            <a:r>
              <a:rPr lang="ar-MA" sz="2000" b="1" u="dbl" dirty="0" smtClean="0">
                <a:solidFill>
                  <a:srgbClr val="0070C0"/>
                </a:solidFill>
                <a:cs typeface="AL-Mohanad Bold" pitchFamily="2" charset="-78"/>
              </a:rPr>
              <a:t>.</a:t>
            </a:r>
            <a:endParaRPr lang="fr-FR" sz="2000" b="1" u="dbl" dirty="0" smtClean="0">
              <a:solidFill>
                <a:srgbClr val="0070C0"/>
              </a:solidFill>
              <a:cs typeface="AL-Mohanad Bold" pitchFamily="2" charset="-78"/>
            </a:endParaRPr>
          </a:p>
          <a:p>
            <a:pPr algn="just"/>
            <a:r>
              <a:rPr lang="ar-MA" sz="2000" dirty="0">
                <a:cs typeface="AL-Mohanad Bold" pitchFamily="2" charset="-78"/>
              </a:rPr>
              <a:t>تم إعداد مشروع قانون المسطرة المدنية يتضمن مقتضيات مهمة في هذا الباب، ومنها</a:t>
            </a:r>
            <a:r>
              <a:rPr lang="ar-MA" sz="2000" dirty="0" smtClean="0">
                <a:cs typeface="AL-Mohanad Bold" pitchFamily="2" charset="-78"/>
              </a:rPr>
              <a:t>:</a:t>
            </a:r>
            <a:endParaRPr lang="fr-FR" sz="2000" b="1" u="dbl" dirty="0">
              <a:solidFill>
                <a:srgbClr val="0070C0"/>
              </a:solidFill>
              <a:cs typeface="AL-Mohanad Bold" pitchFamily="2" charset="-78"/>
            </a:endParaRPr>
          </a:p>
          <a:p>
            <a:pPr marL="992188" indent="-285750" algn="just">
              <a:buFont typeface="Wingdings" pitchFamily="2" charset="2"/>
              <a:buChar char="§"/>
            </a:pPr>
            <a:r>
              <a:rPr lang="ar-MA" sz="2000" dirty="0">
                <a:cs typeface="AL-Mohanad Bold" pitchFamily="2" charset="-78"/>
              </a:rPr>
              <a:t>تحديد مسؤولية الآمر بالصرف بشكل واضح مع إلزامه بأن يصدر أمرا بتنفيذ الحكم القضائي داخل أجل ثلاثة (03) أشهر ابتداء من تاريخ التبليغ القضائي .</a:t>
            </a:r>
            <a:endParaRPr lang="fr-FR" sz="2000" dirty="0">
              <a:cs typeface="AL-Mohanad Bold" pitchFamily="2" charset="-78"/>
            </a:endParaRPr>
          </a:p>
          <a:p>
            <a:pPr marL="992188" indent="-285750" algn="just">
              <a:buFont typeface="Wingdings" pitchFamily="2" charset="2"/>
              <a:buChar char="§"/>
            </a:pPr>
            <a:r>
              <a:rPr lang="ar-MA" sz="2000" dirty="0" smtClean="0">
                <a:cs typeface="AL-Mohanad Bold" pitchFamily="2" charset="-78"/>
              </a:rPr>
              <a:t>التنصيص </a:t>
            </a:r>
            <a:r>
              <a:rPr lang="ar-MA" sz="2000" dirty="0">
                <a:cs typeface="AL-Mohanad Bold" pitchFamily="2" charset="-78"/>
              </a:rPr>
              <a:t>في حالة عدم توفر الاعتمادات اللازمة أو الكافية للتنفيذ برسم السنة الجارية ، على اتخاذ كل التدابير الضرورية لتوفير هذه الاعتمادات لصرف المبلغ المستحق داخل أجل أقصاه ستة (06) أشهر من تاريخ المصادقة على ميزانية السنة الموالية .</a:t>
            </a:r>
            <a:endParaRPr lang="fr-FR" sz="2000" dirty="0">
              <a:cs typeface="AL-Mohanad Bold" pitchFamily="2" charset="-78"/>
            </a:endParaRPr>
          </a:p>
          <a:p>
            <a:pPr marL="992188" indent="-285750" algn="just">
              <a:buFont typeface="Wingdings" pitchFamily="2" charset="2"/>
              <a:buChar char="§"/>
            </a:pPr>
            <a:r>
              <a:rPr lang="ar-MA" sz="2000" dirty="0" smtClean="0">
                <a:cs typeface="AL-Mohanad Bold" pitchFamily="2" charset="-78"/>
              </a:rPr>
              <a:t>الترخيص </a:t>
            </a:r>
            <a:r>
              <a:rPr lang="ar-MA" sz="2000" dirty="0">
                <a:cs typeface="AL-Mohanad Bold" pitchFamily="2" charset="-78"/>
              </a:rPr>
              <a:t>للمحاسبين العموميين في تنفيذ الأوامر القضائية المتعلقة بحجز ما للمدين لدى الغير مباشرة من مبلغ الاعتمادات المرصدة للإدارة المعنية في إطار النفقات التي يمكن أداؤها دون أمر سابق بصرفها .</a:t>
            </a:r>
            <a:endParaRPr lang="fr-FR" sz="2000" dirty="0">
              <a:cs typeface="AL-Mohanad Bold" pitchFamily="2" charset="-78"/>
            </a:endParaRP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517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750"/>
                                        <p:tgtEl>
                                          <p:spTgt spid="16">
                                            <p:txEl>
                                              <p:pRg st="1" end="1"/>
                                            </p:txEl>
                                          </p:spTgt>
                                        </p:tgtEl>
                                      </p:cBhvr>
                                    </p:animEffect>
                                    <p:anim calcmode="lin" valueType="num">
                                      <p:cBhvr>
                                        <p:cTn id="21" dur="75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2" dur="75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7" presetClass="entr" presetSubtype="0" fill="hold" grpId="0" nodeType="after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fade">
                                      <p:cBhvr>
                                        <p:cTn id="26" dur="750"/>
                                        <p:tgtEl>
                                          <p:spTgt spid="16">
                                            <p:txEl>
                                              <p:pRg st="2" end="2"/>
                                            </p:txEl>
                                          </p:spTgt>
                                        </p:tgtEl>
                                      </p:cBhvr>
                                    </p:animEffect>
                                    <p:anim calcmode="lin" valueType="num">
                                      <p:cBhvr>
                                        <p:cTn id="27" dur="75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8" dur="75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fade">
                                      <p:cBhvr>
                                        <p:cTn id="32" dur="750"/>
                                        <p:tgtEl>
                                          <p:spTgt spid="16">
                                            <p:txEl>
                                              <p:pRg st="3" end="3"/>
                                            </p:txEl>
                                          </p:spTgt>
                                        </p:tgtEl>
                                      </p:cBhvr>
                                    </p:animEffect>
                                    <p:anim calcmode="lin" valueType="num">
                                      <p:cBhvr>
                                        <p:cTn id="33" dur="75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4" dur="75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7" presetClass="entr" presetSubtype="0" fill="hold" grpId="0" nodeType="after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Effect transition="in" filter="fade">
                                      <p:cBhvr>
                                        <p:cTn id="38" dur="750"/>
                                        <p:tgtEl>
                                          <p:spTgt spid="16">
                                            <p:txEl>
                                              <p:pRg st="4" end="4"/>
                                            </p:txEl>
                                          </p:spTgt>
                                        </p:tgtEl>
                                      </p:cBhvr>
                                    </p:animEffect>
                                    <p:anim calcmode="lin" valueType="num">
                                      <p:cBhvr>
                                        <p:cTn id="39" dur="75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0" dur="75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1000"/>
                                        <p:tgtEl>
                                          <p:spTgt spid="17">
                                            <p:txEl>
                                              <p:pRg st="0" end="0"/>
                                            </p:txEl>
                                          </p:spTgt>
                                        </p:tgtEl>
                                      </p:cBhvr>
                                    </p:animEffect>
                                    <p:anim calcmode="lin" valueType="num">
                                      <p:cBhvr>
                                        <p:cTn id="4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 calcmode="lin" valueType="num">
                                      <p:cBhvr additive="base">
                                        <p:cTn id="52"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7">
                                            <p:txEl>
                                              <p:pRg st="2" end="2"/>
                                            </p:txEl>
                                          </p:spTgt>
                                        </p:tgtEl>
                                        <p:attrNameLst>
                                          <p:attrName>style.visibility</p:attrName>
                                        </p:attrNameLst>
                                      </p:cBhvr>
                                      <p:to>
                                        <p:strVal val="visible"/>
                                      </p:to>
                                    </p:set>
                                    <p:anim calcmode="lin" valueType="num">
                                      <p:cBhvr>
                                        <p:cTn id="58" dur="750" fill="hold"/>
                                        <p:tgtEl>
                                          <p:spTgt spid="17">
                                            <p:txEl>
                                              <p:pRg st="2" end="2"/>
                                            </p:txEl>
                                          </p:spTgt>
                                        </p:tgtEl>
                                        <p:attrNameLst>
                                          <p:attrName>ppt_w</p:attrName>
                                        </p:attrNameLst>
                                      </p:cBhvr>
                                      <p:tavLst>
                                        <p:tav tm="0">
                                          <p:val>
                                            <p:fltVal val="0"/>
                                          </p:val>
                                        </p:tav>
                                        <p:tav tm="100000">
                                          <p:val>
                                            <p:strVal val="#ppt_w"/>
                                          </p:val>
                                        </p:tav>
                                      </p:tavLst>
                                    </p:anim>
                                    <p:anim calcmode="lin" valueType="num">
                                      <p:cBhvr>
                                        <p:cTn id="59" dur="75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60" dur="750"/>
                                        <p:tgtEl>
                                          <p:spTgt spid="17">
                                            <p:txEl>
                                              <p:pRg st="2" end="2"/>
                                            </p:txEl>
                                          </p:spTgt>
                                        </p:tgtEl>
                                      </p:cBhvr>
                                    </p:animEffect>
                                  </p:childTnLst>
                                </p:cTn>
                              </p:par>
                            </p:childTnLst>
                          </p:cTn>
                        </p:par>
                        <p:par>
                          <p:cTn id="61" fill="hold">
                            <p:stCondLst>
                              <p:cond delay="750"/>
                            </p:stCondLst>
                            <p:childTnLst>
                              <p:par>
                                <p:cTn id="62" presetID="53" presetClass="entr" presetSubtype="16" fill="hold" grpId="0" nodeType="afterEffect">
                                  <p:stCondLst>
                                    <p:cond delay="0"/>
                                  </p:stCondLst>
                                  <p:childTnLst>
                                    <p:set>
                                      <p:cBhvr>
                                        <p:cTn id="63" dur="1" fill="hold">
                                          <p:stCondLst>
                                            <p:cond delay="0"/>
                                          </p:stCondLst>
                                        </p:cTn>
                                        <p:tgtEl>
                                          <p:spTgt spid="17">
                                            <p:txEl>
                                              <p:pRg st="3" end="3"/>
                                            </p:txEl>
                                          </p:spTgt>
                                        </p:tgtEl>
                                        <p:attrNameLst>
                                          <p:attrName>style.visibility</p:attrName>
                                        </p:attrNameLst>
                                      </p:cBhvr>
                                      <p:to>
                                        <p:strVal val="visible"/>
                                      </p:to>
                                    </p:set>
                                    <p:anim calcmode="lin" valueType="num">
                                      <p:cBhvr>
                                        <p:cTn id="64" dur="750" fill="hold"/>
                                        <p:tgtEl>
                                          <p:spTgt spid="17">
                                            <p:txEl>
                                              <p:pRg st="3" end="3"/>
                                            </p:txEl>
                                          </p:spTgt>
                                        </p:tgtEl>
                                        <p:attrNameLst>
                                          <p:attrName>ppt_w</p:attrName>
                                        </p:attrNameLst>
                                      </p:cBhvr>
                                      <p:tavLst>
                                        <p:tav tm="0">
                                          <p:val>
                                            <p:fltVal val="0"/>
                                          </p:val>
                                        </p:tav>
                                        <p:tav tm="100000">
                                          <p:val>
                                            <p:strVal val="#ppt_w"/>
                                          </p:val>
                                        </p:tav>
                                      </p:tavLst>
                                    </p:anim>
                                    <p:anim calcmode="lin" valueType="num">
                                      <p:cBhvr>
                                        <p:cTn id="65" dur="750" fill="hold"/>
                                        <p:tgtEl>
                                          <p:spTgt spid="17">
                                            <p:txEl>
                                              <p:pRg st="3" end="3"/>
                                            </p:txEl>
                                          </p:spTgt>
                                        </p:tgtEl>
                                        <p:attrNameLst>
                                          <p:attrName>ppt_h</p:attrName>
                                        </p:attrNameLst>
                                      </p:cBhvr>
                                      <p:tavLst>
                                        <p:tav tm="0">
                                          <p:val>
                                            <p:fltVal val="0"/>
                                          </p:val>
                                        </p:tav>
                                        <p:tav tm="100000">
                                          <p:val>
                                            <p:strVal val="#ppt_h"/>
                                          </p:val>
                                        </p:tav>
                                      </p:tavLst>
                                    </p:anim>
                                    <p:animEffect transition="in" filter="fade">
                                      <p:cBhvr>
                                        <p:cTn id="66" dur="750"/>
                                        <p:tgtEl>
                                          <p:spTgt spid="17">
                                            <p:txEl>
                                              <p:pRg st="3" end="3"/>
                                            </p:txEl>
                                          </p:spTgt>
                                        </p:tgtEl>
                                      </p:cBhvr>
                                    </p:animEffect>
                                  </p:childTnLst>
                                </p:cTn>
                              </p:par>
                            </p:childTnLst>
                          </p:cTn>
                        </p:par>
                        <p:par>
                          <p:cTn id="67" fill="hold">
                            <p:stCondLst>
                              <p:cond delay="1500"/>
                            </p:stCondLst>
                            <p:childTnLst>
                              <p:par>
                                <p:cTn id="68" presetID="53" presetClass="entr" presetSubtype="16" fill="hold" grpId="0" nodeType="afterEffect">
                                  <p:stCondLst>
                                    <p:cond delay="0"/>
                                  </p:stCondLst>
                                  <p:childTnLst>
                                    <p:set>
                                      <p:cBhvr>
                                        <p:cTn id="69" dur="1" fill="hold">
                                          <p:stCondLst>
                                            <p:cond delay="0"/>
                                          </p:stCondLst>
                                        </p:cTn>
                                        <p:tgtEl>
                                          <p:spTgt spid="17">
                                            <p:txEl>
                                              <p:pRg st="4" end="4"/>
                                            </p:txEl>
                                          </p:spTgt>
                                        </p:tgtEl>
                                        <p:attrNameLst>
                                          <p:attrName>style.visibility</p:attrName>
                                        </p:attrNameLst>
                                      </p:cBhvr>
                                      <p:to>
                                        <p:strVal val="visible"/>
                                      </p:to>
                                    </p:set>
                                    <p:anim calcmode="lin" valueType="num">
                                      <p:cBhvr>
                                        <p:cTn id="70" dur="750" fill="hold"/>
                                        <p:tgtEl>
                                          <p:spTgt spid="17">
                                            <p:txEl>
                                              <p:pRg st="4" end="4"/>
                                            </p:txEl>
                                          </p:spTgt>
                                        </p:tgtEl>
                                        <p:attrNameLst>
                                          <p:attrName>ppt_w</p:attrName>
                                        </p:attrNameLst>
                                      </p:cBhvr>
                                      <p:tavLst>
                                        <p:tav tm="0">
                                          <p:val>
                                            <p:fltVal val="0"/>
                                          </p:val>
                                        </p:tav>
                                        <p:tav tm="100000">
                                          <p:val>
                                            <p:strVal val="#ppt_w"/>
                                          </p:val>
                                        </p:tav>
                                      </p:tavLst>
                                    </p:anim>
                                    <p:anim calcmode="lin" valueType="num">
                                      <p:cBhvr>
                                        <p:cTn id="71" dur="750" fill="hold"/>
                                        <p:tgtEl>
                                          <p:spTgt spid="17">
                                            <p:txEl>
                                              <p:pRg st="4" end="4"/>
                                            </p:txEl>
                                          </p:spTgt>
                                        </p:tgtEl>
                                        <p:attrNameLst>
                                          <p:attrName>ppt_h</p:attrName>
                                        </p:attrNameLst>
                                      </p:cBhvr>
                                      <p:tavLst>
                                        <p:tav tm="0">
                                          <p:val>
                                            <p:fltVal val="0"/>
                                          </p:val>
                                        </p:tav>
                                        <p:tav tm="100000">
                                          <p:val>
                                            <p:strVal val="#ppt_h"/>
                                          </p:val>
                                        </p:tav>
                                      </p:tavLst>
                                    </p:anim>
                                    <p:animEffect transition="in" filter="fade">
                                      <p:cBhvr>
                                        <p:cTn id="72" dur="75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uiExpand="1" build="p"/>
      <p:bldP spid="1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1"/>
          <p:cNvSpPr/>
          <p:nvPr/>
        </p:nvSpPr>
        <p:spPr bwMode="auto">
          <a:xfrm>
            <a:off x="1763688" y="1778115"/>
            <a:ext cx="5976664" cy="48085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lIns="18288" tIns="0" rIns="0" bIns="0" rtlCol="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ar-SA" sz="2400" b="1" dirty="0">
                <a:solidFill>
                  <a:srgbClr val="DA0000"/>
                </a:solidFill>
                <a:cs typeface="AL-Mohanad Bold" pitchFamily="2" charset="-78"/>
              </a:rPr>
              <a:t>تطور التحصيل ما بين </a:t>
            </a:r>
            <a:r>
              <a:rPr lang="ar-SA" sz="2400" b="1" dirty="0">
                <a:solidFill>
                  <a:srgbClr val="DA0000"/>
                </a:solidFill>
                <a:cs typeface="+mj-cs"/>
              </a:rPr>
              <a:t>2011</a:t>
            </a:r>
            <a:r>
              <a:rPr lang="ar-SA" sz="2400" b="1" dirty="0">
                <a:solidFill>
                  <a:srgbClr val="DA0000"/>
                </a:solidFill>
                <a:cs typeface="AL-Mohanad Bold" pitchFamily="2" charset="-78"/>
              </a:rPr>
              <a:t> </a:t>
            </a:r>
            <a:r>
              <a:rPr lang="ar-SA" sz="2400" b="1" dirty="0">
                <a:solidFill>
                  <a:srgbClr val="DA0000"/>
                </a:solidFill>
                <a:cs typeface="+mj-cs"/>
              </a:rPr>
              <a:t>و2015</a:t>
            </a:r>
            <a:endParaRPr lang="fr-FR" sz="2400" b="1" dirty="0">
              <a:solidFill>
                <a:srgbClr val="DA0000"/>
              </a:solidFill>
              <a:cs typeface="+mj-cs"/>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aphicFrame>
        <p:nvGraphicFramePr>
          <p:cNvPr id="6" name="Objet 5"/>
          <p:cNvGraphicFramePr>
            <a:graphicFrameLocks/>
          </p:cNvGraphicFramePr>
          <p:nvPr>
            <p:extLst>
              <p:ext uri="{D42A27DB-BD31-4B8C-83A1-F6EECF244321}">
                <p14:modId xmlns:p14="http://schemas.microsoft.com/office/powerpoint/2010/main" val="3349457950"/>
              </p:ext>
            </p:extLst>
          </p:nvPr>
        </p:nvGraphicFramePr>
        <p:xfrm>
          <a:off x="0" y="2492897"/>
          <a:ext cx="4355976" cy="3528392"/>
        </p:xfrm>
        <a:graphic>
          <a:graphicData uri="http://schemas.openxmlformats.org/presentationml/2006/ole">
            <mc:AlternateContent xmlns:mc="http://schemas.openxmlformats.org/markup-compatibility/2006">
              <mc:Choice xmlns:v="urn:schemas-microsoft-com:vml" Requires="v">
                <p:oleObj spid="_x0000_s9362" name="Feuille de calcul" r:id="rId3" imgW="5591285" imgH="4991072" progId="Excel.Sheet.8">
                  <p:embed/>
                </p:oleObj>
              </mc:Choice>
              <mc:Fallback>
                <p:oleObj name="Feuille de calcul" r:id="rId3" imgW="5591285" imgH="4991072" progId="Excel.Sheet.8">
                  <p:embed/>
                  <p:pic>
                    <p:nvPicPr>
                      <p:cNvPr id="0" name="Object 1"/>
                      <p:cNvPicPr>
                        <a:picLocks noChangeArrowheads="1"/>
                      </p:cNvPicPr>
                      <p:nvPr/>
                    </p:nvPicPr>
                    <p:blipFill>
                      <a:blip r:embed="rId4"/>
                      <a:srcRect/>
                      <a:stretch>
                        <a:fillRect/>
                      </a:stretch>
                    </p:blipFill>
                    <p:spPr bwMode="auto">
                      <a:xfrm>
                        <a:off x="0" y="2492897"/>
                        <a:ext cx="4355976" cy="3528392"/>
                      </a:xfrm>
                      <a:prstGeom prst="rect">
                        <a:avLst/>
                      </a:prstGeom>
                      <a:noFill/>
                    </p:spPr>
                  </p:pic>
                </p:oleObj>
              </mc:Fallback>
            </mc:AlternateContent>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586168289"/>
              </p:ext>
            </p:extLst>
          </p:nvPr>
        </p:nvGraphicFramePr>
        <p:xfrm>
          <a:off x="4334644" y="2492896"/>
          <a:ext cx="4125788" cy="3436929"/>
        </p:xfrm>
        <a:graphic>
          <a:graphicData uri="http://schemas.openxmlformats.org/drawingml/2006/table">
            <a:tbl>
              <a:tblPr rtl="1" firstRow="1" firstCol="1" bandRow="1">
                <a:tableStyleId>{5C22544A-7EE6-4342-B048-85BDC9FD1C3A}</a:tableStyleId>
              </a:tblPr>
              <a:tblGrid>
                <a:gridCol w="1191776"/>
                <a:gridCol w="1785392"/>
                <a:gridCol w="1148620"/>
              </a:tblGrid>
              <a:tr h="919257">
                <a:tc>
                  <a:txBody>
                    <a:bodyPr/>
                    <a:lstStyle/>
                    <a:p>
                      <a:pPr algn="ctr" rtl="0">
                        <a:lnSpc>
                          <a:spcPct val="115000"/>
                        </a:lnSpc>
                        <a:spcBef>
                          <a:spcPts val="600"/>
                        </a:spcBef>
                        <a:spcAft>
                          <a:spcPts val="0"/>
                        </a:spcAft>
                      </a:pPr>
                      <a:r>
                        <a:rPr lang="ar-SA" sz="1600" dirty="0">
                          <a:effectLst/>
                          <a:cs typeface="AL-Mohanad Bold" pitchFamily="2" charset="-78"/>
                        </a:rPr>
                        <a:t>السنة المالية </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15000"/>
                        </a:lnSpc>
                        <a:spcBef>
                          <a:spcPts val="600"/>
                        </a:spcBef>
                        <a:spcAft>
                          <a:spcPts val="0"/>
                        </a:spcAft>
                      </a:pPr>
                      <a:r>
                        <a:rPr lang="ar-SA" sz="1600" dirty="0">
                          <a:effectLst/>
                          <a:cs typeface="AL-Mohanad Bold" pitchFamily="2" charset="-78"/>
                        </a:rPr>
                        <a:t>مداخيل الغرامات والإدانات </a:t>
                      </a:r>
                      <a:br>
                        <a:rPr lang="ar-SA" sz="1600" dirty="0">
                          <a:effectLst/>
                          <a:cs typeface="AL-Mohanad Bold" pitchFamily="2" charset="-78"/>
                        </a:rPr>
                      </a:br>
                      <a:r>
                        <a:rPr lang="ar-SA" sz="1600" dirty="0">
                          <a:effectLst/>
                          <a:cs typeface="AL-Mohanad Bold" pitchFamily="2" charset="-78"/>
                        </a:rPr>
                        <a:t>النقدية بالدرهم</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15000"/>
                        </a:lnSpc>
                        <a:spcBef>
                          <a:spcPts val="600"/>
                        </a:spcBef>
                        <a:spcAft>
                          <a:spcPts val="0"/>
                        </a:spcAft>
                      </a:pPr>
                      <a:r>
                        <a:rPr lang="ar-SA" sz="1600" dirty="0">
                          <a:effectLst/>
                          <a:cs typeface="AL-Mohanad Bold" pitchFamily="2" charset="-78"/>
                        </a:rPr>
                        <a:t>النسبة المائوية للزيادة </a:t>
                      </a:r>
                      <a:br>
                        <a:rPr lang="ar-SA" sz="1600" dirty="0">
                          <a:effectLst/>
                          <a:cs typeface="AL-Mohanad Bold" pitchFamily="2" charset="-78"/>
                        </a:rPr>
                      </a:br>
                      <a:r>
                        <a:rPr lang="ar-SA" sz="1600" dirty="0">
                          <a:effectLst/>
                          <a:cs typeface="AL-Mohanad Bold" pitchFamily="2" charset="-78"/>
                        </a:rPr>
                        <a:t>بالنظر لسنة 2011</a:t>
                      </a:r>
                      <a:endParaRPr lang="fr-FR" sz="1100" dirty="0">
                        <a:effectLst/>
                        <a:latin typeface="Calibri"/>
                        <a:ea typeface="Calibri"/>
                        <a:cs typeface="AL-Mohanad Bold" pitchFamily="2" charset="-78"/>
                      </a:endParaRPr>
                    </a:p>
                  </a:txBody>
                  <a:tcPr marL="44450" marR="44450" marT="0" marB="0" anchor="ctr"/>
                </a:tc>
              </a:tr>
              <a:tr h="463053">
                <a:tc>
                  <a:txBody>
                    <a:bodyPr/>
                    <a:lstStyle/>
                    <a:p>
                      <a:pPr algn="ctr" rtl="0">
                        <a:lnSpc>
                          <a:spcPct val="115000"/>
                        </a:lnSpc>
                        <a:spcBef>
                          <a:spcPts val="600"/>
                        </a:spcBef>
                        <a:spcAft>
                          <a:spcPts val="0"/>
                        </a:spcAft>
                      </a:pPr>
                      <a:r>
                        <a:rPr lang="fr-FR" sz="1600" dirty="0">
                          <a:effectLst/>
                        </a:rPr>
                        <a:t>2011</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119 581 474,54</a:t>
                      </a:r>
                      <a:endParaRPr lang="fr-FR" sz="1100" dirty="0">
                        <a:effectLst/>
                        <a:latin typeface="Calibri"/>
                        <a:ea typeface="Calibri"/>
                        <a:cs typeface="Arial"/>
                      </a:endParaRPr>
                    </a:p>
                  </a:txBody>
                  <a:tcPr marL="44450" marR="44450" marT="0" marB="0" anchor="ctr"/>
                </a:tc>
                <a:tc>
                  <a:txBody>
                    <a:bodyPr/>
                    <a:lstStyle/>
                    <a:p>
                      <a:pPr rtl="1"/>
                      <a:endParaRPr lang="fr-FR" sz="1000" dirty="0">
                        <a:effectLst/>
                        <a:latin typeface="Calibri"/>
                        <a:cs typeface="Arial"/>
                      </a:endParaRPr>
                    </a:p>
                  </a:txBody>
                  <a:tcPr marL="44450" marR="44450" marT="0" marB="0" anchor="ctr"/>
                </a:tc>
              </a:tr>
              <a:tr h="463053">
                <a:tc>
                  <a:txBody>
                    <a:bodyPr/>
                    <a:lstStyle/>
                    <a:p>
                      <a:pPr algn="ctr" rtl="0">
                        <a:lnSpc>
                          <a:spcPct val="115000"/>
                        </a:lnSpc>
                        <a:spcBef>
                          <a:spcPts val="600"/>
                        </a:spcBef>
                        <a:spcAft>
                          <a:spcPts val="0"/>
                        </a:spcAft>
                      </a:pPr>
                      <a:r>
                        <a:rPr lang="fr-FR" sz="1600" dirty="0">
                          <a:effectLst/>
                        </a:rPr>
                        <a:t>2012</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153 149 751,97</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28,07 %</a:t>
                      </a:r>
                      <a:endParaRPr lang="fr-FR" sz="1100" dirty="0">
                        <a:effectLst/>
                        <a:latin typeface="Calibri"/>
                        <a:ea typeface="Calibri"/>
                        <a:cs typeface="Arial"/>
                      </a:endParaRPr>
                    </a:p>
                  </a:txBody>
                  <a:tcPr marL="44450" marR="44450" marT="0" marB="0" anchor="ctr"/>
                </a:tc>
              </a:tr>
              <a:tr h="463053">
                <a:tc>
                  <a:txBody>
                    <a:bodyPr/>
                    <a:lstStyle/>
                    <a:p>
                      <a:pPr algn="ctr" rtl="0">
                        <a:lnSpc>
                          <a:spcPct val="115000"/>
                        </a:lnSpc>
                        <a:spcBef>
                          <a:spcPts val="600"/>
                        </a:spcBef>
                        <a:spcAft>
                          <a:spcPts val="0"/>
                        </a:spcAft>
                      </a:pPr>
                      <a:r>
                        <a:rPr lang="fr-FR" sz="1600" dirty="0">
                          <a:effectLst/>
                        </a:rPr>
                        <a:t>2013</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182 128 400,63</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52,30 %</a:t>
                      </a:r>
                      <a:endParaRPr lang="fr-FR" sz="1100" dirty="0">
                        <a:effectLst/>
                        <a:latin typeface="Calibri"/>
                        <a:ea typeface="Calibri"/>
                        <a:cs typeface="Arial"/>
                      </a:endParaRPr>
                    </a:p>
                  </a:txBody>
                  <a:tcPr marL="44450" marR="44450" marT="0" marB="0" anchor="ctr"/>
                </a:tc>
              </a:tr>
              <a:tr h="463053">
                <a:tc>
                  <a:txBody>
                    <a:bodyPr/>
                    <a:lstStyle/>
                    <a:p>
                      <a:pPr algn="ctr" rtl="0">
                        <a:lnSpc>
                          <a:spcPct val="115000"/>
                        </a:lnSpc>
                        <a:spcBef>
                          <a:spcPts val="600"/>
                        </a:spcBef>
                        <a:spcAft>
                          <a:spcPts val="0"/>
                        </a:spcAft>
                      </a:pPr>
                      <a:r>
                        <a:rPr lang="fr-FR" sz="1600" dirty="0">
                          <a:effectLst/>
                        </a:rPr>
                        <a:t>2014</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222 469 936,74</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86,04 %</a:t>
                      </a:r>
                      <a:endParaRPr lang="fr-FR" sz="1100" dirty="0">
                        <a:effectLst/>
                        <a:latin typeface="Calibri"/>
                        <a:ea typeface="Calibri"/>
                        <a:cs typeface="Arial"/>
                      </a:endParaRPr>
                    </a:p>
                  </a:txBody>
                  <a:tcPr marL="44450" marR="44450" marT="0" marB="0" anchor="ctr"/>
                </a:tc>
              </a:tr>
              <a:tr h="463053">
                <a:tc>
                  <a:txBody>
                    <a:bodyPr/>
                    <a:lstStyle/>
                    <a:p>
                      <a:pPr algn="ctr" rtl="0">
                        <a:lnSpc>
                          <a:spcPct val="115000"/>
                        </a:lnSpc>
                        <a:spcBef>
                          <a:spcPts val="600"/>
                        </a:spcBef>
                        <a:spcAft>
                          <a:spcPts val="0"/>
                        </a:spcAft>
                      </a:pPr>
                      <a:r>
                        <a:rPr lang="fr-FR" sz="1600" dirty="0">
                          <a:effectLst/>
                        </a:rPr>
                        <a:t>2015</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245 323 187,93</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105,15 %</a:t>
                      </a:r>
                      <a:endParaRPr lang="fr-FR" sz="1100" dirty="0">
                        <a:effectLst/>
                        <a:latin typeface="Calibri"/>
                        <a:ea typeface="Calibri"/>
                        <a:cs typeface="Arial"/>
                      </a:endParaRPr>
                    </a:p>
                  </a:txBody>
                  <a:tcPr marL="44450" marR="44450" marT="0" marB="0" anchor="ctr"/>
                </a:tc>
              </a:tr>
            </a:tbl>
          </a:graphicData>
        </a:graphic>
      </p:graphicFrame>
      <p:sp>
        <p:nvSpPr>
          <p:cNvPr id="11" name="Rectangle 10"/>
          <p:cNvSpPr/>
          <p:nvPr/>
        </p:nvSpPr>
        <p:spPr>
          <a:xfrm>
            <a:off x="4752020" y="1254895"/>
            <a:ext cx="3813865" cy="523220"/>
          </a:xfrm>
          <a:prstGeom prst="rect">
            <a:avLst/>
          </a:prstGeom>
        </p:spPr>
        <p:txBody>
          <a:bodyPr wrap="none">
            <a:spAutoFit/>
          </a:bodyPr>
          <a:lstStyle/>
          <a:p>
            <a:pPr lvl="0"/>
            <a:r>
              <a:rPr lang="ar-MA" sz="2800" b="1" dirty="0">
                <a:solidFill>
                  <a:schemeClr val="accent6">
                    <a:lumMod val="75000"/>
                  </a:schemeClr>
                </a:solidFill>
                <a:cs typeface="AL-Mohanad Bold" pitchFamily="2" charset="-78"/>
              </a:rPr>
              <a:t>تحصيل الغرامات لصالح الدولة.</a:t>
            </a:r>
            <a:endParaRPr lang="fr-FR" sz="2800" b="1" dirty="0">
              <a:solidFill>
                <a:schemeClr val="accent6">
                  <a:lumMod val="75000"/>
                </a:schemeClr>
              </a:solidFill>
              <a:cs typeface="AL-Mohanad Bold" pitchFamily="2" charset="-78"/>
            </a:endParaRPr>
          </a:p>
        </p:txBody>
      </p:sp>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p:cNvPicPr/>
          <p:nvPr/>
        </p:nvPicPr>
        <p:blipFill rotWithShape="1">
          <a:blip r:embed="rId6"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4" name="Picture 10" descr="C:\Documents and Settings\hzahir\Bureau\قسم التحصيل\armoiries[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575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500"/>
                            </p:stCondLst>
                            <p:childTnLst>
                              <p:par>
                                <p:cTn id="23" presetID="15"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251520" y="2989192"/>
            <a:ext cx="6825952"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Autofit/>
          </a:bodyPr>
          <a:lstStyle>
            <a:lvl1pPr algn="l" rtl="1"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r>
              <a:rPr lang="ar-MA" sz="3600" dirty="0">
                <a:solidFill>
                  <a:srgbClr val="C00000"/>
                </a:solidFill>
                <a:cs typeface="AL-Mohanad Bold" pitchFamily="2" charset="-78"/>
              </a:rPr>
              <a:t>تعزيز حماية القضاء للحقوق والحريات</a:t>
            </a:r>
            <a:endParaRPr lang="fr-FR" sz="3600" dirty="0">
              <a:solidFill>
                <a:srgbClr val="C00000"/>
              </a:solidFill>
              <a:cs typeface="AL-Mohanad Bold" pitchFamily="2" charset="-78"/>
            </a:endParaRP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74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454190"/>
            <a:ext cx="1883429" cy="1030594"/>
          </a:xfrm>
          <a:prstGeom prst="rect">
            <a:avLst/>
          </a:prstGeom>
          <a:ln>
            <a:noFill/>
          </a:ln>
          <a:effectLst>
            <a:softEdge rad="112500"/>
          </a:effectLst>
        </p:spPr>
      </p:pic>
      <p:pic>
        <p:nvPicPr>
          <p:cNvPr id="10"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70974"/>
            <a:ext cx="1092732" cy="11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7951" y="3335587"/>
            <a:ext cx="2376264" cy="22018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pic>
        <p:nvPicPr>
          <p:cNvPr id="12" name="Picture 2" descr="C:\Users\dades\Desktop\444.jpg"/>
          <p:cNvPicPr>
            <a:picLocks noChangeAspect="1" noChangeArrowheads="1"/>
          </p:cNvPicPr>
          <p:nvPr/>
        </p:nvPicPr>
        <p:blipFill>
          <a:blip r:embed="rId6" cstate="print">
            <a:extLst/>
          </a:blip>
          <a:srcRect/>
          <a:stretch>
            <a:fillRect/>
          </a:stretch>
        </p:blipFill>
        <p:spPr bwMode="auto">
          <a:xfrm>
            <a:off x="6374559" y="2276872"/>
            <a:ext cx="2373905" cy="2159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2674909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 presetClass="entr" presetSubtype="3"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0-#ppt_h/2"/>
                                          </p:val>
                                        </p:tav>
                                        <p:tav tm="100000">
                                          <p:val>
                                            <p:strVal val="#ppt_y"/>
                                          </p:val>
                                        </p:tav>
                                      </p:tavLst>
                                    </p:anim>
                                  </p:childTnLst>
                                </p:cTn>
                              </p:par>
                              <p:par>
                                <p:cTn id="12" presetID="32" presetClass="emph" presetSubtype="0" repeatCount="indefinite" fill="hold" nodeType="withEffect">
                                  <p:stCondLst>
                                    <p:cond delay="0"/>
                                  </p:stCondLst>
                                  <p:childTnLst>
                                    <p:animRot by="120000">
                                      <p:cBhvr>
                                        <p:cTn id="13" dur="225" fill="hold">
                                          <p:stCondLst>
                                            <p:cond delay="0"/>
                                          </p:stCondLst>
                                        </p:cTn>
                                        <p:tgtEl>
                                          <p:spTgt spid="11"/>
                                        </p:tgtEl>
                                        <p:attrNameLst>
                                          <p:attrName>r</p:attrName>
                                        </p:attrNameLst>
                                      </p:cBhvr>
                                    </p:animRot>
                                    <p:animRot by="-240000">
                                      <p:cBhvr>
                                        <p:cTn id="14" dur="450" fill="hold">
                                          <p:stCondLst>
                                            <p:cond delay="450"/>
                                          </p:stCondLst>
                                        </p:cTn>
                                        <p:tgtEl>
                                          <p:spTgt spid="11"/>
                                        </p:tgtEl>
                                        <p:attrNameLst>
                                          <p:attrName>r</p:attrName>
                                        </p:attrNameLst>
                                      </p:cBhvr>
                                    </p:animRot>
                                    <p:animRot by="240000">
                                      <p:cBhvr>
                                        <p:cTn id="15" dur="450" fill="hold">
                                          <p:stCondLst>
                                            <p:cond delay="900"/>
                                          </p:stCondLst>
                                        </p:cTn>
                                        <p:tgtEl>
                                          <p:spTgt spid="11"/>
                                        </p:tgtEl>
                                        <p:attrNameLst>
                                          <p:attrName>r</p:attrName>
                                        </p:attrNameLst>
                                      </p:cBhvr>
                                    </p:animRot>
                                    <p:animRot by="-240000">
                                      <p:cBhvr>
                                        <p:cTn id="16" dur="450" fill="hold">
                                          <p:stCondLst>
                                            <p:cond delay="1350"/>
                                          </p:stCondLst>
                                        </p:cTn>
                                        <p:tgtEl>
                                          <p:spTgt spid="11"/>
                                        </p:tgtEl>
                                        <p:attrNameLst>
                                          <p:attrName>r</p:attrName>
                                        </p:attrNameLst>
                                      </p:cBhvr>
                                    </p:animRot>
                                    <p:animRot by="120000">
                                      <p:cBhvr>
                                        <p:cTn id="17" dur="450" fill="hold">
                                          <p:stCondLst>
                                            <p:cond delay="1800"/>
                                          </p:stCondLst>
                                        </p:cTn>
                                        <p:tgtEl>
                                          <p:spTgt spid="11"/>
                                        </p:tgtEl>
                                        <p:attrNameLst>
                                          <p:attrName>r</p:attrName>
                                        </p:attrNameLst>
                                      </p:cBhvr>
                                    </p:animRot>
                                  </p:childTnLst>
                                </p:cTn>
                              </p:par>
                              <p:par>
                                <p:cTn id="18" presetID="2" presetClass="entr" presetSubtype="3"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225" fill="hold">
                                          <p:stCondLst>
                                            <p:cond delay="0"/>
                                          </p:stCondLst>
                                        </p:cTn>
                                        <p:tgtEl>
                                          <p:spTgt spid="12"/>
                                        </p:tgtEl>
                                        <p:attrNameLst>
                                          <p:attrName>r</p:attrName>
                                        </p:attrNameLst>
                                      </p:cBhvr>
                                    </p:animRot>
                                    <p:animRot by="-240000">
                                      <p:cBhvr>
                                        <p:cTn id="24" dur="450" fill="hold">
                                          <p:stCondLst>
                                            <p:cond delay="450"/>
                                          </p:stCondLst>
                                        </p:cTn>
                                        <p:tgtEl>
                                          <p:spTgt spid="12"/>
                                        </p:tgtEl>
                                        <p:attrNameLst>
                                          <p:attrName>r</p:attrName>
                                        </p:attrNameLst>
                                      </p:cBhvr>
                                    </p:animRot>
                                    <p:animRot by="240000">
                                      <p:cBhvr>
                                        <p:cTn id="25" dur="450" fill="hold">
                                          <p:stCondLst>
                                            <p:cond delay="900"/>
                                          </p:stCondLst>
                                        </p:cTn>
                                        <p:tgtEl>
                                          <p:spTgt spid="12"/>
                                        </p:tgtEl>
                                        <p:attrNameLst>
                                          <p:attrName>r</p:attrName>
                                        </p:attrNameLst>
                                      </p:cBhvr>
                                    </p:animRot>
                                    <p:animRot by="-240000">
                                      <p:cBhvr>
                                        <p:cTn id="26" dur="450" fill="hold">
                                          <p:stCondLst>
                                            <p:cond delay="1350"/>
                                          </p:stCondLst>
                                        </p:cTn>
                                        <p:tgtEl>
                                          <p:spTgt spid="12"/>
                                        </p:tgtEl>
                                        <p:attrNameLst>
                                          <p:attrName>r</p:attrName>
                                        </p:attrNameLst>
                                      </p:cBhvr>
                                    </p:animRot>
                                    <p:animRot by="120000">
                                      <p:cBhvr>
                                        <p:cTn id="27" dur="450" fill="hold">
                                          <p:stCondLst>
                                            <p:cond delay="1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45" y="1628800"/>
            <a:ext cx="8068403" cy="4154984"/>
          </a:xfrm>
          <a:prstGeom prst="rect">
            <a:avLst/>
          </a:prstGeom>
        </p:spPr>
        <p:txBody>
          <a:bodyPr wrap="square">
            <a:spAutoFit/>
          </a:bodyPr>
          <a:lstStyle/>
          <a:p>
            <a:pPr marL="342900" lvl="0" indent="-342900" algn="just">
              <a:buFont typeface="Wingdings" pitchFamily="2" charset="2"/>
              <a:buChar char="q"/>
            </a:pPr>
            <a:r>
              <a:rPr lang="ar-MA" sz="2400" dirty="0" smtClean="0">
                <a:cs typeface="AL-Mohanad Bold" pitchFamily="2" charset="-78"/>
              </a:rPr>
              <a:t>إعداد مشروع قانون تنظيمي يحدد كيفية وشروط ممارسة الدفع بعدم دستورية قانون يمس بالحقوق والحريات المضمونة دستوريا، والذي سيمثل ضمانة كبرى لتعزيز الحقوق والحريات من خلال تخليص القوانين المغربية من المقتضيات غير الدستورية، على ضوء الدستور الجديد.</a:t>
            </a:r>
            <a:endParaRPr lang="fr-FR" sz="2400" dirty="0" smtClean="0">
              <a:cs typeface="AL-Mohanad Bold" pitchFamily="2" charset="-78"/>
            </a:endParaRPr>
          </a:p>
          <a:p>
            <a:pPr lvl="0" algn="just"/>
            <a:endParaRPr lang="fr-FR" sz="2400" dirty="0" smtClean="0">
              <a:cs typeface="AL-Mohanad Bold" pitchFamily="2" charset="-78"/>
            </a:endParaRPr>
          </a:p>
          <a:p>
            <a:pPr marL="342900" lvl="0" indent="-342900" algn="just">
              <a:buFont typeface="Wingdings" pitchFamily="2" charset="2"/>
              <a:buChar char="q"/>
            </a:pPr>
            <a:r>
              <a:rPr lang="ar-MA" sz="2400" dirty="0">
                <a:cs typeface="AL-Mohanad Bold" pitchFamily="2" charset="-78"/>
              </a:rPr>
              <a:t>إعداد </a:t>
            </a:r>
            <a:r>
              <a:rPr lang="ar-MA" sz="2400" dirty="0" smtClean="0">
                <a:cs typeface="AL-Mohanad Bold" pitchFamily="2" charset="-78"/>
              </a:rPr>
              <a:t>مسودتين متكاملتين </a:t>
            </a:r>
            <a:r>
              <a:rPr lang="ar-MA" sz="2400" dirty="0">
                <a:cs typeface="AL-Mohanad Bold" pitchFamily="2" charset="-78"/>
              </a:rPr>
              <a:t>لتعديل القانون الجنائي والمسطرة الجنائية، بناء على استشارات موسعة  مع مختلف الفاعلين في المجال الحقوقي والقانوني، غير أن اقتراب نهاية الولاية التشريعية الحالية، اقتضى تقديم تعديلات محددة ذات ارتباط وثيق بتنزيل الدستور وميثاق إصلاح منظومة العدالة، ويستجيب للالتزامات الدولية للمملكة في مجال مكافحة الجريمة، وفي توفير أعلى ضمانات للمحاكمة العادلة، ومن ذلك:</a:t>
            </a:r>
            <a:endParaRPr lang="fr-FR" sz="2400" dirty="0">
              <a:cs typeface="AL-Mohanad Bold" pitchFamily="2" charset="-78"/>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8"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13734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3418803000"/>
              </p:ext>
            </p:extLst>
          </p:nvPr>
        </p:nvGraphicFramePr>
        <p:xfrm>
          <a:off x="261027" y="1340768"/>
          <a:ext cx="8317922" cy="5148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p:nvPr/>
        </p:nvPicPr>
        <p:blipFill rotWithShape="1">
          <a:blip r:embed="rId8"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9" name="Picture 10" descr="C:\Documents and Settings\hzahir\Bureau\قسم التحصيل\armoiries[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06239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graphicEl>
                                              <a:dgm id="{CD9872D1-897B-4E3F-88FC-C525D17D5634}"/>
                                            </p:graphicEl>
                                          </p:spTgt>
                                        </p:tgtEl>
                                        <p:attrNameLst>
                                          <p:attrName>style.visibility</p:attrName>
                                        </p:attrNameLst>
                                      </p:cBhvr>
                                      <p:to>
                                        <p:strVal val="visible"/>
                                      </p:to>
                                    </p:set>
                                    <p:animEffect transition="in" filter="blinds(horizontal)">
                                      <p:cBhvr>
                                        <p:cTn id="7" dur="500"/>
                                        <p:tgtEl>
                                          <p:spTgt spid="7">
                                            <p:graphicEl>
                                              <a:dgm id="{CD9872D1-897B-4E3F-88FC-C525D17D5634}"/>
                                            </p:graphic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graphicEl>
                                              <a:dgm id="{01EA10D1-379B-42E0-9D22-B4216D12C0CF}"/>
                                            </p:graphicEl>
                                          </p:spTgt>
                                        </p:tgtEl>
                                        <p:attrNameLst>
                                          <p:attrName>style.visibility</p:attrName>
                                        </p:attrNameLst>
                                      </p:cBhvr>
                                      <p:to>
                                        <p:strVal val="visible"/>
                                      </p:to>
                                    </p:set>
                                    <p:animEffect transition="in" filter="blinds(horizontal)">
                                      <p:cBhvr>
                                        <p:cTn id="10" dur="500"/>
                                        <p:tgtEl>
                                          <p:spTgt spid="7">
                                            <p:graphicEl>
                                              <a:dgm id="{01EA10D1-379B-42E0-9D22-B4216D12C0C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graphicEl>
                                              <a:dgm id="{DCFFADD4-0080-49C0-89EC-1D5473CD1BC8}"/>
                                            </p:graphicEl>
                                          </p:spTgt>
                                        </p:tgtEl>
                                        <p:attrNameLst>
                                          <p:attrName>style.visibility</p:attrName>
                                        </p:attrNameLst>
                                      </p:cBhvr>
                                      <p:to>
                                        <p:strVal val="visible"/>
                                      </p:to>
                                    </p:set>
                                    <p:animEffect transition="in" filter="blinds(horizontal)">
                                      <p:cBhvr>
                                        <p:cTn id="15" dur="500"/>
                                        <p:tgtEl>
                                          <p:spTgt spid="7">
                                            <p:graphicEl>
                                              <a:dgm id="{DCFFADD4-0080-49C0-89EC-1D5473CD1BC8}"/>
                                            </p:graphic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graphicEl>
                                              <a:dgm id="{0F4E8D68-0A5F-4938-ADF7-3F102510D7BC}"/>
                                            </p:graphicEl>
                                          </p:spTgt>
                                        </p:tgtEl>
                                        <p:attrNameLst>
                                          <p:attrName>style.visibility</p:attrName>
                                        </p:attrNameLst>
                                      </p:cBhvr>
                                      <p:to>
                                        <p:strVal val="visible"/>
                                      </p:to>
                                    </p:set>
                                    <p:animEffect transition="in" filter="blinds(horizontal)">
                                      <p:cBhvr>
                                        <p:cTn id="18" dur="500"/>
                                        <p:tgtEl>
                                          <p:spTgt spid="7">
                                            <p:graphicEl>
                                              <a:dgm id="{0F4E8D68-0A5F-4938-ADF7-3F102510D7B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graphicEl>
                                              <a:dgm id="{3FA6D471-B1B8-491E-8E94-710DB5AD386F}"/>
                                            </p:graphicEl>
                                          </p:spTgt>
                                        </p:tgtEl>
                                        <p:attrNameLst>
                                          <p:attrName>style.visibility</p:attrName>
                                        </p:attrNameLst>
                                      </p:cBhvr>
                                      <p:to>
                                        <p:strVal val="visible"/>
                                      </p:to>
                                    </p:set>
                                    <p:animEffect transition="in" filter="blinds(horizontal)">
                                      <p:cBhvr>
                                        <p:cTn id="23" dur="500"/>
                                        <p:tgtEl>
                                          <p:spTgt spid="7">
                                            <p:graphicEl>
                                              <a:dgm id="{3FA6D471-B1B8-491E-8E94-710DB5AD386F}"/>
                                            </p:graphic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graphicEl>
                                              <a:dgm id="{4D2DE569-E25B-4E55-AD46-B8F0196998F0}"/>
                                            </p:graphicEl>
                                          </p:spTgt>
                                        </p:tgtEl>
                                        <p:attrNameLst>
                                          <p:attrName>style.visibility</p:attrName>
                                        </p:attrNameLst>
                                      </p:cBhvr>
                                      <p:to>
                                        <p:strVal val="visible"/>
                                      </p:to>
                                    </p:set>
                                    <p:animEffect transition="in" filter="blinds(horizontal)">
                                      <p:cBhvr>
                                        <p:cTn id="26" dur="500"/>
                                        <p:tgtEl>
                                          <p:spTgt spid="7">
                                            <p:graphicEl>
                                              <a:dgm id="{4D2DE569-E25B-4E55-AD46-B8F0196998F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graphicEl>
                                              <a:dgm id="{6852E952-E957-494B-91B4-303AD7FCC272}"/>
                                            </p:graphicEl>
                                          </p:spTgt>
                                        </p:tgtEl>
                                        <p:attrNameLst>
                                          <p:attrName>style.visibility</p:attrName>
                                        </p:attrNameLst>
                                      </p:cBhvr>
                                      <p:to>
                                        <p:strVal val="visible"/>
                                      </p:to>
                                    </p:set>
                                    <p:animEffect transition="in" filter="blinds(horizontal)">
                                      <p:cBhvr>
                                        <p:cTn id="31" dur="500"/>
                                        <p:tgtEl>
                                          <p:spTgt spid="7">
                                            <p:graphicEl>
                                              <a:dgm id="{6852E952-E957-494B-91B4-303AD7FCC272}"/>
                                            </p:graphic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
                                            <p:graphicEl>
                                              <a:dgm id="{04B43AE2-7ADA-4036-8FCE-18C001CCC062}"/>
                                            </p:graphicEl>
                                          </p:spTgt>
                                        </p:tgtEl>
                                        <p:attrNameLst>
                                          <p:attrName>style.visibility</p:attrName>
                                        </p:attrNameLst>
                                      </p:cBhvr>
                                      <p:to>
                                        <p:strVal val="visible"/>
                                      </p:to>
                                    </p:set>
                                    <p:animEffect transition="in" filter="blinds(horizontal)">
                                      <p:cBhvr>
                                        <p:cTn id="34" dur="500"/>
                                        <p:tgtEl>
                                          <p:spTgt spid="7">
                                            <p:graphicEl>
                                              <a:dgm id="{04B43AE2-7ADA-4036-8FCE-18C001CCC062}"/>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graphicEl>
                                              <a:dgm id="{D7DF6148-EAC6-4851-A6DA-E5410B01861A}"/>
                                            </p:graphicEl>
                                          </p:spTgt>
                                        </p:tgtEl>
                                        <p:attrNameLst>
                                          <p:attrName>style.visibility</p:attrName>
                                        </p:attrNameLst>
                                      </p:cBhvr>
                                      <p:to>
                                        <p:strVal val="visible"/>
                                      </p:to>
                                    </p:set>
                                    <p:animEffect transition="in" filter="blinds(horizontal)">
                                      <p:cBhvr>
                                        <p:cTn id="39" dur="500"/>
                                        <p:tgtEl>
                                          <p:spTgt spid="7">
                                            <p:graphicEl>
                                              <a:dgm id="{D7DF6148-EAC6-4851-A6DA-E5410B01861A}"/>
                                            </p:graphic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
                                            <p:graphicEl>
                                              <a:dgm id="{F489CCE2-9436-40FF-AD64-BE64EE409799}"/>
                                            </p:graphicEl>
                                          </p:spTgt>
                                        </p:tgtEl>
                                        <p:attrNameLst>
                                          <p:attrName>style.visibility</p:attrName>
                                        </p:attrNameLst>
                                      </p:cBhvr>
                                      <p:to>
                                        <p:strVal val="visible"/>
                                      </p:to>
                                    </p:set>
                                    <p:animEffect transition="in" filter="blinds(horizontal)">
                                      <p:cBhvr>
                                        <p:cTn id="42" dur="500"/>
                                        <p:tgtEl>
                                          <p:spTgt spid="7">
                                            <p:graphicEl>
                                              <a:dgm id="{F489CCE2-9436-40FF-AD64-BE64EE40979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graphicEl>
                                              <a:dgm id="{7B02EF85-5346-477B-BFC7-21EB6C957D92}"/>
                                            </p:graphicEl>
                                          </p:spTgt>
                                        </p:tgtEl>
                                        <p:attrNameLst>
                                          <p:attrName>style.visibility</p:attrName>
                                        </p:attrNameLst>
                                      </p:cBhvr>
                                      <p:to>
                                        <p:strVal val="visible"/>
                                      </p:to>
                                    </p:set>
                                    <p:animEffect transition="in" filter="blinds(horizontal)">
                                      <p:cBhvr>
                                        <p:cTn id="47" dur="500"/>
                                        <p:tgtEl>
                                          <p:spTgt spid="7">
                                            <p:graphicEl>
                                              <a:dgm id="{7B02EF85-5346-477B-BFC7-21EB6C957D92}"/>
                                            </p:graphic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7">
                                            <p:graphicEl>
                                              <a:dgm id="{17D6C112-EB25-42C4-A3F0-DC4C979098A8}"/>
                                            </p:graphicEl>
                                          </p:spTgt>
                                        </p:tgtEl>
                                        <p:attrNameLst>
                                          <p:attrName>style.visibility</p:attrName>
                                        </p:attrNameLst>
                                      </p:cBhvr>
                                      <p:to>
                                        <p:strVal val="visible"/>
                                      </p:to>
                                    </p:set>
                                    <p:animEffect transition="in" filter="blinds(horizontal)">
                                      <p:cBhvr>
                                        <p:cTn id="50" dur="500"/>
                                        <p:tgtEl>
                                          <p:spTgt spid="7">
                                            <p:graphicEl>
                                              <a:dgm id="{17D6C112-EB25-42C4-A3F0-DC4C979098A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7">
                                            <p:graphicEl>
                                              <a:dgm id="{354B609D-2739-469B-AD08-93329EE92DB7}"/>
                                            </p:graphicEl>
                                          </p:spTgt>
                                        </p:tgtEl>
                                        <p:attrNameLst>
                                          <p:attrName>style.visibility</p:attrName>
                                        </p:attrNameLst>
                                      </p:cBhvr>
                                      <p:to>
                                        <p:strVal val="visible"/>
                                      </p:to>
                                    </p:set>
                                    <p:animEffect transition="in" filter="blinds(horizontal)">
                                      <p:cBhvr>
                                        <p:cTn id="55" dur="500"/>
                                        <p:tgtEl>
                                          <p:spTgt spid="7">
                                            <p:graphicEl>
                                              <a:dgm id="{354B609D-2739-469B-AD08-93329EE92DB7}"/>
                                            </p:graphicEl>
                                          </p:spTgt>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7">
                                            <p:graphicEl>
                                              <a:dgm id="{FC13690D-F8B6-491E-A1AA-3EA381E449EE}"/>
                                            </p:graphicEl>
                                          </p:spTgt>
                                        </p:tgtEl>
                                        <p:attrNameLst>
                                          <p:attrName>style.visibility</p:attrName>
                                        </p:attrNameLst>
                                      </p:cBhvr>
                                      <p:to>
                                        <p:strVal val="visible"/>
                                      </p:to>
                                    </p:set>
                                    <p:animEffect transition="in" filter="blinds(horizontal)">
                                      <p:cBhvr>
                                        <p:cTn id="58" dur="500"/>
                                        <p:tgtEl>
                                          <p:spTgt spid="7">
                                            <p:graphicEl>
                                              <a:dgm id="{FC13690D-F8B6-491E-A1AA-3EA381E449EE}"/>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
                                            <p:graphicEl>
                                              <a:dgm id="{3F8D9076-DBD3-4030-86E1-B6D1D7236D73}"/>
                                            </p:graphicEl>
                                          </p:spTgt>
                                        </p:tgtEl>
                                        <p:attrNameLst>
                                          <p:attrName>style.visibility</p:attrName>
                                        </p:attrNameLst>
                                      </p:cBhvr>
                                      <p:to>
                                        <p:strVal val="visible"/>
                                      </p:to>
                                    </p:set>
                                    <p:animEffect transition="in" filter="blinds(horizontal)">
                                      <p:cBhvr>
                                        <p:cTn id="63" dur="500"/>
                                        <p:tgtEl>
                                          <p:spTgt spid="7">
                                            <p:graphicEl>
                                              <a:dgm id="{3F8D9076-DBD3-4030-86E1-B6D1D7236D73}"/>
                                            </p:graphicEl>
                                          </p:spTgt>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7">
                                            <p:graphicEl>
                                              <a:dgm id="{D5910BCA-B960-46FE-95DB-35BF5D0EB91A}"/>
                                            </p:graphicEl>
                                          </p:spTgt>
                                        </p:tgtEl>
                                        <p:attrNameLst>
                                          <p:attrName>style.visibility</p:attrName>
                                        </p:attrNameLst>
                                      </p:cBhvr>
                                      <p:to>
                                        <p:strVal val="visible"/>
                                      </p:to>
                                    </p:set>
                                    <p:animEffect transition="in" filter="blinds(horizontal)">
                                      <p:cBhvr>
                                        <p:cTn id="66" dur="500"/>
                                        <p:tgtEl>
                                          <p:spTgt spid="7">
                                            <p:graphicEl>
                                              <a:dgm id="{D5910BCA-B960-46FE-95DB-35BF5D0EB9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56825558"/>
              </p:ext>
            </p:extLst>
          </p:nvPr>
        </p:nvGraphicFramePr>
        <p:xfrm>
          <a:off x="395535" y="2348880"/>
          <a:ext cx="8364149" cy="1680741"/>
        </p:xfrm>
        <a:graphic>
          <a:graphicData uri="http://schemas.openxmlformats.org/drawingml/2006/table">
            <a:tbl>
              <a:tblPr rtl="1" firstRow="1" firstCol="1" bandRow="1">
                <a:tableStyleId>{5C22544A-7EE6-4342-B048-85BDC9FD1C3A}</a:tableStyleId>
              </a:tblPr>
              <a:tblGrid>
                <a:gridCol w="2199466"/>
                <a:gridCol w="1118108"/>
                <a:gridCol w="1298346"/>
                <a:gridCol w="1187145"/>
                <a:gridCol w="1280542"/>
                <a:gridCol w="1280542"/>
              </a:tblGrid>
              <a:tr h="483411">
                <a:tc>
                  <a:txBody>
                    <a:bodyPr/>
                    <a:lstStyle/>
                    <a:p>
                      <a:pPr algn="ctr" rtl="1">
                        <a:lnSpc>
                          <a:spcPct val="115000"/>
                        </a:lnSpc>
                        <a:spcAft>
                          <a:spcPts val="0"/>
                        </a:spcAft>
                      </a:pPr>
                      <a:r>
                        <a:rPr lang="ar-SA" sz="1600" dirty="0">
                          <a:effectLst/>
                          <a:cs typeface="AL-Mohanad Bold" pitchFamily="2" charset="-78"/>
                        </a:rPr>
                        <a:t>السنة</a:t>
                      </a:r>
                      <a:endParaRPr lang="fr-FR" sz="1200" dirty="0">
                        <a:effectLst/>
                        <a:latin typeface="Calibri"/>
                        <a:ea typeface="Calibri"/>
                        <a:cs typeface="AL-Mohanad Bold" pitchFamily="2" charset="-78"/>
                      </a:endParaRPr>
                    </a:p>
                  </a:txBody>
                  <a:tcPr marL="44450" marR="44450" marT="0" marB="0" anchor="ctr"/>
                </a:tc>
                <a:tc>
                  <a:txBody>
                    <a:bodyPr/>
                    <a:lstStyle/>
                    <a:p>
                      <a:pPr algn="ctr" rtl="0">
                        <a:lnSpc>
                          <a:spcPct val="115000"/>
                        </a:lnSpc>
                        <a:spcAft>
                          <a:spcPts val="0"/>
                        </a:spcAft>
                      </a:pPr>
                      <a:r>
                        <a:rPr lang="fr-FR" sz="1400" dirty="0">
                          <a:effectLst/>
                        </a:rPr>
                        <a:t>2011</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2012</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2013</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2014</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2015</a:t>
                      </a:r>
                      <a:endParaRPr lang="fr-FR" sz="1200" dirty="0">
                        <a:effectLst/>
                        <a:latin typeface="Calibri"/>
                        <a:ea typeface="Calibri"/>
                        <a:cs typeface="Arial"/>
                      </a:endParaRPr>
                    </a:p>
                  </a:txBody>
                  <a:tcPr marL="44450" marR="44450" marT="0" marB="0" anchor="ctr"/>
                </a:tc>
              </a:tr>
              <a:tr h="483411">
                <a:tc>
                  <a:txBody>
                    <a:bodyPr/>
                    <a:lstStyle/>
                    <a:p>
                      <a:pPr algn="ctr" rtl="1">
                        <a:lnSpc>
                          <a:spcPct val="115000"/>
                        </a:lnSpc>
                        <a:spcAft>
                          <a:spcPts val="0"/>
                        </a:spcAft>
                      </a:pPr>
                      <a:r>
                        <a:rPr lang="ar-SA" sz="1600" dirty="0">
                          <a:effectLst/>
                          <a:cs typeface="AL-Mohanad Bold" pitchFamily="2" charset="-78"/>
                        </a:rPr>
                        <a:t>المعتقلين الإحتياطيين</a:t>
                      </a:r>
                      <a:endParaRPr lang="fr-FR" sz="1200" dirty="0">
                        <a:effectLst/>
                        <a:latin typeface="Calibri"/>
                        <a:ea typeface="Calibri"/>
                        <a:cs typeface="AL-Mohanad Bold" pitchFamily="2" charset="-78"/>
                      </a:endParaRPr>
                    </a:p>
                  </a:txBody>
                  <a:tcPr marL="44450" marR="44450" marT="0" marB="0" anchor="ctr"/>
                </a:tc>
                <a:tc>
                  <a:txBody>
                    <a:bodyPr/>
                    <a:lstStyle/>
                    <a:p>
                      <a:pPr algn="ctr" rtl="0">
                        <a:lnSpc>
                          <a:spcPct val="115000"/>
                        </a:lnSpc>
                        <a:spcAft>
                          <a:spcPts val="0"/>
                        </a:spcAft>
                      </a:pPr>
                      <a:r>
                        <a:rPr lang="fr-FR" sz="1600" dirty="0">
                          <a:effectLst/>
                        </a:rPr>
                        <a:t>28 505</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30 083</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31 133</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31 850</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30 340</a:t>
                      </a:r>
                      <a:endParaRPr lang="fr-FR" sz="1200" dirty="0">
                        <a:effectLst/>
                        <a:latin typeface="Calibri"/>
                        <a:ea typeface="Calibri"/>
                        <a:cs typeface="Arial"/>
                      </a:endParaRPr>
                    </a:p>
                  </a:txBody>
                  <a:tcPr marL="44450" marR="44450" marT="0" marB="0" anchor="ctr"/>
                </a:tc>
              </a:tr>
              <a:tr h="713919">
                <a:tc>
                  <a:txBody>
                    <a:bodyPr/>
                    <a:lstStyle/>
                    <a:p>
                      <a:pPr algn="ctr" rtl="1">
                        <a:lnSpc>
                          <a:spcPct val="115000"/>
                        </a:lnSpc>
                        <a:spcAft>
                          <a:spcPts val="0"/>
                        </a:spcAft>
                      </a:pPr>
                      <a:r>
                        <a:rPr lang="ar-SA" sz="1600" dirty="0">
                          <a:effectLst/>
                          <a:cs typeface="AL-Mohanad Bold" pitchFamily="2" charset="-78"/>
                        </a:rPr>
                        <a:t>نسبة الإعتقال الإحتياطي </a:t>
                      </a:r>
                      <a:br>
                        <a:rPr lang="ar-SA" sz="1600" dirty="0">
                          <a:effectLst/>
                          <a:cs typeface="AL-Mohanad Bold" pitchFamily="2" charset="-78"/>
                        </a:rPr>
                      </a:br>
                      <a:r>
                        <a:rPr lang="ar-SA" sz="1600" dirty="0">
                          <a:effectLst/>
                          <a:cs typeface="AL-Mohanad Bold" pitchFamily="2" charset="-78"/>
                        </a:rPr>
                        <a:t>من مجموع الساكنة السجنية</a:t>
                      </a:r>
                      <a:endParaRPr lang="fr-FR" sz="1200" dirty="0">
                        <a:effectLst/>
                        <a:latin typeface="Calibri"/>
                        <a:ea typeface="Calibri"/>
                        <a:cs typeface="AL-Mohanad Bold" pitchFamily="2" charset="-78"/>
                      </a:endParaRPr>
                    </a:p>
                  </a:txBody>
                  <a:tcPr marL="44450" marR="44450" marT="0" marB="0" anchor="ctr"/>
                </a:tc>
                <a:tc>
                  <a:txBody>
                    <a:bodyPr/>
                    <a:lstStyle/>
                    <a:p>
                      <a:pPr algn="ctr" rtl="0">
                        <a:lnSpc>
                          <a:spcPct val="115000"/>
                        </a:lnSpc>
                        <a:spcAft>
                          <a:spcPts val="0"/>
                        </a:spcAft>
                      </a:pPr>
                      <a:r>
                        <a:rPr lang="fr-FR" sz="1600" dirty="0">
                          <a:effectLst/>
                        </a:rPr>
                        <a:t>44%</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43%</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43%</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43%</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800" dirty="0" smtClean="0">
                          <a:effectLst/>
                          <a:latin typeface="Arial"/>
                          <a:ea typeface="Times New Roman"/>
                          <a:cs typeface="Arial"/>
                        </a:rPr>
                        <a:t>41%</a:t>
                      </a:r>
                      <a:endParaRPr lang="fr-FR" sz="1400" dirty="0">
                        <a:effectLst/>
                        <a:latin typeface="Calibri"/>
                        <a:ea typeface="Calibri"/>
                        <a:cs typeface="Arial"/>
                      </a:endParaRPr>
                    </a:p>
                  </a:txBody>
                  <a:tcPr marL="44450" marR="44450" marT="0" marB="0" anchor="ctr"/>
                </a:tc>
              </a:tr>
            </a:tbl>
          </a:graphicData>
        </a:graphic>
      </p:graphicFrame>
      <p:sp>
        <p:nvSpPr>
          <p:cNvPr id="6" name="مستطيل مستدير الزوايا 1"/>
          <p:cNvSpPr/>
          <p:nvPr/>
        </p:nvSpPr>
        <p:spPr bwMode="auto">
          <a:xfrm>
            <a:off x="1590209" y="1556792"/>
            <a:ext cx="5976664" cy="48085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lIns="18288" tIns="0" rIns="0" bIns="0" rtlCol="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15000"/>
              </a:lnSpc>
            </a:pPr>
            <a:r>
              <a:rPr lang="ar-SA" sz="2400" b="1" dirty="0">
                <a:solidFill>
                  <a:srgbClr val="C00000"/>
                </a:solidFill>
                <a:cs typeface="AL-Mohanad Bold" pitchFamily="2" charset="-78"/>
              </a:rPr>
              <a:t>تطور نسبة الإعتقال الإحتياطي خلال الخمس سنوات الأخيرة</a:t>
            </a:r>
            <a:endParaRPr lang="fr-FR" sz="1400" b="1" dirty="0">
              <a:solidFill>
                <a:srgbClr val="C00000"/>
              </a:solidFill>
              <a:latin typeface="Calibri"/>
              <a:ea typeface="Calibri"/>
              <a:cs typeface="AL-Mohanad Bold" pitchFamily="2" charset="-78"/>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p:cNvGrpSpPr/>
          <p:nvPr/>
        </p:nvGrpSpPr>
        <p:grpSpPr>
          <a:xfrm>
            <a:off x="482500" y="4077072"/>
            <a:ext cx="8192083" cy="2304256"/>
            <a:chOff x="482500" y="4077072"/>
            <a:chExt cx="8192083" cy="2304256"/>
          </a:xfrm>
        </p:grpSpPr>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6437"/>
            <a:stretch/>
          </p:blipFill>
          <p:spPr bwMode="auto">
            <a:xfrm>
              <a:off x="482500" y="4077072"/>
              <a:ext cx="8192083"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a:spLocks noChangeArrowheads="1"/>
            </p:cNvSpPr>
            <p:nvPr/>
          </p:nvSpPr>
          <p:spPr bwMode="auto">
            <a:xfrm>
              <a:off x="6511255" y="5773638"/>
              <a:ext cx="581025"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41 878</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89992883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569" t="35436"/>
          <a:stretch/>
        </p:blipFill>
        <p:spPr bwMode="auto">
          <a:xfrm>
            <a:off x="3972987" y="1412776"/>
            <a:ext cx="4786698"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p:nvPr/>
        </p:nvPicPr>
        <p:blipFill rotWithShape="1">
          <a:blip r:embed="rId4"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Graphique 1"/>
          <p:cNvGraphicFramePr/>
          <p:nvPr>
            <p:extLst>
              <p:ext uri="{D42A27DB-BD31-4B8C-83A1-F6EECF244321}">
                <p14:modId xmlns:p14="http://schemas.microsoft.com/office/powerpoint/2010/main" val="352104711"/>
              </p:ext>
            </p:extLst>
          </p:nvPr>
        </p:nvGraphicFramePr>
        <p:xfrm>
          <a:off x="251520" y="1556792"/>
          <a:ext cx="4536504" cy="4064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9798493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109"/>
          <a:stretch/>
        </p:blipFill>
        <p:spPr bwMode="auto">
          <a:xfrm>
            <a:off x="1178602" y="2276872"/>
            <a:ext cx="7307015" cy="37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p:nvPr/>
        </p:nvPicPr>
        <p:blipFill rotWithShape="1">
          <a:blip r:embed="rId4"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9"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946188" y="1412776"/>
            <a:ext cx="5789885" cy="963595"/>
          </a:xfrm>
        </p:spPr>
        <p:txBody>
          <a:bodyPr>
            <a:normAutofit/>
          </a:bodyPr>
          <a:lstStyle/>
          <a:p>
            <a:r>
              <a:rPr lang="ar-MA" sz="2800" dirty="0" smtClean="0">
                <a:solidFill>
                  <a:srgbClr val="C00000"/>
                </a:solidFill>
                <a:cs typeface="AL-Mohanad Bold" pitchFamily="2" charset="-78"/>
              </a:rPr>
              <a:t>أهم أسباب الاعتقال في نهاية شهر دجنبر </a:t>
            </a:r>
            <a:r>
              <a:rPr lang="fr-FR" sz="2800" dirty="0" smtClean="0">
                <a:solidFill>
                  <a:srgbClr val="C00000"/>
                </a:solidFill>
                <a:latin typeface="Arial" pitchFamily="34" charset="0"/>
                <a:cs typeface="Arial" pitchFamily="34" charset="0"/>
              </a:rPr>
              <a:t>2015</a:t>
            </a:r>
            <a:endParaRPr lang="fr-FR" sz="28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3913227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54"/>
          <p:cNvGrpSpPr>
            <a:grpSpLocks/>
          </p:cNvGrpSpPr>
          <p:nvPr/>
        </p:nvGrpSpPr>
        <p:grpSpPr bwMode="auto">
          <a:xfrm>
            <a:off x="3470279" y="5954634"/>
            <a:ext cx="4167187" cy="744537"/>
            <a:chOff x="3841865" y="319088"/>
            <a:chExt cx="4166758" cy="1371600"/>
          </a:xfrm>
        </p:grpSpPr>
        <p:sp>
          <p:nvSpPr>
            <p:cNvPr id="42" name="Notched Right Arrow 85"/>
            <p:cNvSpPr/>
            <p:nvPr/>
          </p:nvSpPr>
          <p:spPr>
            <a:xfrm rot="16200000">
              <a:off x="3886239" y="865203"/>
              <a:ext cx="1371600" cy="279371"/>
            </a:xfrm>
            <a:prstGeom prst="notchedRightArrow">
              <a:avLst>
                <a:gd name="adj1" fmla="val 100000"/>
                <a:gd name="adj2" fmla="val 74138"/>
              </a:avLst>
            </a:prstGeom>
            <a:solidFill>
              <a:srgbClr val="01D9CA"/>
            </a:solidFill>
            <a:ln>
              <a:noFill/>
            </a:ln>
          </p:spPr>
          <p:style>
            <a:lnRef idx="2">
              <a:schemeClr val="accent1">
                <a:shade val="50000"/>
              </a:schemeClr>
            </a:lnRef>
            <a:fillRef idx="1">
              <a:schemeClr val="accent1"/>
            </a:fillRef>
            <a:effectRef idx="0">
              <a:schemeClr val="accent1"/>
            </a:effectRef>
            <a:fontRef idx="minor">
              <a:schemeClr val="lt1"/>
            </a:fontRef>
          </p:style>
          <p:txBody>
            <a:bodyPr rIns="36576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43" name="Group 86"/>
            <p:cNvGrpSpPr>
              <a:grpSpLocks/>
            </p:cNvGrpSpPr>
            <p:nvPr/>
          </p:nvGrpSpPr>
          <p:grpSpPr bwMode="auto">
            <a:xfrm>
              <a:off x="3841865" y="704741"/>
              <a:ext cx="4166758" cy="659825"/>
              <a:chOff x="0" y="5065566"/>
              <a:chExt cx="4166758" cy="976745"/>
            </a:xfrm>
          </p:grpSpPr>
          <p:sp>
            <p:nvSpPr>
              <p:cNvPr id="44" name="Freeform 87"/>
              <p:cNvSpPr/>
              <p:nvPr/>
            </p:nvSpPr>
            <p:spPr>
              <a:xfrm>
                <a:off x="0" y="5689537"/>
                <a:ext cx="592076" cy="350663"/>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0167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45" name="Freeform 88"/>
              <p:cNvSpPr/>
              <p:nvPr/>
            </p:nvSpPr>
            <p:spPr>
              <a:xfrm>
                <a:off x="0" y="5066133"/>
                <a:ext cx="4166758" cy="796571"/>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01A89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36576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46" name="Group 55"/>
          <p:cNvGrpSpPr>
            <a:grpSpLocks/>
          </p:cNvGrpSpPr>
          <p:nvPr/>
        </p:nvGrpSpPr>
        <p:grpSpPr bwMode="auto">
          <a:xfrm>
            <a:off x="58988" y="3573016"/>
            <a:ext cx="5020568" cy="746125"/>
            <a:chOff x="1131873" y="1859279"/>
            <a:chExt cx="4169664" cy="1371600"/>
          </a:xfrm>
        </p:grpSpPr>
        <p:sp>
          <p:nvSpPr>
            <p:cNvPr id="47" name="Notched Right Arrow 81"/>
            <p:cNvSpPr/>
            <p:nvPr/>
          </p:nvSpPr>
          <p:spPr>
            <a:xfrm rot="16200000">
              <a:off x="3886125" y="2404556"/>
              <a:ext cx="1371600" cy="281047"/>
            </a:xfrm>
            <a:prstGeom prst="notchedRightArrow">
              <a:avLst>
                <a:gd name="adj1" fmla="val 100000"/>
                <a:gd name="adj2" fmla="val 74138"/>
              </a:avLst>
            </a:prstGeom>
            <a:solidFill>
              <a:srgbClr val="E03848"/>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a:lstStyle/>
            <a:p>
              <a:pPr fontAlgn="auto">
                <a:spcBef>
                  <a:spcPts val="0"/>
                </a:spcBef>
                <a:spcAft>
                  <a:spcPts val="0"/>
                </a:spcAft>
                <a:defRPr/>
              </a:pPr>
              <a:endParaRPr lang="en-US" sz="1400" b="1">
                <a:solidFill>
                  <a:schemeClr val="tx1"/>
                </a:solidFill>
                <a:cs typeface="AL-Mohanad Bold" pitchFamily="2" charset="-78"/>
              </a:endParaRPr>
            </a:p>
          </p:txBody>
        </p:sp>
        <p:grpSp>
          <p:nvGrpSpPr>
            <p:cNvPr id="48" name="Group 82"/>
            <p:cNvGrpSpPr>
              <a:grpSpLocks/>
            </p:cNvGrpSpPr>
            <p:nvPr/>
          </p:nvGrpSpPr>
          <p:grpSpPr bwMode="auto">
            <a:xfrm flipH="1">
              <a:off x="1131873" y="2328001"/>
              <a:ext cx="4169664" cy="659825"/>
              <a:chOff x="0" y="5065566"/>
              <a:chExt cx="4166758" cy="976745"/>
            </a:xfrm>
          </p:grpSpPr>
          <p:sp>
            <p:nvSpPr>
              <p:cNvPr id="49" name="Freeform 83"/>
              <p:cNvSpPr/>
              <p:nvPr/>
            </p:nvSpPr>
            <p:spPr>
              <a:xfrm>
                <a:off x="0" y="5067229"/>
                <a:ext cx="4166758" cy="799197"/>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BE1D2C"/>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50" name="Freeform 84"/>
              <p:cNvSpPr/>
              <p:nvPr/>
            </p:nvSpPr>
            <p:spPr>
              <a:xfrm>
                <a:off x="0" y="5689306"/>
                <a:ext cx="591852"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711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grpSp>
        <p:nvGrpSpPr>
          <p:cNvPr id="51" name="Group 56"/>
          <p:cNvGrpSpPr>
            <a:grpSpLocks/>
          </p:cNvGrpSpPr>
          <p:nvPr/>
        </p:nvGrpSpPr>
        <p:grpSpPr bwMode="auto">
          <a:xfrm>
            <a:off x="3351364" y="4057203"/>
            <a:ext cx="4824536" cy="1681407"/>
            <a:chOff x="3841865" y="-729812"/>
            <a:chExt cx="4166758" cy="2420502"/>
          </a:xfrm>
        </p:grpSpPr>
        <p:sp>
          <p:nvSpPr>
            <p:cNvPr id="52" name="Notched Right Arrow 77"/>
            <p:cNvSpPr/>
            <p:nvPr/>
          </p:nvSpPr>
          <p:spPr>
            <a:xfrm rot="16200000">
              <a:off x="3357027" y="335992"/>
              <a:ext cx="2420502" cy="288894"/>
            </a:xfrm>
            <a:prstGeom prst="notchedRightArrow">
              <a:avLst>
                <a:gd name="adj1" fmla="val 100000"/>
                <a:gd name="adj2" fmla="val 74138"/>
              </a:avLst>
            </a:prstGeom>
            <a:solidFill>
              <a:srgbClr val="65C3E9"/>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53" name="Group 78"/>
            <p:cNvGrpSpPr>
              <a:grpSpLocks/>
            </p:cNvGrpSpPr>
            <p:nvPr/>
          </p:nvGrpSpPr>
          <p:grpSpPr bwMode="auto">
            <a:xfrm>
              <a:off x="3841865" y="704302"/>
              <a:ext cx="4166758" cy="563824"/>
              <a:chOff x="0" y="5064911"/>
              <a:chExt cx="4166758" cy="834633"/>
            </a:xfrm>
          </p:grpSpPr>
          <p:sp>
            <p:nvSpPr>
              <p:cNvPr id="54" name="Freeform 79"/>
              <p:cNvSpPr/>
              <p:nvPr/>
            </p:nvSpPr>
            <p:spPr>
              <a:xfrm>
                <a:off x="0" y="5545306"/>
                <a:ext cx="592077"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1468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55" name="Freeform 80"/>
              <p:cNvSpPr/>
              <p:nvPr/>
            </p:nvSpPr>
            <p:spPr>
              <a:xfrm>
                <a:off x="0" y="5064911"/>
                <a:ext cx="4166758" cy="799198"/>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27A9E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56" name="Group 57"/>
          <p:cNvGrpSpPr>
            <a:grpSpLocks/>
          </p:cNvGrpSpPr>
          <p:nvPr/>
        </p:nvGrpSpPr>
        <p:grpSpPr bwMode="auto">
          <a:xfrm>
            <a:off x="35497" y="5445224"/>
            <a:ext cx="5022479" cy="746125"/>
            <a:chOff x="1131873" y="1859279"/>
            <a:chExt cx="4169664" cy="1371600"/>
          </a:xfrm>
        </p:grpSpPr>
        <p:sp>
          <p:nvSpPr>
            <p:cNvPr id="57" name="Notched Right Arrow 73"/>
            <p:cNvSpPr/>
            <p:nvPr/>
          </p:nvSpPr>
          <p:spPr>
            <a:xfrm rot="16200000">
              <a:off x="3886403" y="2404609"/>
              <a:ext cx="1371600" cy="280941"/>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a:lstStyle/>
            <a:p>
              <a:pPr fontAlgn="auto">
                <a:spcBef>
                  <a:spcPts val="0"/>
                </a:spcBef>
                <a:spcAft>
                  <a:spcPts val="0"/>
                </a:spcAft>
                <a:defRPr/>
              </a:pPr>
              <a:endParaRPr lang="en-US" sz="1400" b="1">
                <a:solidFill>
                  <a:schemeClr val="tx1"/>
                </a:solidFill>
                <a:cs typeface="AL-Mohanad Bold" pitchFamily="2" charset="-78"/>
              </a:endParaRPr>
            </a:p>
          </p:txBody>
        </p:sp>
        <p:grpSp>
          <p:nvGrpSpPr>
            <p:cNvPr id="58" name="Group 74"/>
            <p:cNvGrpSpPr>
              <a:grpSpLocks/>
            </p:cNvGrpSpPr>
            <p:nvPr/>
          </p:nvGrpSpPr>
          <p:grpSpPr bwMode="auto">
            <a:xfrm flipH="1">
              <a:off x="1131873" y="2328001"/>
              <a:ext cx="4169664" cy="659825"/>
              <a:chOff x="0" y="5065566"/>
              <a:chExt cx="4166758" cy="976745"/>
            </a:xfrm>
          </p:grpSpPr>
          <p:sp>
            <p:nvSpPr>
              <p:cNvPr id="59" name="Freeform 75"/>
              <p:cNvSpPr/>
              <p:nvPr/>
            </p:nvSpPr>
            <p:spPr>
              <a:xfrm>
                <a:off x="0" y="5067229"/>
                <a:ext cx="4166758" cy="799197"/>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60" name="Freeform 76"/>
              <p:cNvSpPr/>
              <p:nvPr/>
            </p:nvSpPr>
            <p:spPr>
              <a:xfrm>
                <a:off x="0" y="5689306"/>
                <a:ext cx="591625"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grpSp>
        <p:nvGrpSpPr>
          <p:cNvPr id="61" name="Group 58"/>
          <p:cNvGrpSpPr>
            <a:grpSpLocks/>
          </p:cNvGrpSpPr>
          <p:nvPr/>
        </p:nvGrpSpPr>
        <p:grpSpPr bwMode="auto">
          <a:xfrm>
            <a:off x="3309444" y="3044503"/>
            <a:ext cx="5010472" cy="744537"/>
            <a:chOff x="3841865" y="319088"/>
            <a:chExt cx="4166758" cy="1371600"/>
          </a:xfrm>
        </p:grpSpPr>
        <p:sp>
          <p:nvSpPr>
            <p:cNvPr id="62" name="Notched Right Arrow 69"/>
            <p:cNvSpPr/>
            <p:nvPr/>
          </p:nvSpPr>
          <p:spPr>
            <a:xfrm rot="16200000">
              <a:off x="3886239" y="865203"/>
              <a:ext cx="1371600" cy="279371"/>
            </a:xfrm>
            <a:prstGeom prst="notchedRightArrow">
              <a:avLst>
                <a:gd name="adj1" fmla="val 100000"/>
                <a:gd name="adj2" fmla="val 74138"/>
              </a:avLst>
            </a:prstGeom>
            <a:solidFill>
              <a:srgbClr val="FCCA80"/>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63" name="Group 70"/>
            <p:cNvGrpSpPr>
              <a:grpSpLocks/>
            </p:cNvGrpSpPr>
            <p:nvPr/>
          </p:nvGrpSpPr>
          <p:grpSpPr bwMode="auto">
            <a:xfrm>
              <a:off x="3841865" y="704741"/>
              <a:ext cx="4166758" cy="659825"/>
              <a:chOff x="0" y="5065566"/>
              <a:chExt cx="4166758" cy="976745"/>
            </a:xfrm>
          </p:grpSpPr>
          <p:sp>
            <p:nvSpPr>
              <p:cNvPr id="64" name="Freeform 71"/>
              <p:cNvSpPr/>
              <p:nvPr/>
            </p:nvSpPr>
            <p:spPr>
              <a:xfrm>
                <a:off x="0" y="5689537"/>
                <a:ext cx="592077" cy="350663"/>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B86F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65" name="Freeform 72"/>
              <p:cNvSpPr/>
              <p:nvPr/>
            </p:nvSpPr>
            <p:spPr>
              <a:xfrm>
                <a:off x="0" y="5066133"/>
                <a:ext cx="4166758" cy="796571"/>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FBAF4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66" name="Group 57"/>
          <p:cNvGrpSpPr>
            <a:grpSpLocks/>
          </p:cNvGrpSpPr>
          <p:nvPr/>
        </p:nvGrpSpPr>
        <p:grpSpPr bwMode="auto">
          <a:xfrm>
            <a:off x="35497" y="2565400"/>
            <a:ext cx="5022479" cy="744538"/>
            <a:chOff x="1131873" y="1859279"/>
            <a:chExt cx="4169664" cy="1371600"/>
          </a:xfrm>
        </p:grpSpPr>
        <p:sp>
          <p:nvSpPr>
            <p:cNvPr id="67" name="Notched Right Arrow 73"/>
            <p:cNvSpPr/>
            <p:nvPr/>
          </p:nvSpPr>
          <p:spPr>
            <a:xfrm rot="16200000">
              <a:off x="3886403" y="2404609"/>
              <a:ext cx="1371600" cy="280941"/>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a:lstStyle/>
            <a:p>
              <a:pPr fontAlgn="auto">
                <a:spcBef>
                  <a:spcPts val="0"/>
                </a:spcBef>
                <a:spcAft>
                  <a:spcPts val="0"/>
                </a:spcAft>
                <a:defRPr/>
              </a:pPr>
              <a:endParaRPr lang="en-US" sz="1400" b="1">
                <a:solidFill>
                  <a:schemeClr val="tx1"/>
                </a:solidFill>
                <a:cs typeface="AL-Mohanad Bold" pitchFamily="2" charset="-78"/>
              </a:endParaRPr>
            </a:p>
          </p:txBody>
        </p:sp>
        <p:grpSp>
          <p:nvGrpSpPr>
            <p:cNvPr id="68" name="Group 74"/>
            <p:cNvGrpSpPr>
              <a:grpSpLocks/>
            </p:cNvGrpSpPr>
            <p:nvPr/>
          </p:nvGrpSpPr>
          <p:grpSpPr bwMode="auto">
            <a:xfrm flipH="1">
              <a:off x="1131873" y="2328001"/>
              <a:ext cx="4169664" cy="659825"/>
              <a:chOff x="0" y="5065566"/>
              <a:chExt cx="4166758" cy="976745"/>
            </a:xfrm>
          </p:grpSpPr>
          <p:sp>
            <p:nvSpPr>
              <p:cNvPr id="69" name="Freeform 75"/>
              <p:cNvSpPr/>
              <p:nvPr/>
            </p:nvSpPr>
            <p:spPr>
              <a:xfrm>
                <a:off x="0" y="5064382"/>
                <a:ext cx="4166758" cy="800902"/>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70" name="Freeform 76"/>
              <p:cNvSpPr/>
              <p:nvPr/>
            </p:nvSpPr>
            <p:spPr>
              <a:xfrm>
                <a:off x="0" y="5687786"/>
                <a:ext cx="591625" cy="354994"/>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sp>
        <p:nvSpPr>
          <p:cNvPr id="71" name="Rectangle 70"/>
          <p:cNvSpPr>
            <a:spLocks noChangeArrowheads="1"/>
          </p:cNvSpPr>
          <p:nvPr/>
        </p:nvSpPr>
        <p:spPr bwMode="auto">
          <a:xfrm>
            <a:off x="58988" y="1916832"/>
            <a:ext cx="4130459"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ar-MA" sz="1700" dirty="0">
                <a:cs typeface="AL-Mohanad Bold" pitchFamily="2" charset="-78"/>
              </a:rPr>
              <a:t>- خفض المدة القصوى للاعتقال الاحتياطي في الجنايات بعد التمديدات إلى ثمانية أشهر بدلا من سنة كما هو معمول به في القانون الحالي؛</a:t>
            </a:r>
            <a:endParaRPr lang="fr-FR" sz="1700" dirty="0">
              <a:cs typeface="AL-Mohanad Bold" pitchFamily="2" charset="-78"/>
            </a:endParaRPr>
          </a:p>
        </p:txBody>
      </p:sp>
      <p:sp>
        <p:nvSpPr>
          <p:cNvPr id="72" name="Rectangle 71"/>
          <p:cNvSpPr>
            <a:spLocks noChangeArrowheads="1"/>
          </p:cNvSpPr>
          <p:nvPr/>
        </p:nvSpPr>
        <p:spPr bwMode="auto">
          <a:xfrm>
            <a:off x="5079556" y="2673856"/>
            <a:ext cx="390250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ar-MA" sz="1700" dirty="0" smtClean="0">
                <a:cs typeface="AL-Mohanad Bold" pitchFamily="2" charset="-78"/>
              </a:rPr>
              <a:t>ضرورة </a:t>
            </a:r>
            <a:r>
              <a:rPr lang="ar-MA" sz="1700" dirty="0">
                <a:cs typeface="AL-Mohanad Bold" pitchFamily="2" charset="-78"/>
              </a:rPr>
              <a:t>تعليل قرار الاعتقال سواء من قبل النيابة العامة او السيد قاضي التحقيق.</a:t>
            </a:r>
            <a:endParaRPr lang="fr-FR" sz="1700" dirty="0">
              <a:cs typeface="AL-Mohanad Bold" pitchFamily="2" charset="-78"/>
            </a:endParaRPr>
          </a:p>
        </p:txBody>
      </p:sp>
      <p:sp>
        <p:nvSpPr>
          <p:cNvPr id="73" name="Rectangle 72"/>
          <p:cNvSpPr>
            <a:spLocks noChangeArrowheads="1"/>
          </p:cNvSpPr>
          <p:nvPr/>
        </p:nvSpPr>
        <p:spPr bwMode="auto">
          <a:xfrm>
            <a:off x="58988" y="3238542"/>
            <a:ext cx="33725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fr-FR" sz="1700" b="1" dirty="0">
                <a:cs typeface="AL-Mohanad Bold" pitchFamily="2" charset="-78"/>
              </a:rPr>
              <a:t> </a:t>
            </a:r>
            <a:r>
              <a:rPr lang="ar-MA" sz="1700" dirty="0">
                <a:cs typeface="AL-Mohanad Bold" pitchFamily="2" charset="-78"/>
              </a:rPr>
              <a:t>–  تخويل المتهم امكانية الطعن في شرعية قرار الاعتقال </a:t>
            </a:r>
            <a:r>
              <a:rPr lang="ar-MA" sz="1700" b="1" dirty="0">
                <a:cs typeface="AL-Mohanad Bold" pitchFamily="2" charset="-78"/>
              </a:rPr>
              <a:t>(المادتين </a:t>
            </a:r>
            <a:r>
              <a:rPr lang="ar-MA" sz="1700" b="1" dirty="0"/>
              <a:t>47-2</a:t>
            </a:r>
            <a:r>
              <a:rPr lang="ar-MA" sz="1700" b="1" dirty="0">
                <a:cs typeface="AL-Mohanad Bold" pitchFamily="2" charset="-78"/>
              </a:rPr>
              <a:t> </a:t>
            </a:r>
            <a:r>
              <a:rPr lang="ar-MA" sz="1700" b="1" dirty="0"/>
              <a:t>و73-2</a:t>
            </a:r>
            <a:r>
              <a:rPr lang="ar-MA" sz="1700" b="1" dirty="0">
                <a:cs typeface="AL-Mohanad Bold" pitchFamily="2" charset="-78"/>
              </a:rPr>
              <a:t>)</a:t>
            </a:r>
            <a:r>
              <a:rPr lang="ar-MA" sz="1700" dirty="0">
                <a:cs typeface="AL-Mohanad Bold" pitchFamily="2" charset="-78"/>
              </a:rPr>
              <a:t>.</a:t>
            </a:r>
            <a:endParaRPr lang="fr-FR" sz="1700" dirty="0">
              <a:cs typeface="AL-Mohanad Bold" pitchFamily="2" charset="-78"/>
            </a:endParaRPr>
          </a:p>
        </p:txBody>
      </p:sp>
      <p:sp>
        <p:nvSpPr>
          <p:cNvPr id="74" name="Rectangle 73"/>
          <p:cNvSpPr>
            <a:spLocks noChangeArrowheads="1"/>
          </p:cNvSpPr>
          <p:nvPr/>
        </p:nvSpPr>
        <p:spPr bwMode="auto">
          <a:xfrm>
            <a:off x="4860032" y="3684801"/>
            <a:ext cx="4122031"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r>
              <a:rPr lang="ar-MA" sz="1700" dirty="0">
                <a:cs typeface="AL-Mohanad Bold" pitchFamily="2" charset="-78"/>
              </a:rPr>
              <a:t>إخضاع المتهم من طرف النيابة العامة لأحد تدابير المراقبة القضائية كبديل عن الاعتقال الاحتياطي وكدا توسيع دائرة تدابير الوضع تحت المراقبة القضائية وذلك بإضافة مؤسسة الوضع تحت المراقبة الإلكترونية ضمن دائرة تدابير الوضع تحت المراقبة القضائية.</a:t>
            </a:r>
            <a:endParaRPr lang="fr-FR" sz="1700" dirty="0">
              <a:cs typeface="AL-Mohanad Bold" pitchFamily="2" charset="-78"/>
            </a:endParaRPr>
          </a:p>
        </p:txBody>
      </p:sp>
      <p:sp>
        <p:nvSpPr>
          <p:cNvPr id="75" name="Rectangle 74"/>
          <p:cNvSpPr>
            <a:spLocks noChangeArrowheads="1"/>
          </p:cNvSpPr>
          <p:nvPr/>
        </p:nvSpPr>
        <p:spPr bwMode="auto">
          <a:xfrm>
            <a:off x="58988" y="5068501"/>
            <a:ext cx="316750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r>
              <a:rPr lang="ar-MA" sz="1700" dirty="0">
                <a:cs typeface="AL-Mohanad Bold" pitchFamily="2" charset="-78"/>
              </a:rPr>
              <a:t>رفع السن الموجب للإيداع في السجن بالنسبة للأحداث من </a:t>
            </a:r>
            <a:r>
              <a:rPr lang="ar-MA" sz="1700" b="1" dirty="0"/>
              <a:t>12</a:t>
            </a:r>
            <a:r>
              <a:rPr lang="ar-MA" sz="1700" dirty="0">
                <a:cs typeface="AL-Mohanad Bold" pitchFamily="2" charset="-78"/>
              </a:rPr>
              <a:t> إلى </a:t>
            </a:r>
            <a:r>
              <a:rPr lang="ar-MA" sz="1700" b="1" dirty="0"/>
              <a:t>15</a:t>
            </a:r>
            <a:r>
              <a:rPr lang="ar-MA" sz="1700" dirty="0">
                <a:cs typeface="AL-Mohanad Bold" pitchFamily="2" charset="-78"/>
              </a:rPr>
              <a:t> سنة.</a:t>
            </a:r>
            <a:endParaRPr lang="fr-FR" sz="1700" dirty="0">
              <a:cs typeface="AL-Mohanad Bold" pitchFamily="2" charset="-78"/>
            </a:endParaRPr>
          </a:p>
        </p:txBody>
      </p:sp>
      <p:sp>
        <p:nvSpPr>
          <p:cNvPr id="76" name="Rectangle 75"/>
          <p:cNvSpPr>
            <a:spLocks noChangeArrowheads="1"/>
          </p:cNvSpPr>
          <p:nvPr/>
        </p:nvSpPr>
        <p:spPr bwMode="auto">
          <a:xfrm>
            <a:off x="5029743" y="5432157"/>
            <a:ext cx="4006753"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r>
              <a:rPr lang="ar-MA" sz="1700" dirty="0">
                <a:cs typeface="AL-Mohanad Bold" pitchFamily="2" charset="-78"/>
              </a:rPr>
              <a:t>منح الوكيل العام للملك امكانية تقديم المتهم حرا أمام المحكمة أو إخضاعه لواحد أو أكثر من تدابير الوضع تحت المراقبة القضائية .</a:t>
            </a:r>
            <a:endParaRPr lang="fr-FR" sz="1700" dirty="0">
              <a:cs typeface="AL-Mohanad Bold" pitchFamily="2" charset="-78"/>
            </a:endParaRPr>
          </a:p>
        </p:txBody>
      </p:sp>
      <p:sp>
        <p:nvSpPr>
          <p:cNvPr id="77" name="Rectangle 76"/>
          <p:cNvSpPr/>
          <p:nvPr/>
        </p:nvSpPr>
        <p:spPr>
          <a:xfrm>
            <a:off x="1155628" y="1261270"/>
            <a:ext cx="716428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MA" dirty="0">
                <a:cs typeface="AL-Mohanad Bold" pitchFamily="2" charset="-78"/>
              </a:rPr>
              <a:t>ومن أجل ترشيد الاعتقال الاحتياطي فقد بادرت هذه الوزارة إلى تضمين مشروع قانون المسطرة الجنائية عدة مقتضيات من شأنها تحقيق هذه الغاية ومن بين هذه التدابير:</a:t>
            </a:r>
            <a:endParaRPr lang="fr-FR" dirty="0">
              <a:cs typeface="AL-Mohanad Bold" pitchFamily="2" charset="-78"/>
            </a:endParaRPr>
          </a:p>
        </p:txBody>
      </p:sp>
      <p:pic>
        <p:nvPicPr>
          <p:cNvPr id="7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Image 78"/>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80"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40694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500"/>
                                        <p:tgtEl>
                                          <p:spTgt spid="6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right)">
                                      <p:cBhvr>
                                        <p:cTn id="29" dur="500"/>
                                        <p:tgtEl>
                                          <p:spTgt spid="4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p:cTn id="44" dur="500" fill="hold"/>
                                        <p:tgtEl>
                                          <p:spTgt spid="74"/>
                                        </p:tgtEl>
                                        <p:attrNameLst>
                                          <p:attrName>ppt_w</p:attrName>
                                        </p:attrNameLst>
                                      </p:cBhvr>
                                      <p:tavLst>
                                        <p:tav tm="0">
                                          <p:val>
                                            <p:fltVal val="0"/>
                                          </p:val>
                                        </p:tav>
                                        <p:tav tm="100000">
                                          <p:val>
                                            <p:strVal val="#ppt_w"/>
                                          </p:val>
                                        </p:tav>
                                      </p:tavLst>
                                    </p:anim>
                                    <p:anim calcmode="lin" valueType="num">
                                      <p:cBhvr>
                                        <p:cTn id="45" dur="500" fill="hold"/>
                                        <p:tgtEl>
                                          <p:spTgt spid="74"/>
                                        </p:tgtEl>
                                        <p:attrNameLst>
                                          <p:attrName>ppt_h</p:attrName>
                                        </p:attrNameLst>
                                      </p:cBhvr>
                                      <p:tavLst>
                                        <p:tav tm="0">
                                          <p:val>
                                            <p:fltVal val="0"/>
                                          </p:val>
                                        </p:tav>
                                        <p:tav tm="100000">
                                          <p:val>
                                            <p:strVal val="#ppt_h"/>
                                          </p:val>
                                        </p:tav>
                                      </p:tavLst>
                                    </p:anim>
                                    <p:animEffect transition="in" filter="fade">
                                      <p:cBhvr>
                                        <p:cTn id="46" dur="500"/>
                                        <p:tgtEl>
                                          <p:spTgt spid="7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p:cTn id="55" dur="500" fill="hold"/>
                                        <p:tgtEl>
                                          <p:spTgt spid="75"/>
                                        </p:tgtEl>
                                        <p:attrNameLst>
                                          <p:attrName>ppt_w</p:attrName>
                                        </p:attrNameLst>
                                      </p:cBhvr>
                                      <p:tavLst>
                                        <p:tav tm="0">
                                          <p:val>
                                            <p:fltVal val="0"/>
                                          </p:val>
                                        </p:tav>
                                        <p:tav tm="100000">
                                          <p:val>
                                            <p:strVal val="#ppt_w"/>
                                          </p:val>
                                        </p:tav>
                                      </p:tavLst>
                                    </p:anim>
                                    <p:anim calcmode="lin" valueType="num">
                                      <p:cBhvr>
                                        <p:cTn id="56" dur="500" fill="hold"/>
                                        <p:tgtEl>
                                          <p:spTgt spid="75"/>
                                        </p:tgtEl>
                                        <p:attrNameLst>
                                          <p:attrName>ppt_h</p:attrName>
                                        </p:attrNameLst>
                                      </p:cBhvr>
                                      <p:tavLst>
                                        <p:tav tm="0">
                                          <p:val>
                                            <p:fltVal val="0"/>
                                          </p:val>
                                        </p:tav>
                                        <p:tav tm="100000">
                                          <p:val>
                                            <p:strVal val="#ppt_h"/>
                                          </p:val>
                                        </p:tav>
                                      </p:tavLst>
                                    </p:anim>
                                    <p:animEffect transition="in" filter="fade">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p:cTn id="66" dur="500" fill="hold"/>
                                        <p:tgtEl>
                                          <p:spTgt spid="76"/>
                                        </p:tgtEl>
                                        <p:attrNameLst>
                                          <p:attrName>ppt_w</p:attrName>
                                        </p:attrNameLst>
                                      </p:cBhvr>
                                      <p:tavLst>
                                        <p:tav tm="0">
                                          <p:val>
                                            <p:fltVal val="0"/>
                                          </p:val>
                                        </p:tav>
                                        <p:tav tm="100000">
                                          <p:val>
                                            <p:strVal val="#ppt_w"/>
                                          </p:val>
                                        </p:tav>
                                      </p:tavLst>
                                    </p:anim>
                                    <p:anim calcmode="lin" valueType="num">
                                      <p:cBhvr>
                                        <p:cTn id="67" dur="500" fill="hold"/>
                                        <p:tgtEl>
                                          <p:spTgt spid="76"/>
                                        </p:tgtEl>
                                        <p:attrNameLst>
                                          <p:attrName>ppt_h</p:attrName>
                                        </p:attrNameLst>
                                      </p:cBhvr>
                                      <p:tavLst>
                                        <p:tav tm="0">
                                          <p:val>
                                            <p:fltVal val="0"/>
                                          </p:val>
                                        </p:tav>
                                        <p:tav tm="100000">
                                          <p:val>
                                            <p:strVal val="#ppt_h"/>
                                          </p:val>
                                        </p:tav>
                                      </p:tavLst>
                                    </p:anim>
                                    <p:animEffect transition="in" filter="fade">
                                      <p:cBhvr>
                                        <p:cTn id="6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54"/>
          <p:cNvGrpSpPr>
            <a:grpSpLocks/>
          </p:cNvGrpSpPr>
          <p:nvPr/>
        </p:nvGrpSpPr>
        <p:grpSpPr bwMode="auto">
          <a:xfrm>
            <a:off x="3470279" y="4861453"/>
            <a:ext cx="4167187" cy="744537"/>
            <a:chOff x="3841865" y="319088"/>
            <a:chExt cx="4166758" cy="1371600"/>
          </a:xfrm>
        </p:grpSpPr>
        <p:sp>
          <p:nvSpPr>
            <p:cNvPr id="42" name="Notched Right Arrow 85"/>
            <p:cNvSpPr/>
            <p:nvPr/>
          </p:nvSpPr>
          <p:spPr>
            <a:xfrm rot="16200000">
              <a:off x="3886239" y="865203"/>
              <a:ext cx="1371600" cy="279371"/>
            </a:xfrm>
            <a:prstGeom prst="notchedRightArrow">
              <a:avLst>
                <a:gd name="adj1" fmla="val 100000"/>
                <a:gd name="adj2" fmla="val 74138"/>
              </a:avLst>
            </a:prstGeom>
            <a:solidFill>
              <a:srgbClr val="01D9CA"/>
            </a:solidFill>
            <a:ln>
              <a:noFill/>
            </a:ln>
          </p:spPr>
          <p:style>
            <a:lnRef idx="2">
              <a:schemeClr val="accent1">
                <a:shade val="50000"/>
              </a:schemeClr>
            </a:lnRef>
            <a:fillRef idx="1">
              <a:schemeClr val="accent1"/>
            </a:fillRef>
            <a:effectRef idx="0">
              <a:schemeClr val="accent1"/>
            </a:effectRef>
            <a:fontRef idx="minor">
              <a:schemeClr val="lt1"/>
            </a:fontRef>
          </p:style>
          <p:txBody>
            <a:bodyPr rIns="36576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43" name="Group 86"/>
            <p:cNvGrpSpPr>
              <a:grpSpLocks/>
            </p:cNvGrpSpPr>
            <p:nvPr/>
          </p:nvGrpSpPr>
          <p:grpSpPr bwMode="auto">
            <a:xfrm>
              <a:off x="3841865" y="704741"/>
              <a:ext cx="4166758" cy="659825"/>
              <a:chOff x="0" y="5065566"/>
              <a:chExt cx="4166758" cy="976745"/>
            </a:xfrm>
          </p:grpSpPr>
          <p:sp>
            <p:nvSpPr>
              <p:cNvPr id="44" name="Freeform 87"/>
              <p:cNvSpPr/>
              <p:nvPr/>
            </p:nvSpPr>
            <p:spPr>
              <a:xfrm>
                <a:off x="0" y="5689537"/>
                <a:ext cx="592076" cy="350663"/>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0167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45" name="Freeform 88"/>
              <p:cNvSpPr/>
              <p:nvPr/>
            </p:nvSpPr>
            <p:spPr>
              <a:xfrm>
                <a:off x="0" y="5066133"/>
                <a:ext cx="4166758" cy="796571"/>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01A89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36576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46" name="Group 55"/>
          <p:cNvGrpSpPr>
            <a:grpSpLocks/>
          </p:cNvGrpSpPr>
          <p:nvPr/>
        </p:nvGrpSpPr>
        <p:grpSpPr bwMode="auto">
          <a:xfrm>
            <a:off x="58988" y="3231014"/>
            <a:ext cx="5020568" cy="792156"/>
            <a:chOff x="1131873" y="1859279"/>
            <a:chExt cx="4169664" cy="1371600"/>
          </a:xfrm>
        </p:grpSpPr>
        <p:sp>
          <p:nvSpPr>
            <p:cNvPr id="47" name="Notched Right Arrow 81"/>
            <p:cNvSpPr/>
            <p:nvPr/>
          </p:nvSpPr>
          <p:spPr>
            <a:xfrm rot="16200000">
              <a:off x="3886125" y="2404556"/>
              <a:ext cx="1371600" cy="281047"/>
            </a:xfrm>
            <a:prstGeom prst="notchedRightArrow">
              <a:avLst>
                <a:gd name="adj1" fmla="val 100000"/>
                <a:gd name="adj2" fmla="val 74138"/>
              </a:avLst>
            </a:prstGeom>
            <a:solidFill>
              <a:srgbClr val="E03848"/>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a:lstStyle/>
            <a:p>
              <a:pPr fontAlgn="auto">
                <a:spcBef>
                  <a:spcPts val="0"/>
                </a:spcBef>
                <a:spcAft>
                  <a:spcPts val="0"/>
                </a:spcAft>
                <a:defRPr/>
              </a:pPr>
              <a:endParaRPr lang="en-US" sz="1400" b="1">
                <a:solidFill>
                  <a:schemeClr val="tx1"/>
                </a:solidFill>
                <a:cs typeface="AL-Mohanad Bold" pitchFamily="2" charset="-78"/>
              </a:endParaRPr>
            </a:p>
          </p:txBody>
        </p:sp>
        <p:grpSp>
          <p:nvGrpSpPr>
            <p:cNvPr id="48" name="Group 82"/>
            <p:cNvGrpSpPr>
              <a:grpSpLocks/>
            </p:cNvGrpSpPr>
            <p:nvPr/>
          </p:nvGrpSpPr>
          <p:grpSpPr bwMode="auto">
            <a:xfrm flipH="1">
              <a:off x="1131873" y="2328001"/>
              <a:ext cx="4169664" cy="659825"/>
              <a:chOff x="0" y="5065566"/>
              <a:chExt cx="4166758" cy="976745"/>
            </a:xfrm>
          </p:grpSpPr>
          <p:sp>
            <p:nvSpPr>
              <p:cNvPr id="49" name="Freeform 83"/>
              <p:cNvSpPr/>
              <p:nvPr/>
            </p:nvSpPr>
            <p:spPr>
              <a:xfrm>
                <a:off x="0" y="5067229"/>
                <a:ext cx="4166758" cy="799197"/>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BE1D2C"/>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50" name="Freeform 84"/>
              <p:cNvSpPr/>
              <p:nvPr/>
            </p:nvSpPr>
            <p:spPr>
              <a:xfrm>
                <a:off x="0" y="5689306"/>
                <a:ext cx="591852"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711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grpSp>
        <p:nvGrpSpPr>
          <p:cNvPr id="51" name="Group 56"/>
          <p:cNvGrpSpPr>
            <a:grpSpLocks/>
          </p:cNvGrpSpPr>
          <p:nvPr/>
        </p:nvGrpSpPr>
        <p:grpSpPr bwMode="auto">
          <a:xfrm>
            <a:off x="3347864" y="3740424"/>
            <a:ext cx="4824536" cy="840704"/>
            <a:chOff x="3841865" y="-729812"/>
            <a:chExt cx="4166758" cy="2420502"/>
          </a:xfrm>
        </p:grpSpPr>
        <p:sp>
          <p:nvSpPr>
            <p:cNvPr id="52" name="Notched Right Arrow 77"/>
            <p:cNvSpPr/>
            <p:nvPr/>
          </p:nvSpPr>
          <p:spPr>
            <a:xfrm rot="16200000">
              <a:off x="3357027" y="335992"/>
              <a:ext cx="2420502" cy="288894"/>
            </a:xfrm>
            <a:prstGeom prst="notchedRightArrow">
              <a:avLst>
                <a:gd name="adj1" fmla="val 100000"/>
                <a:gd name="adj2" fmla="val 74138"/>
              </a:avLst>
            </a:prstGeom>
            <a:solidFill>
              <a:srgbClr val="65C3E9"/>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53" name="Group 78"/>
            <p:cNvGrpSpPr>
              <a:grpSpLocks/>
            </p:cNvGrpSpPr>
            <p:nvPr/>
          </p:nvGrpSpPr>
          <p:grpSpPr bwMode="auto">
            <a:xfrm>
              <a:off x="3841865" y="704302"/>
              <a:ext cx="4166758" cy="563824"/>
              <a:chOff x="0" y="5064911"/>
              <a:chExt cx="4166758" cy="834633"/>
            </a:xfrm>
          </p:grpSpPr>
          <p:sp>
            <p:nvSpPr>
              <p:cNvPr id="54" name="Freeform 79"/>
              <p:cNvSpPr/>
              <p:nvPr/>
            </p:nvSpPr>
            <p:spPr>
              <a:xfrm>
                <a:off x="0" y="5545306"/>
                <a:ext cx="592077"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1468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55" name="Freeform 80"/>
              <p:cNvSpPr/>
              <p:nvPr/>
            </p:nvSpPr>
            <p:spPr>
              <a:xfrm>
                <a:off x="0" y="5064911"/>
                <a:ext cx="4166758" cy="799198"/>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27A9E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56" name="Group 57"/>
          <p:cNvGrpSpPr>
            <a:grpSpLocks/>
          </p:cNvGrpSpPr>
          <p:nvPr/>
        </p:nvGrpSpPr>
        <p:grpSpPr bwMode="auto">
          <a:xfrm>
            <a:off x="57077" y="4365104"/>
            <a:ext cx="5022479" cy="746125"/>
            <a:chOff x="1131873" y="1859279"/>
            <a:chExt cx="4169664" cy="1371600"/>
          </a:xfrm>
        </p:grpSpPr>
        <p:sp>
          <p:nvSpPr>
            <p:cNvPr id="57" name="Notched Right Arrow 73"/>
            <p:cNvSpPr/>
            <p:nvPr/>
          </p:nvSpPr>
          <p:spPr>
            <a:xfrm rot="16200000">
              <a:off x="3886403" y="2404609"/>
              <a:ext cx="1371600" cy="280941"/>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a:lstStyle/>
            <a:p>
              <a:pPr fontAlgn="auto">
                <a:spcBef>
                  <a:spcPts val="0"/>
                </a:spcBef>
                <a:spcAft>
                  <a:spcPts val="0"/>
                </a:spcAft>
                <a:defRPr/>
              </a:pPr>
              <a:endParaRPr lang="en-US" sz="1400" b="1">
                <a:solidFill>
                  <a:schemeClr val="tx1"/>
                </a:solidFill>
                <a:cs typeface="AL-Mohanad Bold" pitchFamily="2" charset="-78"/>
              </a:endParaRPr>
            </a:p>
          </p:txBody>
        </p:sp>
        <p:grpSp>
          <p:nvGrpSpPr>
            <p:cNvPr id="58" name="Group 74"/>
            <p:cNvGrpSpPr>
              <a:grpSpLocks/>
            </p:cNvGrpSpPr>
            <p:nvPr/>
          </p:nvGrpSpPr>
          <p:grpSpPr bwMode="auto">
            <a:xfrm flipH="1">
              <a:off x="1131873" y="2328001"/>
              <a:ext cx="4169664" cy="659825"/>
              <a:chOff x="0" y="5065566"/>
              <a:chExt cx="4166758" cy="976745"/>
            </a:xfrm>
          </p:grpSpPr>
          <p:sp>
            <p:nvSpPr>
              <p:cNvPr id="59" name="Freeform 75"/>
              <p:cNvSpPr/>
              <p:nvPr/>
            </p:nvSpPr>
            <p:spPr>
              <a:xfrm>
                <a:off x="0" y="5067229"/>
                <a:ext cx="4166758" cy="799197"/>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60" name="Freeform 76"/>
              <p:cNvSpPr/>
              <p:nvPr/>
            </p:nvSpPr>
            <p:spPr>
              <a:xfrm>
                <a:off x="0" y="5689306"/>
                <a:ext cx="591625"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grpSp>
        <p:nvGrpSpPr>
          <p:cNvPr id="61" name="Group 58"/>
          <p:cNvGrpSpPr>
            <a:grpSpLocks/>
          </p:cNvGrpSpPr>
          <p:nvPr/>
        </p:nvGrpSpPr>
        <p:grpSpPr bwMode="auto">
          <a:xfrm>
            <a:off x="3309444" y="2702501"/>
            <a:ext cx="5010472" cy="744537"/>
            <a:chOff x="3841865" y="319088"/>
            <a:chExt cx="4166758" cy="1371600"/>
          </a:xfrm>
        </p:grpSpPr>
        <p:sp>
          <p:nvSpPr>
            <p:cNvPr id="62" name="Notched Right Arrow 69"/>
            <p:cNvSpPr/>
            <p:nvPr/>
          </p:nvSpPr>
          <p:spPr>
            <a:xfrm rot="16200000">
              <a:off x="3886239" y="865203"/>
              <a:ext cx="1371600" cy="279371"/>
            </a:xfrm>
            <a:prstGeom prst="notchedRightArrow">
              <a:avLst>
                <a:gd name="adj1" fmla="val 100000"/>
                <a:gd name="adj2" fmla="val 74138"/>
              </a:avLst>
            </a:prstGeom>
            <a:solidFill>
              <a:srgbClr val="FCCA80"/>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63" name="Group 70"/>
            <p:cNvGrpSpPr>
              <a:grpSpLocks/>
            </p:cNvGrpSpPr>
            <p:nvPr/>
          </p:nvGrpSpPr>
          <p:grpSpPr bwMode="auto">
            <a:xfrm>
              <a:off x="3841865" y="704741"/>
              <a:ext cx="4166758" cy="659825"/>
              <a:chOff x="0" y="5065566"/>
              <a:chExt cx="4166758" cy="976745"/>
            </a:xfrm>
          </p:grpSpPr>
          <p:sp>
            <p:nvSpPr>
              <p:cNvPr id="64" name="Freeform 71"/>
              <p:cNvSpPr/>
              <p:nvPr/>
            </p:nvSpPr>
            <p:spPr>
              <a:xfrm>
                <a:off x="0" y="5689537"/>
                <a:ext cx="592077" cy="350663"/>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B86F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65" name="Freeform 72"/>
              <p:cNvSpPr/>
              <p:nvPr/>
            </p:nvSpPr>
            <p:spPr>
              <a:xfrm>
                <a:off x="0" y="5066133"/>
                <a:ext cx="4166758" cy="796571"/>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FBAF4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66" name="Group 57"/>
          <p:cNvGrpSpPr>
            <a:grpSpLocks/>
          </p:cNvGrpSpPr>
          <p:nvPr/>
        </p:nvGrpSpPr>
        <p:grpSpPr bwMode="auto">
          <a:xfrm>
            <a:off x="35497" y="2132856"/>
            <a:ext cx="5022479" cy="744538"/>
            <a:chOff x="1131873" y="1859279"/>
            <a:chExt cx="4169664" cy="1371600"/>
          </a:xfrm>
        </p:grpSpPr>
        <p:sp>
          <p:nvSpPr>
            <p:cNvPr id="67" name="Notched Right Arrow 73"/>
            <p:cNvSpPr/>
            <p:nvPr/>
          </p:nvSpPr>
          <p:spPr>
            <a:xfrm rot="16200000">
              <a:off x="3886403" y="2404609"/>
              <a:ext cx="1371600" cy="280941"/>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a:lstStyle/>
            <a:p>
              <a:pPr fontAlgn="auto">
                <a:spcBef>
                  <a:spcPts val="0"/>
                </a:spcBef>
                <a:spcAft>
                  <a:spcPts val="0"/>
                </a:spcAft>
                <a:defRPr/>
              </a:pPr>
              <a:endParaRPr lang="en-US" sz="1400" b="1">
                <a:solidFill>
                  <a:schemeClr val="tx1"/>
                </a:solidFill>
                <a:cs typeface="AL-Mohanad Bold" pitchFamily="2" charset="-78"/>
              </a:endParaRPr>
            </a:p>
          </p:txBody>
        </p:sp>
        <p:grpSp>
          <p:nvGrpSpPr>
            <p:cNvPr id="68" name="Group 74"/>
            <p:cNvGrpSpPr>
              <a:grpSpLocks/>
            </p:cNvGrpSpPr>
            <p:nvPr/>
          </p:nvGrpSpPr>
          <p:grpSpPr bwMode="auto">
            <a:xfrm flipH="1">
              <a:off x="1131873" y="2328001"/>
              <a:ext cx="4169664" cy="659825"/>
              <a:chOff x="0" y="5065566"/>
              <a:chExt cx="4166758" cy="976745"/>
            </a:xfrm>
          </p:grpSpPr>
          <p:sp>
            <p:nvSpPr>
              <p:cNvPr id="69" name="Freeform 75"/>
              <p:cNvSpPr/>
              <p:nvPr/>
            </p:nvSpPr>
            <p:spPr>
              <a:xfrm>
                <a:off x="0" y="5064382"/>
                <a:ext cx="4166758" cy="800902"/>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70" name="Freeform 76"/>
              <p:cNvSpPr/>
              <p:nvPr/>
            </p:nvSpPr>
            <p:spPr>
              <a:xfrm>
                <a:off x="0" y="5687786"/>
                <a:ext cx="591625" cy="354994"/>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sp>
        <p:nvSpPr>
          <p:cNvPr id="71" name="Rectangle 70"/>
          <p:cNvSpPr>
            <a:spLocks noChangeArrowheads="1"/>
          </p:cNvSpPr>
          <p:nvPr/>
        </p:nvSpPr>
        <p:spPr bwMode="auto">
          <a:xfrm>
            <a:off x="179512" y="1754322"/>
            <a:ext cx="3290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ar-MA" sz="1600" dirty="0">
                <a:cs typeface="AL-Mohanad Bold" pitchFamily="2" charset="-78"/>
              </a:rPr>
              <a:t>خلق مؤسسة التخفيض التلقائي للعقوبة لتحفيز السجناء على الاندماج في برامج التأهيل .</a:t>
            </a:r>
            <a:endParaRPr lang="fr-FR" sz="1600" dirty="0">
              <a:cs typeface="AL-Mohanad Bold" pitchFamily="2" charset="-78"/>
            </a:endParaRPr>
          </a:p>
        </p:txBody>
      </p:sp>
      <p:sp>
        <p:nvSpPr>
          <p:cNvPr id="72" name="Rectangle 71"/>
          <p:cNvSpPr>
            <a:spLocks noChangeArrowheads="1"/>
          </p:cNvSpPr>
          <p:nvPr/>
        </p:nvSpPr>
        <p:spPr bwMode="auto">
          <a:xfrm>
            <a:off x="5147451" y="2204864"/>
            <a:ext cx="38890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ar-MA" sz="1600" dirty="0">
                <a:cs typeface="AL-Mohanad Bold" pitchFamily="2" charset="-78"/>
              </a:rPr>
              <a:t>تحديد أسباب الاعتقال الاحتياطي سواء من طرف النيابة العامة او السيد قاضي التحقيق على سبيل الحصر .</a:t>
            </a:r>
            <a:endParaRPr lang="fr-FR" sz="1600" dirty="0">
              <a:cs typeface="AL-Mohanad Bold" pitchFamily="2" charset="-78"/>
            </a:endParaRPr>
          </a:p>
        </p:txBody>
      </p:sp>
      <p:sp>
        <p:nvSpPr>
          <p:cNvPr id="73" name="Rectangle 72"/>
          <p:cNvSpPr>
            <a:spLocks noChangeArrowheads="1"/>
          </p:cNvSpPr>
          <p:nvPr/>
        </p:nvSpPr>
        <p:spPr bwMode="auto">
          <a:xfrm>
            <a:off x="58990" y="2636912"/>
            <a:ext cx="3246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ar-MA" sz="1600" dirty="0">
                <a:cs typeface="AL-Mohanad Bold" pitchFamily="2" charset="-78"/>
              </a:rPr>
              <a:t>– جعل الحراسة النظرية تدبير استثنائيا لا يلجأ إليه إلا إذا تبين أنه ضروري لأحد الأسباب المنصوص عليها قانوناً. </a:t>
            </a:r>
            <a:endParaRPr lang="fr-FR" sz="1600" dirty="0">
              <a:cs typeface="AL-Mohanad Bold" pitchFamily="2" charset="-78"/>
            </a:endParaRPr>
          </a:p>
        </p:txBody>
      </p:sp>
      <p:sp>
        <p:nvSpPr>
          <p:cNvPr id="74" name="Rectangle 73"/>
          <p:cNvSpPr>
            <a:spLocks noChangeArrowheads="1"/>
          </p:cNvSpPr>
          <p:nvPr/>
        </p:nvSpPr>
        <p:spPr bwMode="auto">
          <a:xfrm>
            <a:off x="4914465" y="3231014"/>
            <a:ext cx="41220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ar-MA" sz="1600" dirty="0">
                <a:cs typeface="AL-Mohanad Bold" pitchFamily="2" charset="-78"/>
              </a:rPr>
              <a:t>- إقرار عقوبات بديلة للعقوبات السالبة للحرية (العمل من أجل المنفعة العامة، الغرامة اليومية، تقييد بعض الحقوق والحريات).</a:t>
            </a:r>
            <a:endParaRPr lang="fr-FR" sz="1600" dirty="0">
              <a:cs typeface="AL-Mohanad Bold" pitchFamily="2" charset="-78"/>
            </a:endParaRPr>
          </a:p>
        </p:txBody>
      </p:sp>
      <p:sp>
        <p:nvSpPr>
          <p:cNvPr id="75" name="Rectangle 74"/>
          <p:cNvSpPr>
            <a:spLocks noChangeArrowheads="1"/>
          </p:cNvSpPr>
          <p:nvPr/>
        </p:nvSpPr>
        <p:spPr bwMode="auto">
          <a:xfrm>
            <a:off x="58989" y="4072715"/>
            <a:ext cx="32275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ar-MA" sz="1600" dirty="0">
                <a:cs typeface="AL-Mohanad Bold" pitchFamily="2" charset="-78"/>
              </a:rPr>
              <a:t>تجريم الانتهاكات الجسيمة لحقوق الإنسان</a:t>
            </a:r>
            <a:r>
              <a:rPr lang="ar-MA" sz="1600" dirty="0" smtClean="0">
                <a:cs typeface="AL-Mohanad Bold" pitchFamily="2" charset="-78"/>
              </a:rPr>
              <a:t>؛</a:t>
            </a:r>
            <a:endParaRPr lang="fr-FR" sz="1600" dirty="0" smtClean="0">
              <a:cs typeface="AL-Mohanad Bold" pitchFamily="2" charset="-78"/>
            </a:endParaRPr>
          </a:p>
          <a:p>
            <a:r>
              <a:rPr lang="ar-MA" sz="1600" dirty="0"/>
              <a:t>تجريم الاختفاء </a:t>
            </a:r>
            <a:r>
              <a:rPr lang="ar-MA" sz="1600" dirty="0" smtClean="0"/>
              <a:t>القسري</a:t>
            </a:r>
            <a:endParaRPr lang="fr-FR" sz="1600" dirty="0"/>
          </a:p>
        </p:txBody>
      </p:sp>
      <p:sp>
        <p:nvSpPr>
          <p:cNvPr id="76" name="Rectangle 75"/>
          <p:cNvSpPr>
            <a:spLocks noChangeArrowheads="1"/>
          </p:cNvSpPr>
          <p:nvPr/>
        </p:nvSpPr>
        <p:spPr bwMode="auto">
          <a:xfrm>
            <a:off x="5215070" y="4483311"/>
            <a:ext cx="3821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ar-MA" sz="1600" dirty="0">
                <a:cs typeface="AL-Mohanad Bold" pitchFamily="2" charset="-78"/>
              </a:rPr>
              <a:t>تخفيض عدد الجرائم التي يعاقب عليها بالإعدام، واشتراط إجماع الهيئة لإمكان الحكم به.</a:t>
            </a:r>
            <a:endParaRPr lang="fr-FR" sz="1600" dirty="0">
              <a:cs typeface="AL-Mohanad Bold" pitchFamily="2" charset="-78"/>
            </a:endParaRPr>
          </a:p>
        </p:txBody>
      </p:sp>
      <p:grpSp>
        <p:nvGrpSpPr>
          <p:cNvPr id="78" name="Group 54"/>
          <p:cNvGrpSpPr>
            <a:grpSpLocks/>
          </p:cNvGrpSpPr>
          <p:nvPr/>
        </p:nvGrpSpPr>
        <p:grpSpPr bwMode="auto">
          <a:xfrm>
            <a:off x="3448698" y="5852815"/>
            <a:ext cx="4167187" cy="744537"/>
            <a:chOff x="3841865" y="319088"/>
            <a:chExt cx="4166758" cy="1371600"/>
          </a:xfrm>
        </p:grpSpPr>
        <p:sp>
          <p:nvSpPr>
            <p:cNvPr id="79" name="Notched Right Arrow 85"/>
            <p:cNvSpPr/>
            <p:nvPr/>
          </p:nvSpPr>
          <p:spPr>
            <a:xfrm rot="16200000">
              <a:off x="3886239" y="865203"/>
              <a:ext cx="1371600" cy="279371"/>
            </a:xfrm>
            <a:prstGeom prst="notchedRightArrow">
              <a:avLst>
                <a:gd name="adj1" fmla="val 100000"/>
                <a:gd name="adj2" fmla="val 74138"/>
              </a:avLst>
            </a:prstGeom>
            <a:ln/>
          </p:spPr>
          <p:style>
            <a:lnRef idx="1">
              <a:schemeClr val="accent2"/>
            </a:lnRef>
            <a:fillRef idx="3">
              <a:schemeClr val="accent2"/>
            </a:fillRef>
            <a:effectRef idx="2">
              <a:schemeClr val="accent2"/>
            </a:effectRef>
            <a:fontRef idx="minor">
              <a:schemeClr val="lt1"/>
            </a:fontRef>
          </p:style>
          <p:txBody>
            <a:bodyPr rIns="36576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80" name="Group 86"/>
            <p:cNvGrpSpPr>
              <a:grpSpLocks/>
            </p:cNvGrpSpPr>
            <p:nvPr/>
          </p:nvGrpSpPr>
          <p:grpSpPr bwMode="auto">
            <a:xfrm>
              <a:off x="3841865" y="704741"/>
              <a:ext cx="4166758" cy="659825"/>
              <a:chOff x="0" y="5065566"/>
              <a:chExt cx="4166758" cy="976745"/>
            </a:xfrm>
          </p:grpSpPr>
          <p:sp>
            <p:nvSpPr>
              <p:cNvPr id="81" name="Freeform 87"/>
              <p:cNvSpPr/>
              <p:nvPr/>
            </p:nvSpPr>
            <p:spPr>
              <a:xfrm>
                <a:off x="0" y="5689537"/>
                <a:ext cx="592076" cy="350663"/>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82" name="Freeform 88"/>
              <p:cNvSpPr/>
              <p:nvPr/>
            </p:nvSpPr>
            <p:spPr>
              <a:xfrm>
                <a:off x="0" y="5066133"/>
                <a:ext cx="4166758" cy="796571"/>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ln/>
            </p:spPr>
            <p:style>
              <a:lnRef idx="1">
                <a:schemeClr val="accent2"/>
              </a:lnRef>
              <a:fillRef idx="3">
                <a:schemeClr val="accent2"/>
              </a:fillRef>
              <a:effectRef idx="2">
                <a:schemeClr val="accent2"/>
              </a:effectRef>
              <a:fontRef idx="minor">
                <a:schemeClr val="lt1"/>
              </a:fontRef>
            </p:style>
            <p:txBody>
              <a:bodyPr lIns="457200" rIns="36576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83" name="Group 57"/>
          <p:cNvGrpSpPr>
            <a:grpSpLocks/>
          </p:cNvGrpSpPr>
          <p:nvPr/>
        </p:nvGrpSpPr>
        <p:grpSpPr bwMode="auto">
          <a:xfrm>
            <a:off x="35496" y="5292622"/>
            <a:ext cx="5022479" cy="746125"/>
            <a:chOff x="1131873" y="1859279"/>
            <a:chExt cx="4169664" cy="1371600"/>
          </a:xfrm>
        </p:grpSpPr>
        <p:sp>
          <p:nvSpPr>
            <p:cNvPr id="84" name="Notched Right Arrow 73"/>
            <p:cNvSpPr/>
            <p:nvPr/>
          </p:nvSpPr>
          <p:spPr>
            <a:xfrm rot="16200000">
              <a:off x="3886403" y="2404609"/>
              <a:ext cx="1371600" cy="280941"/>
            </a:xfrm>
            <a:prstGeom prst="notchedRightArrow">
              <a:avLst>
                <a:gd name="adj1" fmla="val 100000"/>
                <a:gd name="adj2" fmla="val 74138"/>
              </a:avLst>
            </a:prstGeom>
            <a:ln/>
          </p:spPr>
          <p:style>
            <a:lnRef idx="1">
              <a:schemeClr val="accent3"/>
            </a:lnRef>
            <a:fillRef idx="3">
              <a:schemeClr val="accent3"/>
            </a:fillRef>
            <a:effectRef idx="2">
              <a:schemeClr val="accent3"/>
            </a:effectRef>
            <a:fontRef idx="minor">
              <a:schemeClr val="lt1"/>
            </a:fontRef>
          </p:style>
          <p:txBody>
            <a:bodyPr lIns="274320"/>
            <a:lstStyle/>
            <a:p>
              <a:pPr fontAlgn="auto">
                <a:spcBef>
                  <a:spcPts val="0"/>
                </a:spcBef>
                <a:spcAft>
                  <a:spcPts val="0"/>
                </a:spcAft>
                <a:defRPr/>
              </a:pPr>
              <a:endParaRPr lang="en-US" sz="1400" b="1">
                <a:solidFill>
                  <a:schemeClr val="tx1"/>
                </a:solidFill>
                <a:cs typeface="AL-Mohanad Bold" pitchFamily="2" charset="-78"/>
              </a:endParaRPr>
            </a:p>
          </p:txBody>
        </p:sp>
        <p:grpSp>
          <p:nvGrpSpPr>
            <p:cNvPr id="85" name="Group 74"/>
            <p:cNvGrpSpPr>
              <a:grpSpLocks/>
            </p:cNvGrpSpPr>
            <p:nvPr/>
          </p:nvGrpSpPr>
          <p:grpSpPr bwMode="auto">
            <a:xfrm flipH="1">
              <a:off x="1131873" y="2328001"/>
              <a:ext cx="4169664" cy="659825"/>
              <a:chOff x="0" y="5065566"/>
              <a:chExt cx="4166758" cy="976745"/>
            </a:xfrm>
          </p:grpSpPr>
          <p:sp>
            <p:nvSpPr>
              <p:cNvPr id="86" name="Freeform 75"/>
              <p:cNvSpPr/>
              <p:nvPr/>
            </p:nvSpPr>
            <p:spPr>
              <a:xfrm>
                <a:off x="0" y="5067229"/>
                <a:ext cx="4166758" cy="799197"/>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ln/>
            </p:spPr>
            <p:style>
              <a:lnRef idx="1">
                <a:schemeClr val="accent3"/>
              </a:lnRef>
              <a:fillRef idx="3">
                <a:schemeClr val="accent3"/>
              </a:fillRef>
              <a:effectRef idx="2">
                <a:schemeClr val="accent3"/>
              </a:effectRef>
              <a:fontRef idx="minor">
                <a:schemeClr val="lt1"/>
              </a:fontRef>
            </p:style>
            <p:txBody>
              <a:bodyPr lIns="27432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87" name="Freeform 76"/>
              <p:cNvSpPr/>
              <p:nvPr/>
            </p:nvSpPr>
            <p:spPr>
              <a:xfrm>
                <a:off x="0" y="5689306"/>
                <a:ext cx="591625"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sp>
        <p:nvSpPr>
          <p:cNvPr id="88" name="Rectangle 87"/>
          <p:cNvSpPr>
            <a:spLocks noChangeArrowheads="1"/>
          </p:cNvSpPr>
          <p:nvPr/>
        </p:nvSpPr>
        <p:spPr bwMode="auto">
          <a:xfrm>
            <a:off x="58988" y="5106670"/>
            <a:ext cx="32060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ar-MA" sz="1600" dirty="0">
                <a:cs typeface="AL-Mohanad Bold" pitchFamily="2" charset="-78"/>
              </a:rPr>
              <a:t>تشجيع العدالة التصالحية وتبسيط  إجراءاتها.</a:t>
            </a:r>
            <a:endParaRPr lang="fr-FR" sz="1600" dirty="0">
              <a:cs typeface="AL-Mohanad Bold" pitchFamily="2" charset="-78"/>
            </a:endParaRPr>
          </a:p>
        </p:txBody>
      </p:sp>
      <p:sp>
        <p:nvSpPr>
          <p:cNvPr id="89" name="Rectangle 88"/>
          <p:cNvSpPr>
            <a:spLocks noChangeArrowheads="1"/>
          </p:cNvSpPr>
          <p:nvPr/>
        </p:nvSpPr>
        <p:spPr bwMode="auto">
          <a:xfrm>
            <a:off x="5147451" y="5373216"/>
            <a:ext cx="38890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ar-MA" sz="1600" dirty="0">
                <a:cs typeface="AL-Mohanad Bold" pitchFamily="2" charset="-78"/>
              </a:rPr>
              <a:t>تعزيز الحماية الجنائية للمرأة والطفل، انسجاما مع الاتفاقيات الدولية ذات الصلة بالموضوع. </a:t>
            </a:r>
            <a:endParaRPr lang="fr-FR" sz="1600" dirty="0">
              <a:cs typeface="AL-Mohanad Bold" pitchFamily="2" charset="-78"/>
            </a:endParaRPr>
          </a:p>
        </p:txBody>
      </p:sp>
      <p:pic>
        <p:nvPicPr>
          <p:cNvPr id="7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Image 89"/>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9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26959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500"/>
                                        <p:tgtEl>
                                          <p:spTgt spid="6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right)">
                                      <p:cBhvr>
                                        <p:cTn id="29" dur="500"/>
                                        <p:tgtEl>
                                          <p:spTgt spid="4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p:cTn id="44" dur="500" fill="hold"/>
                                        <p:tgtEl>
                                          <p:spTgt spid="74"/>
                                        </p:tgtEl>
                                        <p:attrNameLst>
                                          <p:attrName>ppt_w</p:attrName>
                                        </p:attrNameLst>
                                      </p:cBhvr>
                                      <p:tavLst>
                                        <p:tav tm="0">
                                          <p:val>
                                            <p:fltVal val="0"/>
                                          </p:val>
                                        </p:tav>
                                        <p:tav tm="100000">
                                          <p:val>
                                            <p:strVal val="#ppt_w"/>
                                          </p:val>
                                        </p:tav>
                                      </p:tavLst>
                                    </p:anim>
                                    <p:anim calcmode="lin" valueType="num">
                                      <p:cBhvr>
                                        <p:cTn id="45" dur="500" fill="hold"/>
                                        <p:tgtEl>
                                          <p:spTgt spid="74"/>
                                        </p:tgtEl>
                                        <p:attrNameLst>
                                          <p:attrName>ppt_h</p:attrName>
                                        </p:attrNameLst>
                                      </p:cBhvr>
                                      <p:tavLst>
                                        <p:tav tm="0">
                                          <p:val>
                                            <p:fltVal val="0"/>
                                          </p:val>
                                        </p:tav>
                                        <p:tav tm="100000">
                                          <p:val>
                                            <p:strVal val="#ppt_h"/>
                                          </p:val>
                                        </p:tav>
                                      </p:tavLst>
                                    </p:anim>
                                    <p:animEffect transition="in" filter="fade">
                                      <p:cBhvr>
                                        <p:cTn id="46" dur="500"/>
                                        <p:tgtEl>
                                          <p:spTgt spid="7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p:cTn id="55" dur="500" fill="hold"/>
                                        <p:tgtEl>
                                          <p:spTgt spid="75"/>
                                        </p:tgtEl>
                                        <p:attrNameLst>
                                          <p:attrName>ppt_w</p:attrName>
                                        </p:attrNameLst>
                                      </p:cBhvr>
                                      <p:tavLst>
                                        <p:tav tm="0">
                                          <p:val>
                                            <p:fltVal val="0"/>
                                          </p:val>
                                        </p:tav>
                                        <p:tav tm="100000">
                                          <p:val>
                                            <p:strVal val="#ppt_w"/>
                                          </p:val>
                                        </p:tav>
                                      </p:tavLst>
                                    </p:anim>
                                    <p:anim calcmode="lin" valueType="num">
                                      <p:cBhvr>
                                        <p:cTn id="56" dur="500" fill="hold"/>
                                        <p:tgtEl>
                                          <p:spTgt spid="75"/>
                                        </p:tgtEl>
                                        <p:attrNameLst>
                                          <p:attrName>ppt_h</p:attrName>
                                        </p:attrNameLst>
                                      </p:cBhvr>
                                      <p:tavLst>
                                        <p:tav tm="0">
                                          <p:val>
                                            <p:fltVal val="0"/>
                                          </p:val>
                                        </p:tav>
                                        <p:tav tm="100000">
                                          <p:val>
                                            <p:strVal val="#ppt_h"/>
                                          </p:val>
                                        </p:tav>
                                      </p:tavLst>
                                    </p:anim>
                                    <p:animEffect transition="in" filter="fade">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p:cTn id="66" dur="500" fill="hold"/>
                                        <p:tgtEl>
                                          <p:spTgt spid="76"/>
                                        </p:tgtEl>
                                        <p:attrNameLst>
                                          <p:attrName>ppt_w</p:attrName>
                                        </p:attrNameLst>
                                      </p:cBhvr>
                                      <p:tavLst>
                                        <p:tav tm="0">
                                          <p:val>
                                            <p:fltVal val="0"/>
                                          </p:val>
                                        </p:tav>
                                        <p:tav tm="100000">
                                          <p:val>
                                            <p:strVal val="#ppt_w"/>
                                          </p:val>
                                        </p:tav>
                                      </p:tavLst>
                                    </p:anim>
                                    <p:anim calcmode="lin" valueType="num">
                                      <p:cBhvr>
                                        <p:cTn id="67" dur="500" fill="hold"/>
                                        <p:tgtEl>
                                          <p:spTgt spid="76"/>
                                        </p:tgtEl>
                                        <p:attrNameLst>
                                          <p:attrName>ppt_h</p:attrName>
                                        </p:attrNameLst>
                                      </p:cBhvr>
                                      <p:tavLst>
                                        <p:tav tm="0">
                                          <p:val>
                                            <p:fltVal val="0"/>
                                          </p:val>
                                        </p:tav>
                                        <p:tav tm="100000">
                                          <p:val>
                                            <p:strVal val="#ppt_h"/>
                                          </p:val>
                                        </p:tav>
                                      </p:tavLst>
                                    </p:anim>
                                    <p:animEffect transition="in" filter="fade">
                                      <p:cBhvr>
                                        <p:cTn id="68" dur="500"/>
                                        <p:tgtEl>
                                          <p:spTgt spid="7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right)">
                                      <p:cBhvr>
                                        <p:cTn id="73" dur="500"/>
                                        <p:tgtEl>
                                          <p:spTgt spid="83"/>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88"/>
                                        </p:tgtEl>
                                        <p:attrNameLst>
                                          <p:attrName>style.visibility</p:attrName>
                                        </p:attrNameLst>
                                      </p:cBhvr>
                                      <p:to>
                                        <p:strVal val="visible"/>
                                      </p:to>
                                    </p:set>
                                    <p:anim calcmode="lin" valueType="num">
                                      <p:cBhvr>
                                        <p:cTn id="77" dur="500" fill="hold"/>
                                        <p:tgtEl>
                                          <p:spTgt spid="88"/>
                                        </p:tgtEl>
                                        <p:attrNameLst>
                                          <p:attrName>ppt_w</p:attrName>
                                        </p:attrNameLst>
                                      </p:cBhvr>
                                      <p:tavLst>
                                        <p:tav tm="0">
                                          <p:val>
                                            <p:fltVal val="0"/>
                                          </p:val>
                                        </p:tav>
                                        <p:tav tm="100000">
                                          <p:val>
                                            <p:strVal val="#ppt_w"/>
                                          </p:val>
                                        </p:tav>
                                      </p:tavLst>
                                    </p:anim>
                                    <p:anim calcmode="lin" valueType="num">
                                      <p:cBhvr>
                                        <p:cTn id="78" dur="500" fill="hold"/>
                                        <p:tgtEl>
                                          <p:spTgt spid="88"/>
                                        </p:tgtEl>
                                        <p:attrNameLst>
                                          <p:attrName>ppt_h</p:attrName>
                                        </p:attrNameLst>
                                      </p:cBhvr>
                                      <p:tavLst>
                                        <p:tav tm="0">
                                          <p:val>
                                            <p:fltVal val="0"/>
                                          </p:val>
                                        </p:tav>
                                        <p:tav tm="100000">
                                          <p:val>
                                            <p:strVal val="#ppt_h"/>
                                          </p:val>
                                        </p:tav>
                                      </p:tavLst>
                                    </p:anim>
                                    <p:animEffect transition="in" filter="fade">
                                      <p:cBhvr>
                                        <p:cTn id="79" dur="500"/>
                                        <p:tgtEl>
                                          <p:spTgt spid="8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left)">
                                      <p:cBhvr>
                                        <p:cTn id="84" dur="500"/>
                                        <p:tgtEl>
                                          <p:spTgt spid="78"/>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 calcmode="lin" valueType="num">
                                      <p:cBhvr>
                                        <p:cTn id="88" dur="500" fill="hold"/>
                                        <p:tgtEl>
                                          <p:spTgt spid="89"/>
                                        </p:tgtEl>
                                        <p:attrNameLst>
                                          <p:attrName>ppt_w</p:attrName>
                                        </p:attrNameLst>
                                      </p:cBhvr>
                                      <p:tavLst>
                                        <p:tav tm="0">
                                          <p:val>
                                            <p:fltVal val="0"/>
                                          </p:val>
                                        </p:tav>
                                        <p:tav tm="100000">
                                          <p:val>
                                            <p:strVal val="#ppt_w"/>
                                          </p:val>
                                        </p:tav>
                                      </p:tavLst>
                                    </p:anim>
                                    <p:anim calcmode="lin" valueType="num">
                                      <p:cBhvr>
                                        <p:cTn id="89" dur="500" fill="hold"/>
                                        <p:tgtEl>
                                          <p:spTgt spid="89"/>
                                        </p:tgtEl>
                                        <p:attrNameLst>
                                          <p:attrName>ppt_h</p:attrName>
                                        </p:attrNameLst>
                                      </p:cBhvr>
                                      <p:tavLst>
                                        <p:tav tm="0">
                                          <p:val>
                                            <p:fltVal val="0"/>
                                          </p:val>
                                        </p:tav>
                                        <p:tav tm="100000">
                                          <p:val>
                                            <p:strVal val="#ppt_h"/>
                                          </p:val>
                                        </p:tav>
                                      </p:tavLst>
                                    </p:anim>
                                    <p:animEffect transition="in" filter="fade">
                                      <p:cBhvr>
                                        <p:cTn id="9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92511" y="1628800"/>
            <a:ext cx="5027761" cy="864096"/>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ar-MA" sz="4000" dirty="0" smtClean="0">
                <a:solidFill>
                  <a:srgbClr val="C00000"/>
                </a:solidFill>
                <a:effectLst/>
                <a:latin typeface="ae_AlArabiya" pitchFamily="18" charset="-78"/>
                <a:cs typeface="AL-Mohanad Bold" pitchFamily="2" charset="-78"/>
              </a:rPr>
              <a:t>مـقـومـات الإصـلاح :</a:t>
            </a:r>
            <a:endParaRPr lang="ar-MA" sz="4000" dirty="0">
              <a:solidFill>
                <a:srgbClr val="C00000"/>
              </a:solidFill>
              <a:latin typeface="ae_AlArabiya" pitchFamily="18" charset="-78"/>
              <a:cs typeface="AL-Mohanad Bold" pitchFamily="2" charset="-78"/>
            </a:endParaRPr>
          </a:p>
        </p:txBody>
      </p:sp>
      <p:grpSp>
        <p:nvGrpSpPr>
          <p:cNvPr id="6" name="Group 39"/>
          <p:cNvGrpSpPr>
            <a:grpSpLocks/>
          </p:cNvGrpSpPr>
          <p:nvPr/>
        </p:nvGrpSpPr>
        <p:grpSpPr bwMode="auto">
          <a:xfrm>
            <a:off x="6979469" y="4783460"/>
            <a:ext cx="896937" cy="928687"/>
            <a:chOff x="856831" y="3649248"/>
            <a:chExt cx="1221132" cy="1221132"/>
          </a:xfrm>
        </p:grpSpPr>
        <p:sp>
          <p:nvSpPr>
            <p:cNvPr id="7" name="Oval 43"/>
            <p:cNvSpPr/>
            <p:nvPr/>
          </p:nvSpPr>
          <p:spPr>
            <a:xfrm>
              <a:off x="856831" y="3649248"/>
              <a:ext cx="1221132" cy="1221132"/>
            </a:xfrm>
            <a:prstGeom prst="ellipse">
              <a:avLst/>
            </a:prstGeom>
            <a:gradFill flip="none" rotWithShape="1">
              <a:gsLst>
                <a:gs pos="100000">
                  <a:schemeClr val="bg1"/>
                </a:gs>
                <a:gs pos="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 name="Oval 44"/>
            <p:cNvSpPr/>
            <p:nvPr/>
          </p:nvSpPr>
          <p:spPr>
            <a:xfrm>
              <a:off x="951473" y="3736231"/>
              <a:ext cx="1017723" cy="101761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r="100000" b="100000"/>
              </a:path>
              <a:tileRect l="-100000" t="-100000"/>
            </a:gradFill>
            <a:ln>
              <a:noFill/>
            </a:ln>
            <a:effectLst>
              <a:outerShdw blurRad="571500" dist="38100" dir="5400000" sx="106000" sy="106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 name="Oval 45"/>
            <p:cNvSpPr/>
            <p:nvPr/>
          </p:nvSpPr>
          <p:spPr>
            <a:xfrm>
              <a:off x="992992" y="3776579"/>
              <a:ext cx="935842" cy="937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 name="Donut 46"/>
            <p:cNvSpPr/>
            <p:nvPr/>
          </p:nvSpPr>
          <p:spPr>
            <a:xfrm>
              <a:off x="1235057" y="4024981"/>
              <a:ext cx="451712" cy="448792"/>
            </a:xfrm>
            <a:prstGeom prst="donut">
              <a:avLst>
                <a:gd name="adj" fmla="val 10167"/>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grpSp>
          <p:nvGrpSpPr>
            <p:cNvPr id="13" name="Group 47"/>
            <p:cNvGrpSpPr/>
            <p:nvPr/>
          </p:nvGrpSpPr>
          <p:grpSpPr>
            <a:xfrm>
              <a:off x="1120379" y="4057462"/>
              <a:ext cx="539061" cy="396000"/>
              <a:chOff x="1120379" y="4057462"/>
              <a:chExt cx="539061" cy="396000"/>
            </a:xfrm>
            <a:solidFill>
              <a:schemeClr val="bg1"/>
            </a:solidFill>
            <a:effectLst>
              <a:outerShdw blurRad="50800" dist="38100" dir="2700000" algn="tl" rotWithShape="0">
                <a:prstClr val="black">
                  <a:alpha val="40000"/>
                </a:prstClr>
              </a:outerShdw>
            </a:effectLst>
          </p:grpSpPr>
          <p:sp>
            <p:nvSpPr>
              <p:cNvPr id="14" name="Oval 48"/>
              <p:cNvSpPr/>
              <p:nvPr/>
            </p:nvSpPr>
            <p:spPr>
              <a:xfrm>
                <a:off x="1263440" y="4057462"/>
                <a:ext cx="396000" cy="39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 name="Isosceles Triangle 49"/>
              <p:cNvSpPr/>
              <p:nvPr/>
            </p:nvSpPr>
            <p:spPr>
              <a:xfrm rot="15962150">
                <a:off x="1138379" y="4165462"/>
                <a:ext cx="144000"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grpSp>
      <p:sp>
        <p:nvSpPr>
          <p:cNvPr id="16" name="TextBox 80"/>
          <p:cNvSpPr txBox="1"/>
          <p:nvPr/>
        </p:nvSpPr>
        <p:spPr>
          <a:xfrm rot="16516">
            <a:off x="7200131" y="5024760"/>
            <a:ext cx="387350" cy="400050"/>
          </a:xfrm>
          <a:prstGeom prst="rect">
            <a:avLst/>
          </a:prstGeom>
          <a:noFill/>
        </p:spPr>
        <p:txBody>
          <a:bodyPr>
            <a:spAutoFit/>
          </a:bodyPr>
          <a:lstStyle/>
          <a:p>
            <a:pPr algn="ctr">
              <a:defRPr/>
            </a:pPr>
            <a:r>
              <a:rPr lang="en-IN" sz="2000" dirty="0">
                <a:solidFill>
                  <a:schemeClr val="bg1">
                    <a:lumMod val="50000"/>
                  </a:schemeClr>
                </a:solidFill>
                <a:latin typeface="Impact" pitchFamily="34" charset="0"/>
              </a:rPr>
              <a:t>3</a:t>
            </a:r>
          </a:p>
        </p:txBody>
      </p:sp>
      <p:sp>
        <p:nvSpPr>
          <p:cNvPr id="17" name="Freeform 7"/>
          <p:cNvSpPr>
            <a:spLocks/>
          </p:cNvSpPr>
          <p:nvPr/>
        </p:nvSpPr>
        <p:spPr bwMode="auto">
          <a:xfrm rot="5400000" flipV="1">
            <a:off x="7911332" y="4746947"/>
            <a:ext cx="430212" cy="928687"/>
          </a:xfrm>
          <a:custGeom>
            <a:avLst/>
            <a:gdLst>
              <a:gd name="T0" fmla="*/ 138 w 565"/>
              <a:gd name="T1" fmla="*/ 875 h 875"/>
              <a:gd name="T2" fmla="*/ 135 w 565"/>
              <a:gd name="T3" fmla="*/ 814 h 875"/>
              <a:gd name="T4" fmla="*/ 11 w 565"/>
              <a:gd name="T5" fmla="*/ 633 h 875"/>
              <a:gd name="T6" fmla="*/ 95 w 565"/>
              <a:gd name="T7" fmla="*/ 566 h 875"/>
              <a:gd name="T8" fmla="*/ 99 w 565"/>
              <a:gd name="T9" fmla="*/ 63 h 875"/>
              <a:gd name="T10" fmla="*/ 138 w 565"/>
              <a:gd name="T11" fmla="*/ 2 h 875"/>
              <a:gd name="T12" fmla="*/ 185 w 565"/>
              <a:gd name="T13" fmla="*/ 23 h 875"/>
              <a:gd name="T14" fmla="*/ 199 w 565"/>
              <a:gd name="T15" fmla="*/ 55 h 875"/>
              <a:gd name="T16" fmla="*/ 199 w 565"/>
              <a:gd name="T17" fmla="*/ 361 h 875"/>
              <a:gd name="T18" fmla="*/ 225 w 565"/>
              <a:gd name="T19" fmla="*/ 361 h 875"/>
              <a:gd name="T20" fmla="*/ 225 w 565"/>
              <a:gd name="T21" fmla="*/ 268 h 875"/>
              <a:gd name="T22" fmla="*/ 264 w 565"/>
              <a:gd name="T23" fmla="*/ 215 h 875"/>
              <a:gd name="T24" fmla="*/ 314 w 565"/>
              <a:gd name="T25" fmla="*/ 237 h 875"/>
              <a:gd name="T26" fmla="*/ 325 w 565"/>
              <a:gd name="T27" fmla="*/ 272 h 875"/>
              <a:gd name="T28" fmla="*/ 325 w 565"/>
              <a:gd name="T29" fmla="*/ 362 h 875"/>
              <a:gd name="T30" fmla="*/ 343 w 565"/>
              <a:gd name="T31" fmla="*/ 361 h 875"/>
              <a:gd name="T32" fmla="*/ 344 w 565"/>
              <a:gd name="T33" fmla="*/ 287 h 875"/>
              <a:gd name="T34" fmla="*/ 396 w 565"/>
              <a:gd name="T35" fmla="*/ 237 h 875"/>
              <a:gd name="T36" fmla="*/ 450 w 565"/>
              <a:gd name="T37" fmla="*/ 290 h 875"/>
              <a:gd name="T38" fmla="*/ 450 w 565"/>
              <a:gd name="T39" fmla="*/ 361 h 875"/>
              <a:gd name="T40" fmla="*/ 468 w 565"/>
              <a:gd name="T41" fmla="*/ 361 h 875"/>
              <a:gd name="T42" fmla="*/ 468 w 565"/>
              <a:gd name="T43" fmla="*/ 301 h 875"/>
              <a:gd name="T44" fmla="*/ 512 w 565"/>
              <a:gd name="T45" fmla="*/ 251 h 875"/>
              <a:gd name="T46" fmla="*/ 563 w 565"/>
              <a:gd name="T47" fmla="*/ 310 h 875"/>
              <a:gd name="T48" fmla="*/ 564 w 565"/>
              <a:gd name="T49" fmla="*/ 755 h 875"/>
              <a:gd name="T50" fmla="*/ 560 w 565"/>
              <a:gd name="T51" fmla="*/ 811 h 875"/>
              <a:gd name="T52" fmla="*/ 539 w 565"/>
              <a:gd name="T53" fmla="*/ 875 h 875"/>
              <a:gd name="T54" fmla="*/ 138 w 565"/>
              <a:gd name="T55"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5" h="875">
                <a:moveTo>
                  <a:pt x="138" y="875"/>
                </a:moveTo>
                <a:cubicBezTo>
                  <a:pt x="135" y="814"/>
                  <a:pt x="135" y="814"/>
                  <a:pt x="135" y="814"/>
                </a:cubicBezTo>
                <a:cubicBezTo>
                  <a:pt x="135" y="814"/>
                  <a:pt x="0" y="693"/>
                  <a:pt x="11" y="633"/>
                </a:cubicBezTo>
                <a:cubicBezTo>
                  <a:pt x="2" y="578"/>
                  <a:pt x="84" y="563"/>
                  <a:pt x="95" y="566"/>
                </a:cubicBezTo>
                <a:cubicBezTo>
                  <a:pt x="106" y="569"/>
                  <a:pt x="89" y="189"/>
                  <a:pt x="99" y="63"/>
                </a:cubicBezTo>
                <a:cubicBezTo>
                  <a:pt x="100" y="45"/>
                  <a:pt x="109" y="4"/>
                  <a:pt x="138" y="2"/>
                </a:cubicBezTo>
                <a:cubicBezTo>
                  <a:pt x="168" y="0"/>
                  <a:pt x="180" y="17"/>
                  <a:pt x="185" y="23"/>
                </a:cubicBezTo>
                <a:cubicBezTo>
                  <a:pt x="190" y="29"/>
                  <a:pt x="198" y="47"/>
                  <a:pt x="199" y="55"/>
                </a:cubicBezTo>
                <a:cubicBezTo>
                  <a:pt x="200" y="63"/>
                  <a:pt x="199" y="361"/>
                  <a:pt x="199" y="361"/>
                </a:cubicBezTo>
                <a:cubicBezTo>
                  <a:pt x="225" y="361"/>
                  <a:pt x="225" y="361"/>
                  <a:pt x="225" y="361"/>
                </a:cubicBezTo>
                <a:cubicBezTo>
                  <a:pt x="225" y="361"/>
                  <a:pt x="222" y="291"/>
                  <a:pt x="225" y="268"/>
                </a:cubicBezTo>
                <a:cubicBezTo>
                  <a:pt x="227" y="252"/>
                  <a:pt x="238" y="217"/>
                  <a:pt x="264" y="215"/>
                </a:cubicBezTo>
                <a:cubicBezTo>
                  <a:pt x="291" y="213"/>
                  <a:pt x="305" y="221"/>
                  <a:pt x="314" y="237"/>
                </a:cubicBezTo>
                <a:cubicBezTo>
                  <a:pt x="321" y="249"/>
                  <a:pt x="324" y="263"/>
                  <a:pt x="325" y="272"/>
                </a:cubicBezTo>
                <a:cubicBezTo>
                  <a:pt x="327" y="294"/>
                  <a:pt x="325" y="362"/>
                  <a:pt x="325" y="362"/>
                </a:cubicBezTo>
                <a:cubicBezTo>
                  <a:pt x="343" y="361"/>
                  <a:pt x="343" y="361"/>
                  <a:pt x="343" y="361"/>
                </a:cubicBezTo>
                <a:cubicBezTo>
                  <a:pt x="343" y="361"/>
                  <a:pt x="342" y="305"/>
                  <a:pt x="344" y="287"/>
                </a:cubicBezTo>
                <a:cubicBezTo>
                  <a:pt x="346" y="270"/>
                  <a:pt x="360" y="236"/>
                  <a:pt x="396" y="237"/>
                </a:cubicBezTo>
                <a:cubicBezTo>
                  <a:pt x="432" y="238"/>
                  <a:pt x="448" y="262"/>
                  <a:pt x="450" y="290"/>
                </a:cubicBezTo>
                <a:cubicBezTo>
                  <a:pt x="451" y="318"/>
                  <a:pt x="450" y="361"/>
                  <a:pt x="450" y="361"/>
                </a:cubicBezTo>
                <a:cubicBezTo>
                  <a:pt x="468" y="361"/>
                  <a:pt x="468" y="361"/>
                  <a:pt x="468" y="361"/>
                </a:cubicBezTo>
                <a:cubicBezTo>
                  <a:pt x="468" y="361"/>
                  <a:pt x="466" y="316"/>
                  <a:pt x="468" y="301"/>
                </a:cubicBezTo>
                <a:cubicBezTo>
                  <a:pt x="469" y="285"/>
                  <a:pt x="478" y="253"/>
                  <a:pt x="512" y="251"/>
                </a:cubicBezTo>
                <a:cubicBezTo>
                  <a:pt x="545" y="250"/>
                  <a:pt x="561" y="282"/>
                  <a:pt x="563" y="310"/>
                </a:cubicBezTo>
                <a:cubicBezTo>
                  <a:pt x="565" y="338"/>
                  <a:pt x="564" y="755"/>
                  <a:pt x="564" y="755"/>
                </a:cubicBezTo>
                <a:cubicBezTo>
                  <a:pt x="564" y="755"/>
                  <a:pt x="563" y="791"/>
                  <a:pt x="560" y="811"/>
                </a:cubicBezTo>
                <a:cubicBezTo>
                  <a:pt x="556" y="832"/>
                  <a:pt x="539" y="875"/>
                  <a:pt x="539" y="875"/>
                </a:cubicBezTo>
                <a:lnTo>
                  <a:pt x="138" y="875"/>
                </a:lnTo>
                <a:close/>
              </a:path>
            </a:pathLst>
          </a:custGeom>
          <a:solidFill>
            <a:schemeClr val="accent3">
              <a:lumMod val="75000"/>
            </a:schemeClr>
          </a:solidFill>
          <a:ln>
            <a:headEnd/>
            <a:tailEnd/>
          </a:ln>
        </p:spPr>
        <p:style>
          <a:lnRef idx="1">
            <a:schemeClr val="accent5"/>
          </a:lnRef>
          <a:fillRef idx="3">
            <a:schemeClr val="accent5"/>
          </a:fillRef>
          <a:effectRef idx="2">
            <a:schemeClr val="accent5"/>
          </a:effectRef>
          <a:fontRef idx="minor">
            <a:schemeClr val="lt1"/>
          </a:fontRef>
        </p:style>
        <p:txBody>
          <a:bodyPr/>
          <a:lstStyle/>
          <a:p>
            <a:pPr>
              <a:defRPr/>
            </a:pPr>
            <a:endParaRPr lang="en-IN"/>
          </a:p>
        </p:txBody>
      </p:sp>
      <p:grpSp>
        <p:nvGrpSpPr>
          <p:cNvPr id="18" name="Group 39"/>
          <p:cNvGrpSpPr>
            <a:grpSpLocks/>
          </p:cNvGrpSpPr>
          <p:nvPr/>
        </p:nvGrpSpPr>
        <p:grpSpPr bwMode="auto">
          <a:xfrm>
            <a:off x="6979469" y="3926210"/>
            <a:ext cx="896937" cy="928687"/>
            <a:chOff x="856831" y="3649248"/>
            <a:chExt cx="1221132" cy="1221132"/>
          </a:xfrm>
        </p:grpSpPr>
        <p:sp>
          <p:nvSpPr>
            <p:cNvPr id="19" name="Oval 43"/>
            <p:cNvSpPr/>
            <p:nvPr/>
          </p:nvSpPr>
          <p:spPr>
            <a:xfrm>
              <a:off x="856831" y="3649248"/>
              <a:ext cx="1221132" cy="1221132"/>
            </a:xfrm>
            <a:prstGeom prst="ellipse">
              <a:avLst/>
            </a:prstGeom>
            <a:gradFill flip="none" rotWithShape="1">
              <a:gsLst>
                <a:gs pos="100000">
                  <a:schemeClr val="bg1"/>
                </a:gs>
                <a:gs pos="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 name="Oval 44"/>
            <p:cNvSpPr/>
            <p:nvPr/>
          </p:nvSpPr>
          <p:spPr>
            <a:xfrm>
              <a:off x="951473" y="3736231"/>
              <a:ext cx="1017723" cy="101761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r="100000" b="100000"/>
              </a:path>
              <a:tileRect l="-100000" t="-100000"/>
            </a:gradFill>
            <a:ln>
              <a:noFill/>
            </a:ln>
            <a:effectLst>
              <a:outerShdw blurRad="571500" dist="38100" dir="5400000" sx="106000" sy="106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1" name="Oval 45"/>
            <p:cNvSpPr/>
            <p:nvPr/>
          </p:nvSpPr>
          <p:spPr>
            <a:xfrm>
              <a:off x="992992" y="3776579"/>
              <a:ext cx="935842" cy="937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 name="Donut 46"/>
            <p:cNvSpPr/>
            <p:nvPr/>
          </p:nvSpPr>
          <p:spPr>
            <a:xfrm>
              <a:off x="1235057" y="4024981"/>
              <a:ext cx="451712" cy="448792"/>
            </a:xfrm>
            <a:prstGeom prst="donut">
              <a:avLst>
                <a:gd name="adj" fmla="val 10167"/>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grpSp>
          <p:nvGrpSpPr>
            <p:cNvPr id="23" name="Group 47"/>
            <p:cNvGrpSpPr/>
            <p:nvPr/>
          </p:nvGrpSpPr>
          <p:grpSpPr>
            <a:xfrm>
              <a:off x="1120379" y="4057462"/>
              <a:ext cx="539061" cy="396000"/>
              <a:chOff x="1120379" y="4057462"/>
              <a:chExt cx="539061" cy="396000"/>
            </a:xfrm>
            <a:solidFill>
              <a:schemeClr val="bg1"/>
            </a:solidFill>
            <a:effectLst>
              <a:outerShdw blurRad="50800" dist="38100" dir="2700000" algn="tl" rotWithShape="0">
                <a:prstClr val="black">
                  <a:alpha val="40000"/>
                </a:prstClr>
              </a:outerShdw>
            </a:effectLst>
          </p:grpSpPr>
          <p:sp>
            <p:nvSpPr>
              <p:cNvPr id="24" name="Oval 48"/>
              <p:cNvSpPr/>
              <p:nvPr/>
            </p:nvSpPr>
            <p:spPr>
              <a:xfrm>
                <a:off x="1263440" y="4057462"/>
                <a:ext cx="396000" cy="39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5" name="Isosceles Triangle 49"/>
              <p:cNvSpPr/>
              <p:nvPr/>
            </p:nvSpPr>
            <p:spPr>
              <a:xfrm rot="15962150">
                <a:off x="1138379" y="4165462"/>
                <a:ext cx="144000"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grpSp>
      <p:sp>
        <p:nvSpPr>
          <p:cNvPr id="26" name="TextBox 80"/>
          <p:cNvSpPr txBox="1"/>
          <p:nvPr/>
        </p:nvSpPr>
        <p:spPr>
          <a:xfrm rot="16516">
            <a:off x="7235056" y="4167510"/>
            <a:ext cx="385763" cy="400050"/>
          </a:xfrm>
          <a:prstGeom prst="rect">
            <a:avLst/>
          </a:prstGeom>
          <a:noFill/>
        </p:spPr>
        <p:txBody>
          <a:bodyPr>
            <a:spAutoFit/>
          </a:bodyPr>
          <a:lstStyle/>
          <a:p>
            <a:pPr algn="ctr">
              <a:defRPr/>
            </a:pPr>
            <a:r>
              <a:rPr lang="en-IN" sz="2000" dirty="0">
                <a:solidFill>
                  <a:schemeClr val="bg1">
                    <a:lumMod val="50000"/>
                  </a:schemeClr>
                </a:solidFill>
                <a:latin typeface="Impact" pitchFamily="34" charset="0"/>
              </a:rPr>
              <a:t>2</a:t>
            </a:r>
          </a:p>
        </p:txBody>
      </p:sp>
      <p:sp>
        <p:nvSpPr>
          <p:cNvPr id="27" name="Freeform 7"/>
          <p:cNvSpPr>
            <a:spLocks/>
          </p:cNvSpPr>
          <p:nvPr/>
        </p:nvSpPr>
        <p:spPr bwMode="auto">
          <a:xfrm rot="5400000" flipV="1">
            <a:off x="7911331" y="3891285"/>
            <a:ext cx="430213" cy="928687"/>
          </a:xfrm>
          <a:custGeom>
            <a:avLst/>
            <a:gdLst>
              <a:gd name="T0" fmla="*/ 138 w 565"/>
              <a:gd name="T1" fmla="*/ 875 h 875"/>
              <a:gd name="T2" fmla="*/ 135 w 565"/>
              <a:gd name="T3" fmla="*/ 814 h 875"/>
              <a:gd name="T4" fmla="*/ 11 w 565"/>
              <a:gd name="T5" fmla="*/ 633 h 875"/>
              <a:gd name="T6" fmla="*/ 95 w 565"/>
              <a:gd name="T7" fmla="*/ 566 h 875"/>
              <a:gd name="T8" fmla="*/ 99 w 565"/>
              <a:gd name="T9" fmla="*/ 63 h 875"/>
              <a:gd name="T10" fmla="*/ 138 w 565"/>
              <a:gd name="T11" fmla="*/ 2 h 875"/>
              <a:gd name="T12" fmla="*/ 185 w 565"/>
              <a:gd name="T13" fmla="*/ 23 h 875"/>
              <a:gd name="T14" fmla="*/ 199 w 565"/>
              <a:gd name="T15" fmla="*/ 55 h 875"/>
              <a:gd name="T16" fmla="*/ 199 w 565"/>
              <a:gd name="T17" fmla="*/ 361 h 875"/>
              <a:gd name="T18" fmla="*/ 225 w 565"/>
              <a:gd name="T19" fmla="*/ 361 h 875"/>
              <a:gd name="T20" fmla="*/ 225 w 565"/>
              <a:gd name="T21" fmla="*/ 268 h 875"/>
              <a:gd name="T22" fmla="*/ 264 w 565"/>
              <a:gd name="T23" fmla="*/ 215 h 875"/>
              <a:gd name="T24" fmla="*/ 314 w 565"/>
              <a:gd name="T25" fmla="*/ 237 h 875"/>
              <a:gd name="T26" fmla="*/ 325 w 565"/>
              <a:gd name="T27" fmla="*/ 272 h 875"/>
              <a:gd name="T28" fmla="*/ 325 w 565"/>
              <a:gd name="T29" fmla="*/ 362 h 875"/>
              <a:gd name="T30" fmla="*/ 343 w 565"/>
              <a:gd name="T31" fmla="*/ 361 h 875"/>
              <a:gd name="T32" fmla="*/ 344 w 565"/>
              <a:gd name="T33" fmla="*/ 287 h 875"/>
              <a:gd name="T34" fmla="*/ 396 w 565"/>
              <a:gd name="T35" fmla="*/ 237 h 875"/>
              <a:gd name="T36" fmla="*/ 450 w 565"/>
              <a:gd name="T37" fmla="*/ 290 h 875"/>
              <a:gd name="T38" fmla="*/ 450 w 565"/>
              <a:gd name="T39" fmla="*/ 361 h 875"/>
              <a:gd name="T40" fmla="*/ 468 w 565"/>
              <a:gd name="T41" fmla="*/ 361 h 875"/>
              <a:gd name="T42" fmla="*/ 468 w 565"/>
              <a:gd name="T43" fmla="*/ 301 h 875"/>
              <a:gd name="T44" fmla="*/ 512 w 565"/>
              <a:gd name="T45" fmla="*/ 251 h 875"/>
              <a:gd name="T46" fmla="*/ 563 w 565"/>
              <a:gd name="T47" fmla="*/ 310 h 875"/>
              <a:gd name="T48" fmla="*/ 564 w 565"/>
              <a:gd name="T49" fmla="*/ 755 h 875"/>
              <a:gd name="T50" fmla="*/ 560 w 565"/>
              <a:gd name="T51" fmla="*/ 811 h 875"/>
              <a:gd name="T52" fmla="*/ 539 w 565"/>
              <a:gd name="T53" fmla="*/ 875 h 875"/>
              <a:gd name="T54" fmla="*/ 138 w 565"/>
              <a:gd name="T55"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5" h="875">
                <a:moveTo>
                  <a:pt x="138" y="875"/>
                </a:moveTo>
                <a:cubicBezTo>
                  <a:pt x="135" y="814"/>
                  <a:pt x="135" y="814"/>
                  <a:pt x="135" y="814"/>
                </a:cubicBezTo>
                <a:cubicBezTo>
                  <a:pt x="135" y="814"/>
                  <a:pt x="0" y="693"/>
                  <a:pt x="11" y="633"/>
                </a:cubicBezTo>
                <a:cubicBezTo>
                  <a:pt x="2" y="578"/>
                  <a:pt x="84" y="563"/>
                  <a:pt x="95" y="566"/>
                </a:cubicBezTo>
                <a:cubicBezTo>
                  <a:pt x="106" y="569"/>
                  <a:pt x="89" y="189"/>
                  <a:pt x="99" y="63"/>
                </a:cubicBezTo>
                <a:cubicBezTo>
                  <a:pt x="100" y="45"/>
                  <a:pt x="109" y="4"/>
                  <a:pt x="138" y="2"/>
                </a:cubicBezTo>
                <a:cubicBezTo>
                  <a:pt x="168" y="0"/>
                  <a:pt x="180" y="17"/>
                  <a:pt x="185" y="23"/>
                </a:cubicBezTo>
                <a:cubicBezTo>
                  <a:pt x="190" y="29"/>
                  <a:pt x="198" y="47"/>
                  <a:pt x="199" y="55"/>
                </a:cubicBezTo>
                <a:cubicBezTo>
                  <a:pt x="200" y="63"/>
                  <a:pt x="199" y="361"/>
                  <a:pt x="199" y="361"/>
                </a:cubicBezTo>
                <a:cubicBezTo>
                  <a:pt x="225" y="361"/>
                  <a:pt x="225" y="361"/>
                  <a:pt x="225" y="361"/>
                </a:cubicBezTo>
                <a:cubicBezTo>
                  <a:pt x="225" y="361"/>
                  <a:pt x="222" y="291"/>
                  <a:pt x="225" y="268"/>
                </a:cubicBezTo>
                <a:cubicBezTo>
                  <a:pt x="227" y="252"/>
                  <a:pt x="238" y="217"/>
                  <a:pt x="264" y="215"/>
                </a:cubicBezTo>
                <a:cubicBezTo>
                  <a:pt x="291" y="213"/>
                  <a:pt x="305" y="221"/>
                  <a:pt x="314" y="237"/>
                </a:cubicBezTo>
                <a:cubicBezTo>
                  <a:pt x="321" y="249"/>
                  <a:pt x="324" y="263"/>
                  <a:pt x="325" y="272"/>
                </a:cubicBezTo>
                <a:cubicBezTo>
                  <a:pt x="327" y="294"/>
                  <a:pt x="325" y="362"/>
                  <a:pt x="325" y="362"/>
                </a:cubicBezTo>
                <a:cubicBezTo>
                  <a:pt x="343" y="361"/>
                  <a:pt x="343" y="361"/>
                  <a:pt x="343" y="361"/>
                </a:cubicBezTo>
                <a:cubicBezTo>
                  <a:pt x="343" y="361"/>
                  <a:pt x="342" y="305"/>
                  <a:pt x="344" y="287"/>
                </a:cubicBezTo>
                <a:cubicBezTo>
                  <a:pt x="346" y="270"/>
                  <a:pt x="360" y="236"/>
                  <a:pt x="396" y="237"/>
                </a:cubicBezTo>
                <a:cubicBezTo>
                  <a:pt x="432" y="238"/>
                  <a:pt x="448" y="262"/>
                  <a:pt x="450" y="290"/>
                </a:cubicBezTo>
                <a:cubicBezTo>
                  <a:pt x="451" y="318"/>
                  <a:pt x="450" y="361"/>
                  <a:pt x="450" y="361"/>
                </a:cubicBezTo>
                <a:cubicBezTo>
                  <a:pt x="468" y="361"/>
                  <a:pt x="468" y="361"/>
                  <a:pt x="468" y="361"/>
                </a:cubicBezTo>
                <a:cubicBezTo>
                  <a:pt x="468" y="361"/>
                  <a:pt x="466" y="316"/>
                  <a:pt x="468" y="301"/>
                </a:cubicBezTo>
                <a:cubicBezTo>
                  <a:pt x="469" y="285"/>
                  <a:pt x="478" y="253"/>
                  <a:pt x="512" y="251"/>
                </a:cubicBezTo>
                <a:cubicBezTo>
                  <a:pt x="545" y="250"/>
                  <a:pt x="561" y="282"/>
                  <a:pt x="563" y="310"/>
                </a:cubicBezTo>
                <a:cubicBezTo>
                  <a:pt x="565" y="338"/>
                  <a:pt x="564" y="755"/>
                  <a:pt x="564" y="755"/>
                </a:cubicBezTo>
                <a:cubicBezTo>
                  <a:pt x="564" y="755"/>
                  <a:pt x="563" y="791"/>
                  <a:pt x="560" y="811"/>
                </a:cubicBezTo>
                <a:cubicBezTo>
                  <a:pt x="556" y="832"/>
                  <a:pt x="539" y="875"/>
                  <a:pt x="539" y="875"/>
                </a:cubicBezTo>
                <a:lnTo>
                  <a:pt x="138" y="875"/>
                </a:lnTo>
                <a:close/>
              </a:path>
            </a:pathLst>
          </a:custGeom>
          <a:solidFill>
            <a:schemeClr val="accent2">
              <a:lumMod val="75000"/>
            </a:schemeClr>
          </a:solidFill>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en-IN"/>
          </a:p>
        </p:txBody>
      </p:sp>
      <p:grpSp>
        <p:nvGrpSpPr>
          <p:cNvPr id="28" name="Group 39"/>
          <p:cNvGrpSpPr>
            <a:grpSpLocks/>
          </p:cNvGrpSpPr>
          <p:nvPr/>
        </p:nvGrpSpPr>
        <p:grpSpPr bwMode="auto">
          <a:xfrm>
            <a:off x="6979469" y="3068960"/>
            <a:ext cx="896937" cy="928687"/>
            <a:chOff x="856831" y="3649248"/>
            <a:chExt cx="1221132" cy="1221132"/>
          </a:xfrm>
        </p:grpSpPr>
        <p:sp>
          <p:nvSpPr>
            <p:cNvPr id="29" name="Oval 43"/>
            <p:cNvSpPr/>
            <p:nvPr/>
          </p:nvSpPr>
          <p:spPr>
            <a:xfrm>
              <a:off x="856831" y="3649248"/>
              <a:ext cx="1221132" cy="1221132"/>
            </a:xfrm>
            <a:prstGeom prst="ellipse">
              <a:avLst/>
            </a:prstGeom>
            <a:gradFill flip="none" rotWithShape="1">
              <a:gsLst>
                <a:gs pos="100000">
                  <a:schemeClr val="bg1"/>
                </a:gs>
                <a:gs pos="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0" name="Oval 44"/>
            <p:cNvSpPr/>
            <p:nvPr/>
          </p:nvSpPr>
          <p:spPr>
            <a:xfrm>
              <a:off x="951473" y="3736231"/>
              <a:ext cx="1017723" cy="101761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r="100000" b="100000"/>
              </a:path>
              <a:tileRect l="-100000" t="-100000"/>
            </a:gradFill>
            <a:ln>
              <a:noFill/>
            </a:ln>
            <a:effectLst>
              <a:outerShdw blurRad="571500" dist="38100" dir="5400000" sx="106000" sy="106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1" name="Oval 45"/>
            <p:cNvSpPr/>
            <p:nvPr/>
          </p:nvSpPr>
          <p:spPr>
            <a:xfrm>
              <a:off x="992992" y="3776579"/>
              <a:ext cx="935842" cy="937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2" name="Donut 46"/>
            <p:cNvSpPr/>
            <p:nvPr/>
          </p:nvSpPr>
          <p:spPr>
            <a:xfrm>
              <a:off x="1235057" y="4024981"/>
              <a:ext cx="451712" cy="448792"/>
            </a:xfrm>
            <a:prstGeom prst="donut">
              <a:avLst>
                <a:gd name="adj" fmla="val 10167"/>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grpSp>
          <p:nvGrpSpPr>
            <p:cNvPr id="33" name="Group 47"/>
            <p:cNvGrpSpPr/>
            <p:nvPr/>
          </p:nvGrpSpPr>
          <p:grpSpPr>
            <a:xfrm>
              <a:off x="1120379" y="4057462"/>
              <a:ext cx="539061" cy="396000"/>
              <a:chOff x="1120379" y="4057462"/>
              <a:chExt cx="539061" cy="396000"/>
            </a:xfrm>
            <a:solidFill>
              <a:schemeClr val="bg1"/>
            </a:solidFill>
            <a:effectLst>
              <a:outerShdw blurRad="50800" dist="38100" dir="2700000" algn="tl" rotWithShape="0">
                <a:prstClr val="black">
                  <a:alpha val="40000"/>
                </a:prstClr>
              </a:outerShdw>
            </a:effectLst>
          </p:grpSpPr>
          <p:sp>
            <p:nvSpPr>
              <p:cNvPr id="34" name="Oval 48"/>
              <p:cNvSpPr/>
              <p:nvPr/>
            </p:nvSpPr>
            <p:spPr>
              <a:xfrm>
                <a:off x="1263440" y="4057462"/>
                <a:ext cx="396000" cy="39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5" name="Isosceles Triangle 49"/>
              <p:cNvSpPr/>
              <p:nvPr/>
            </p:nvSpPr>
            <p:spPr>
              <a:xfrm rot="15962150">
                <a:off x="1138379" y="4165462"/>
                <a:ext cx="144000"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grpSp>
      <p:sp>
        <p:nvSpPr>
          <p:cNvPr id="36" name="TextBox 80"/>
          <p:cNvSpPr txBox="1"/>
          <p:nvPr/>
        </p:nvSpPr>
        <p:spPr>
          <a:xfrm rot="16516">
            <a:off x="7200131" y="3310260"/>
            <a:ext cx="387350" cy="400050"/>
          </a:xfrm>
          <a:prstGeom prst="rect">
            <a:avLst/>
          </a:prstGeom>
          <a:noFill/>
        </p:spPr>
        <p:txBody>
          <a:bodyPr>
            <a:spAutoFit/>
          </a:bodyPr>
          <a:lstStyle/>
          <a:p>
            <a:pPr algn="ctr">
              <a:defRPr/>
            </a:pPr>
            <a:r>
              <a:rPr lang="en-IN" sz="2000" dirty="0">
                <a:solidFill>
                  <a:schemeClr val="bg1">
                    <a:lumMod val="50000"/>
                  </a:schemeClr>
                </a:solidFill>
                <a:latin typeface="Impact" pitchFamily="34" charset="0"/>
              </a:rPr>
              <a:t>1</a:t>
            </a:r>
          </a:p>
        </p:txBody>
      </p:sp>
      <p:sp>
        <p:nvSpPr>
          <p:cNvPr id="37" name="Freeform 7"/>
          <p:cNvSpPr>
            <a:spLocks/>
          </p:cNvSpPr>
          <p:nvPr/>
        </p:nvSpPr>
        <p:spPr bwMode="auto">
          <a:xfrm rot="5400000" flipV="1">
            <a:off x="7911331" y="3034035"/>
            <a:ext cx="430213" cy="928687"/>
          </a:xfrm>
          <a:custGeom>
            <a:avLst/>
            <a:gdLst>
              <a:gd name="T0" fmla="*/ 138 w 565"/>
              <a:gd name="T1" fmla="*/ 875 h 875"/>
              <a:gd name="T2" fmla="*/ 135 w 565"/>
              <a:gd name="T3" fmla="*/ 814 h 875"/>
              <a:gd name="T4" fmla="*/ 11 w 565"/>
              <a:gd name="T5" fmla="*/ 633 h 875"/>
              <a:gd name="T6" fmla="*/ 95 w 565"/>
              <a:gd name="T7" fmla="*/ 566 h 875"/>
              <a:gd name="T8" fmla="*/ 99 w 565"/>
              <a:gd name="T9" fmla="*/ 63 h 875"/>
              <a:gd name="T10" fmla="*/ 138 w 565"/>
              <a:gd name="T11" fmla="*/ 2 h 875"/>
              <a:gd name="T12" fmla="*/ 185 w 565"/>
              <a:gd name="T13" fmla="*/ 23 h 875"/>
              <a:gd name="T14" fmla="*/ 199 w 565"/>
              <a:gd name="T15" fmla="*/ 55 h 875"/>
              <a:gd name="T16" fmla="*/ 199 w 565"/>
              <a:gd name="T17" fmla="*/ 361 h 875"/>
              <a:gd name="T18" fmla="*/ 225 w 565"/>
              <a:gd name="T19" fmla="*/ 361 h 875"/>
              <a:gd name="T20" fmla="*/ 225 w 565"/>
              <a:gd name="T21" fmla="*/ 268 h 875"/>
              <a:gd name="T22" fmla="*/ 264 w 565"/>
              <a:gd name="T23" fmla="*/ 215 h 875"/>
              <a:gd name="T24" fmla="*/ 314 w 565"/>
              <a:gd name="T25" fmla="*/ 237 h 875"/>
              <a:gd name="T26" fmla="*/ 325 w 565"/>
              <a:gd name="T27" fmla="*/ 272 h 875"/>
              <a:gd name="T28" fmla="*/ 325 w 565"/>
              <a:gd name="T29" fmla="*/ 362 h 875"/>
              <a:gd name="T30" fmla="*/ 343 w 565"/>
              <a:gd name="T31" fmla="*/ 361 h 875"/>
              <a:gd name="T32" fmla="*/ 344 w 565"/>
              <a:gd name="T33" fmla="*/ 287 h 875"/>
              <a:gd name="T34" fmla="*/ 396 w 565"/>
              <a:gd name="T35" fmla="*/ 237 h 875"/>
              <a:gd name="T36" fmla="*/ 450 w 565"/>
              <a:gd name="T37" fmla="*/ 290 h 875"/>
              <a:gd name="T38" fmla="*/ 450 w 565"/>
              <a:gd name="T39" fmla="*/ 361 h 875"/>
              <a:gd name="T40" fmla="*/ 468 w 565"/>
              <a:gd name="T41" fmla="*/ 361 h 875"/>
              <a:gd name="T42" fmla="*/ 468 w 565"/>
              <a:gd name="T43" fmla="*/ 301 h 875"/>
              <a:gd name="T44" fmla="*/ 512 w 565"/>
              <a:gd name="T45" fmla="*/ 251 h 875"/>
              <a:gd name="T46" fmla="*/ 563 w 565"/>
              <a:gd name="T47" fmla="*/ 310 h 875"/>
              <a:gd name="T48" fmla="*/ 564 w 565"/>
              <a:gd name="T49" fmla="*/ 755 h 875"/>
              <a:gd name="T50" fmla="*/ 560 w 565"/>
              <a:gd name="T51" fmla="*/ 811 h 875"/>
              <a:gd name="T52" fmla="*/ 539 w 565"/>
              <a:gd name="T53" fmla="*/ 875 h 875"/>
              <a:gd name="T54" fmla="*/ 138 w 565"/>
              <a:gd name="T55"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5" h="875">
                <a:moveTo>
                  <a:pt x="138" y="875"/>
                </a:moveTo>
                <a:cubicBezTo>
                  <a:pt x="135" y="814"/>
                  <a:pt x="135" y="814"/>
                  <a:pt x="135" y="814"/>
                </a:cubicBezTo>
                <a:cubicBezTo>
                  <a:pt x="135" y="814"/>
                  <a:pt x="0" y="693"/>
                  <a:pt x="11" y="633"/>
                </a:cubicBezTo>
                <a:cubicBezTo>
                  <a:pt x="2" y="578"/>
                  <a:pt x="84" y="563"/>
                  <a:pt x="95" y="566"/>
                </a:cubicBezTo>
                <a:cubicBezTo>
                  <a:pt x="106" y="569"/>
                  <a:pt x="89" y="189"/>
                  <a:pt x="99" y="63"/>
                </a:cubicBezTo>
                <a:cubicBezTo>
                  <a:pt x="100" y="45"/>
                  <a:pt x="109" y="4"/>
                  <a:pt x="138" y="2"/>
                </a:cubicBezTo>
                <a:cubicBezTo>
                  <a:pt x="168" y="0"/>
                  <a:pt x="180" y="17"/>
                  <a:pt x="185" y="23"/>
                </a:cubicBezTo>
                <a:cubicBezTo>
                  <a:pt x="190" y="29"/>
                  <a:pt x="198" y="47"/>
                  <a:pt x="199" y="55"/>
                </a:cubicBezTo>
                <a:cubicBezTo>
                  <a:pt x="200" y="63"/>
                  <a:pt x="199" y="361"/>
                  <a:pt x="199" y="361"/>
                </a:cubicBezTo>
                <a:cubicBezTo>
                  <a:pt x="225" y="361"/>
                  <a:pt x="225" y="361"/>
                  <a:pt x="225" y="361"/>
                </a:cubicBezTo>
                <a:cubicBezTo>
                  <a:pt x="225" y="361"/>
                  <a:pt x="222" y="291"/>
                  <a:pt x="225" y="268"/>
                </a:cubicBezTo>
                <a:cubicBezTo>
                  <a:pt x="227" y="252"/>
                  <a:pt x="238" y="217"/>
                  <a:pt x="264" y="215"/>
                </a:cubicBezTo>
                <a:cubicBezTo>
                  <a:pt x="291" y="213"/>
                  <a:pt x="305" y="221"/>
                  <a:pt x="314" y="237"/>
                </a:cubicBezTo>
                <a:cubicBezTo>
                  <a:pt x="321" y="249"/>
                  <a:pt x="324" y="263"/>
                  <a:pt x="325" y="272"/>
                </a:cubicBezTo>
                <a:cubicBezTo>
                  <a:pt x="327" y="294"/>
                  <a:pt x="325" y="362"/>
                  <a:pt x="325" y="362"/>
                </a:cubicBezTo>
                <a:cubicBezTo>
                  <a:pt x="343" y="361"/>
                  <a:pt x="343" y="361"/>
                  <a:pt x="343" y="361"/>
                </a:cubicBezTo>
                <a:cubicBezTo>
                  <a:pt x="343" y="361"/>
                  <a:pt x="342" y="305"/>
                  <a:pt x="344" y="287"/>
                </a:cubicBezTo>
                <a:cubicBezTo>
                  <a:pt x="346" y="270"/>
                  <a:pt x="360" y="236"/>
                  <a:pt x="396" y="237"/>
                </a:cubicBezTo>
                <a:cubicBezTo>
                  <a:pt x="432" y="238"/>
                  <a:pt x="448" y="262"/>
                  <a:pt x="450" y="290"/>
                </a:cubicBezTo>
                <a:cubicBezTo>
                  <a:pt x="451" y="318"/>
                  <a:pt x="450" y="361"/>
                  <a:pt x="450" y="361"/>
                </a:cubicBezTo>
                <a:cubicBezTo>
                  <a:pt x="468" y="361"/>
                  <a:pt x="468" y="361"/>
                  <a:pt x="468" y="361"/>
                </a:cubicBezTo>
                <a:cubicBezTo>
                  <a:pt x="468" y="361"/>
                  <a:pt x="466" y="316"/>
                  <a:pt x="468" y="301"/>
                </a:cubicBezTo>
                <a:cubicBezTo>
                  <a:pt x="469" y="285"/>
                  <a:pt x="478" y="253"/>
                  <a:pt x="512" y="251"/>
                </a:cubicBezTo>
                <a:cubicBezTo>
                  <a:pt x="545" y="250"/>
                  <a:pt x="561" y="282"/>
                  <a:pt x="563" y="310"/>
                </a:cubicBezTo>
                <a:cubicBezTo>
                  <a:pt x="565" y="338"/>
                  <a:pt x="564" y="755"/>
                  <a:pt x="564" y="755"/>
                </a:cubicBezTo>
                <a:cubicBezTo>
                  <a:pt x="564" y="755"/>
                  <a:pt x="563" y="791"/>
                  <a:pt x="560" y="811"/>
                </a:cubicBezTo>
                <a:cubicBezTo>
                  <a:pt x="556" y="832"/>
                  <a:pt x="539" y="875"/>
                  <a:pt x="539" y="875"/>
                </a:cubicBezTo>
                <a:lnTo>
                  <a:pt x="138" y="875"/>
                </a:lnTo>
                <a:close/>
              </a:path>
            </a:pathLst>
          </a:custGeom>
          <a:solidFill>
            <a:schemeClr val="accent6">
              <a:lumMod val="75000"/>
            </a:schemeClr>
          </a:solidFill>
          <a:ln w="9" cap="flat">
            <a:noFill/>
            <a:prstDash val="solid"/>
            <a:miter lim="800000"/>
            <a:headEnd/>
            <a:tailEnd/>
          </a:ln>
        </p:spPr>
        <p:txBody>
          <a:bodyPr/>
          <a:lstStyle/>
          <a:p>
            <a:pPr>
              <a:defRPr/>
            </a:pPr>
            <a:endParaRPr lang="en-IN"/>
          </a:p>
        </p:txBody>
      </p:sp>
      <p:grpSp>
        <p:nvGrpSpPr>
          <p:cNvPr id="38" name="Group 6"/>
          <p:cNvGrpSpPr>
            <a:grpSpLocks/>
          </p:cNvGrpSpPr>
          <p:nvPr/>
        </p:nvGrpSpPr>
        <p:grpSpPr bwMode="auto">
          <a:xfrm>
            <a:off x="467544" y="3140396"/>
            <a:ext cx="5908675" cy="761677"/>
            <a:chOff x="205963" y="1259422"/>
            <a:chExt cx="5908655" cy="902684"/>
          </a:xfrm>
        </p:grpSpPr>
        <p:sp>
          <p:nvSpPr>
            <p:cNvPr id="39" name="TextBox 7"/>
            <p:cNvSpPr txBox="1">
              <a:spLocks noChangeArrowheads="1"/>
            </p:cNvSpPr>
            <p:nvPr/>
          </p:nvSpPr>
          <p:spPr bwMode="auto">
            <a:xfrm>
              <a:off x="617233" y="1260099"/>
              <a:ext cx="5124994" cy="90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ar-MA"/>
              </a:defPPr>
              <a:lvl1pPr eaLnBrk="0" hangingPunct="0">
                <a:defRPr sz="2400" u="wavy">
                  <a:latin typeface="ae_AlArabiya" pitchFamily="18" charset="-78"/>
                  <a:cs typeface="AL-Mohanad Bold" pitchFamily="2" charset="-78"/>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a:lnSpc>
                  <a:spcPts val="2500"/>
                </a:lnSpc>
              </a:pPr>
              <a:r>
                <a:rPr lang="ar-MA" sz="2800" dirty="0"/>
                <a:t>أولا : </a:t>
              </a:r>
              <a:r>
                <a:rPr lang="ar-MA" sz="2800" u="none" dirty="0"/>
                <a:t>بـنـايـات </a:t>
              </a:r>
              <a:r>
                <a:rPr lang="ar-MA" sz="2800" u="none" dirty="0" smtClean="0"/>
                <a:t>لائـقـة </a:t>
              </a:r>
              <a:r>
                <a:rPr lang="ar-MA" sz="2800" dirty="0" smtClean="0"/>
                <a:t>تستجيب </a:t>
              </a:r>
              <a:r>
                <a:rPr lang="ar-MA" sz="2800" dirty="0"/>
                <a:t>لمتطلبات تقديم خدمة العدالة للمواطن</a:t>
              </a:r>
              <a:endParaRPr lang="ar-MA" sz="2800" u="none" dirty="0"/>
            </a:p>
          </p:txBody>
        </p:sp>
        <p:grpSp>
          <p:nvGrpSpPr>
            <p:cNvPr id="40" name="Group 8"/>
            <p:cNvGrpSpPr>
              <a:grpSpLocks/>
            </p:cNvGrpSpPr>
            <p:nvPr/>
          </p:nvGrpSpPr>
          <p:grpSpPr bwMode="auto">
            <a:xfrm>
              <a:off x="205963" y="1259422"/>
              <a:ext cx="5908655" cy="761963"/>
              <a:chOff x="205963" y="1259422"/>
              <a:chExt cx="5908655" cy="761963"/>
            </a:xfrm>
          </p:grpSpPr>
          <p:sp>
            <p:nvSpPr>
              <p:cNvPr id="42" name="Rounded Rectangle 10"/>
              <p:cNvSpPr/>
              <p:nvPr/>
            </p:nvSpPr>
            <p:spPr>
              <a:xfrm>
                <a:off x="344075" y="1259422"/>
                <a:ext cx="5770543" cy="761963"/>
              </a:xfrm>
              <a:prstGeom prst="roundRect">
                <a:avLst>
                  <a:gd name="adj" fmla="val 4010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cs typeface="AL-Mohanad Bold" pitchFamily="2" charset="-78"/>
                </a:endParaRPr>
              </a:p>
            </p:txBody>
          </p:sp>
          <p:sp>
            <p:nvSpPr>
              <p:cNvPr id="43" name="Oval 11"/>
              <p:cNvSpPr/>
              <p:nvPr/>
            </p:nvSpPr>
            <p:spPr>
              <a:xfrm>
                <a:off x="205963" y="1460731"/>
                <a:ext cx="377824" cy="372515"/>
              </a:xfrm>
              <a:prstGeom prst="ellips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cs typeface="AL-Mohanad Bold" pitchFamily="2" charset="-78"/>
                </a:endParaRPr>
              </a:p>
            </p:txBody>
          </p:sp>
        </p:grpSp>
        <p:sp>
          <p:nvSpPr>
            <p:cNvPr id="41" name="Rectangle 54"/>
            <p:cNvSpPr>
              <a:spLocks noChangeArrowheads="1"/>
            </p:cNvSpPr>
            <p:nvPr/>
          </p:nvSpPr>
          <p:spPr bwMode="auto">
            <a:xfrm>
              <a:off x="598723" y="1516472"/>
              <a:ext cx="5312684" cy="43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FR" altLang="fr-FR" b="1">
                <a:latin typeface="Calibri" pitchFamily="34" charset="0"/>
                <a:cs typeface="AL-Mohanad Bold" pitchFamily="2" charset="-78"/>
              </a:endParaRPr>
            </a:p>
          </p:txBody>
        </p:sp>
      </p:grpSp>
      <p:sp>
        <p:nvSpPr>
          <p:cNvPr id="44" name="TextBox 7"/>
          <p:cNvSpPr txBox="1">
            <a:spLocks noChangeArrowheads="1"/>
          </p:cNvSpPr>
          <p:nvPr/>
        </p:nvSpPr>
        <p:spPr bwMode="auto">
          <a:xfrm>
            <a:off x="804094" y="4069085"/>
            <a:ext cx="512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ar-MA" sz="2800" u="wavy" dirty="0">
                <a:latin typeface="ae_AlArabiya" pitchFamily="18" charset="-78"/>
                <a:cs typeface="AL-Mohanad Bold" pitchFamily="2" charset="-78"/>
              </a:rPr>
              <a:t>ثانيا : </a:t>
            </a:r>
            <a:r>
              <a:rPr lang="ar-MA" sz="2800" dirty="0">
                <a:latin typeface="ae_AlArabiya" pitchFamily="18" charset="-78"/>
                <a:cs typeface="AL-Mohanad Bold" pitchFamily="2" charset="-78"/>
              </a:rPr>
              <a:t>مـوارد بـشـريـة كـافـيـة ومـؤهـلـة</a:t>
            </a:r>
          </a:p>
        </p:txBody>
      </p:sp>
      <p:sp>
        <p:nvSpPr>
          <p:cNvPr id="45" name="Rectangle 44"/>
          <p:cNvSpPr>
            <a:spLocks noChangeArrowheads="1"/>
          </p:cNvSpPr>
          <p:nvPr/>
        </p:nvSpPr>
        <p:spPr bwMode="auto">
          <a:xfrm>
            <a:off x="1161281" y="4839543"/>
            <a:ext cx="4862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ar-MA" sz="2800" u="wavy" dirty="0">
                <a:latin typeface="ae_AlArabiya" pitchFamily="18" charset="-78"/>
                <a:cs typeface="AL-Mohanad Bold" pitchFamily="2" charset="-78"/>
              </a:rPr>
              <a:t>ثـالـثـا : </a:t>
            </a:r>
            <a:r>
              <a:rPr lang="ar-MA" sz="2800" dirty="0">
                <a:latin typeface="ae_AlArabiya" pitchFamily="18" charset="-78"/>
                <a:cs typeface="AL-Mohanad Bold" pitchFamily="2" charset="-78"/>
              </a:rPr>
              <a:t>قـضـاء مـسـتـقـل ونـزيـه وفـعـال</a:t>
            </a:r>
          </a:p>
        </p:txBody>
      </p:sp>
      <p:grpSp>
        <p:nvGrpSpPr>
          <p:cNvPr id="46" name="Group 68"/>
          <p:cNvGrpSpPr>
            <a:grpSpLocks/>
          </p:cNvGrpSpPr>
          <p:nvPr/>
        </p:nvGrpSpPr>
        <p:grpSpPr bwMode="auto">
          <a:xfrm>
            <a:off x="518344" y="4783460"/>
            <a:ext cx="5908675" cy="717550"/>
            <a:chOff x="205963" y="1259422"/>
            <a:chExt cx="5908655" cy="761963"/>
          </a:xfrm>
        </p:grpSpPr>
        <p:grpSp>
          <p:nvGrpSpPr>
            <p:cNvPr id="47" name="Group 70"/>
            <p:cNvGrpSpPr>
              <a:grpSpLocks/>
            </p:cNvGrpSpPr>
            <p:nvPr/>
          </p:nvGrpSpPr>
          <p:grpSpPr bwMode="auto">
            <a:xfrm>
              <a:off x="205963" y="1259422"/>
              <a:ext cx="5908655" cy="761963"/>
              <a:chOff x="205963" y="1259422"/>
              <a:chExt cx="5908655" cy="761963"/>
            </a:xfrm>
          </p:grpSpPr>
          <p:sp>
            <p:nvSpPr>
              <p:cNvPr id="49" name="Rounded Rectangle 72"/>
              <p:cNvSpPr/>
              <p:nvPr/>
            </p:nvSpPr>
            <p:spPr>
              <a:xfrm>
                <a:off x="344075" y="1259422"/>
                <a:ext cx="5770543" cy="761963"/>
              </a:xfrm>
              <a:prstGeom prst="roundRect">
                <a:avLst>
                  <a:gd name="adj" fmla="val 40104"/>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b="1" dirty="0">
                  <a:solidFill>
                    <a:schemeClr val="tx1"/>
                  </a:solidFill>
                  <a:cs typeface="Arial" pitchFamily="34" charset="0"/>
                </a:endParaRPr>
              </a:p>
            </p:txBody>
          </p:sp>
          <p:sp>
            <p:nvSpPr>
              <p:cNvPr id="50" name="Oval 73"/>
              <p:cNvSpPr/>
              <p:nvPr/>
            </p:nvSpPr>
            <p:spPr>
              <a:xfrm>
                <a:off x="205963" y="1460027"/>
                <a:ext cx="377824" cy="374238"/>
              </a:xfrm>
              <a:prstGeom prst="ellips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8900000" scaled="1"/>
                <a:tileRect/>
              </a:gradFill>
              <a:ln>
                <a:solidFill>
                  <a:schemeClr val="accent3">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grpSp>
        <p:sp>
          <p:nvSpPr>
            <p:cNvPr id="48" name="Rectangle 79"/>
            <p:cNvSpPr>
              <a:spLocks noChangeArrowheads="1"/>
            </p:cNvSpPr>
            <p:nvPr/>
          </p:nvSpPr>
          <p:spPr bwMode="auto">
            <a:xfrm>
              <a:off x="568454" y="1443522"/>
              <a:ext cx="5371195" cy="39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endParaRPr lang="fr-FR" altLang="fr-FR">
                <a:latin typeface="Calibri" pitchFamily="34" charset="0"/>
                <a:cs typeface="خط مسعد المغربي" pitchFamily="2" charset="-78"/>
              </a:endParaRPr>
            </a:p>
          </p:txBody>
        </p:sp>
      </p:grpSp>
      <p:grpSp>
        <p:nvGrpSpPr>
          <p:cNvPr id="51" name="Group 68"/>
          <p:cNvGrpSpPr>
            <a:grpSpLocks/>
          </p:cNvGrpSpPr>
          <p:nvPr/>
        </p:nvGrpSpPr>
        <p:grpSpPr bwMode="auto">
          <a:xfrm>
            <a:off x="518344" y="3923035"/>
            <a:ext cx="5908675" cy="717550"/>
            <a:chOff x="205963" y="1259422"/>
            <a:chExt cx="5908655" cy="761963"/>
          </a:xfrm>
        </p:grpSpPr>
        <p:grpSp>
          <p:nvGrpSpPr>
            <p:cNvPr id="52" name="Group 70"/>
            <p:cNvGrpSpPr>
              <a:grpSpLocks/>
            </p:cNvGrpSpPr>
            <p:nvPr/>
          </p:nvGrpSpPr>
          <p:grpSpPr bwMode="auto">
            <a:xfrm>
              <a:off x="205963" y="1259422"/>
              <a:ext cx="5908655" cy="761963"/>
              <a:chOff x="205963" y="1259422"/>
              <a:chExt cx="5908655" cy="761963"/>
            </a:xfrm>
          </p:grpSpPr>
          <p:sp>
            <p:nvSpPr>
              <p:cNvPr id="54" name="Rounded Rectangle 72"/>
              <p:cNvSpPr/>
              <p:nvPr/>
            </p:nvSpPr>
            <p:spPr>
              <a:xfrm>
                <a:off x="344075" y="1259422"/>
                <a:ext cx="5770543" cy="761963"/>
              </a:xfrm>
              <a:prstGeom prst="roundRect">
                <a:avLst>
                  <a:gd name="adj" fmla="val 40104"/>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700" b="1" dirty="0">
                  <a:solidFill>
                    <a:schemeClr val="tx1"/>
                  </a:solidFill>
                  <a:cs typeface="Arial" pitchFamily="34" charset="0"/>
                </a:endParaRPr>
              </a:p>
            </p:txBody>
          </p:sp>
          <p:sp>
            <p:nvSpPr>
              <p:cNvPr id="55" name="Oval 73"/>
              <p:cNvSpPr/>
              <p:nvPr/>
            </p:nvSpPr>
            <p:spPr>
              <a:xfrm>
                <a:off x="205963" y="1460027"/>
                <a:ext cx="377824" cy="3742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700"/>
              </a:p>
            </p:txBody>
          </p:sp>
        </p:grpSp>
        <p:sp>
          <p:nvSpPr>
            <p:cNvPr id="53" name="Rectangle 79"/>
            <p:cNvSpPr>
              <a:spLocks noChangeArrowheads="1"/>
            </p:cNvSpPr>
            <p:nvPr/>
          </p:nvSpPr>
          <p:spPr bwMode="auto">
            <a:xfrm>
              <a:off x="568454" y="1443522"/>
              <a:ext cx="5371195" cy="37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endParaRPr lang="fr-FR" altLang="fr-FR" sz="1700">
                <a:latin typeface="Calibri" pitchFamily="34" charset="0"/>
                <a:cs typeface="خط مسعد المغربي" pitchFamily="2" charset="-78"/>
              </a:endParaRPr>
            </a:p>
          </p:txBody>
        </p:sp>
      </p:grpSp>
      <p:pic>
        <p:nvPicPr>
          <p:cNvPr id="5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Image 56"/>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58"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0455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90"/>
                                          </p:val>
                                        </p:tav>
                                        <p:tav tm="100000">
                                          <p:val>
                                            <p:fltVal val="0"/>
                                          </p:val>
                                        </p:tav>
                                      </p:tavLst>
                                    </p:anim>
                                    <p:animEffect transition="in" filter="fade">
                                      <p:cBhvr>
                                        <p:cTn id="22" dur="1000"/>
                                        <p:tgtEl>
                                          <p:spTgt spid="28"/>
                                        </p:tgtEl>
                                      </p:cBhvr>
                                    </p:animEffect>
                                  </p:childTnLst>
                                </p:cTn>
                              </p:par>
                              <p:par>
                                <p:cTn id="23" presetID="29"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ppt_x</p:attrName>
                                        </p:attrNameLst>
                                      </p:cBhvr>
                                      <p:tavLst>
                                        <p:tav tm="0">
                                          <p:val>
                                            <p:strVal val="#ppt_x-.2"/>
                                          </p:val>
                                        </p:tav>
                                        <p:tav tm="100000">
                                          <p:val>
                                            <p:strVal val="#ppt_x"/>
                                          </p:val>
                                        </p:tav>
                                      </p:tavLst>
                                    </p:anim>
                                    <p:anim calcmode="lin" valueType="num">
                                      <p:cBhvr>
                                        <p:cTn id="26"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31" presetClass="entr" presetSubtype="0" fill="hold" nodeType="withEffect">
                                  <p:stCondLst>
                                    <p:cond delay="0"/>
                                  </p:stCondLst>
                                  <p:iterate type="lt">
                                    <p:tmPct val="5000"/>
                                  </p:iterate>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par>
                                <p:cTn id="43" presetID="29"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p:cTn id="45" dur="1000" fill="hold"/>
                                        <p:tgtEl>
                                          <p:spTgt spid="51"/>
                                        </p:tgtEl>
                                        <p:attrNameLst>
                                          <p:attrName>ppt_x</p:attrName>
                                        </p:attrNameLst>
                                      </p:cBhvr>
                                      <p:tavLst>
                                        <p:tav tm="0">
                                          <p:val>
                                            <p:strVal val="#ppt_x-.2"/>
                                          </p:val>
                                        </p:tav>
                                        <p:tav tm="100000">
                                          <p:val>
                                            <p:strVal val="#ppt_x"/>
                                          </p:val>
                                        </p:tav>
                                      </p:tavLst>
                                    </p:anim>
                                    <p:anim calcmode="lin" valueType="num">
                                      <p:cBhvr>
                                        <p:cTn id="46"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1"/>
                                        </p:tgtEl>
                                      </p:cBhvr>
                                    </p:animEffect>
                                  </p:childTnLst>
                                </p:cTn>
                              </p:par>
                              <p:par>
                                <p:cTn id="48" presetID="29" presetClass="entr" presetSubtype="0"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1000" fill="hold"/>
                                        <p:tgtEl>
                                          <p:spTgt spid="44"/>
                                        </p:tgtEl>
                                        <p:attrNameLst>
                                          <p:attrName>ppt_x</p:attrName>
                                        </p:attrNameLst>
                                      </p:cBhvr>
                                      <p:tavLst>
                                        <p:tav tm="0">
                                          <p:val>
                                            <p:strVal val="#ppt_x-.2"/>
                                          </p:val>
                                        </p:tav>
                                        <p:tav tm="100000">
                                          <p:val>
                                            <p:strVal val="#ppt_x"/>
                                          </p:val>
                                        </p:tav>
                                      </p:tavLst>
                                    </p:anim>
                                    <p:anim calcmode="lin" valueType="num">
                                      <p:cBhvr>
                                        <p:cTn id="51"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29" presetClass="entr" presetSubtype="0"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1000" fill="hold"/>
                                        <p:tgtEl>
                                          <p:spTgt spid="45"/>
                                        </p:tgtEl>
                                        <p:attrNameLst>
                                          <p:attrName>ppt_x</p:attrName>
                                        </p:attrNameLst>
                                      </p:cBhvr>
                                      <p:tavLst>
                                        <p:tav tm="0">
                                          <p:val>
                                            <p:strVal val="#ppt_x-.2"/>
                                          </p:val>
                                        </p:tav>
                                        <p:tav tm="100000">
                                          <p:val>
                                            <p:strVal val="#ppt_x"/>
                                          </p:val>
                                        </p:tav>
                                      </p:tavLst>
                                    </p:anim>
                                    <p:anim calcmode="lin" valueType="num">
                                      <p:cBhvr>
                                        <p:cTn id="65"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66" dur="1000"/>
                                        <p:tgtEl>
                                          <p:spTgt spid="45"/>
                                        </p:tgtEl>
                                      </p:cBhvr>
                                    </p:animEffect>
                                  </p:childTnLst>
                                </p:cTn>
                              </p:par>
                              <p:par>
                                <p:cTn id="67" presetID="31" presetClass="entr" presetSubtype="0" fill="hold" nodeType="withEffect">
                                  <p:stCondLst>
                                    <p:cond delay="0"/>
                                  </p:stCondLst>
                                  <p:iterate type="lt">
                                    <p:tmPct val="5000"/>
                                  </p:iterate>
                                  <p:childTnLst>
                                    <p:set>
                                      <p:cBhvr>
                                        <p:cTn id="68" dur="1" fill="hold">
                                          <p:stCondLst>
                                            <p:cond delay="0"/>
                                          </p:stCondLst>
                                        </p:cTn>
                                        <p:tgtEl>
                                          <p:spTgt spid="6"/>
                                        </p:tgtEl>
                                        <p:attrNameLst>
                                          <p:attrName>style.visibility</p:attrName>
                                        </p:attrNameLst>
                                      </p:cBhvr>
                                      <p:to>
                                        <p:strVal val="visible"/>
                                      </p:to>
                                    </p:set>
                                    <p:anim calcmode="lin" valueType="num">
                                      <p:cBhvr>
                                        <p:cTn id="69" dur="1000" fill="hold"/>
                                        <p:tgtEl>
                                          <p:spTgt spid="6"/>
                                        </p:tgtEl>
                                        <p:attrNameLst>
                                          <p:attrName>ppt_w</p:attrName>
                                        </p:attrNameLst>
                                      </p:cBhvr>
                                      <p:tavLst>
                                        <p:tav tm="0">
                                          <p:val>
                                            <p:fltVal val="0"/>
                                          </p:val>
                                        </p:tav>
                                        <p:tav tm="100000">
                                          <p:val>
                                            <p:strVal val="#ppt_w"/>
                                          </p:val>
                                        </p:tav>
                                      </p:tavLst>
                                    </p:anim>
                                    <p:anim calcmode="lin" valueType="num">
                                      <p:cBhvr>
                                        <p:cTn id="70" dur="1000" fill="hold"/>
                                        <p:tgtEl>
                                          <p:spTgt spid="6"/>
                                        </p:tgtEl>
                                        <p:attrNameLst>
                                          <p:attrName>ppt_h</p:attrName>
                                        </p:attrNameLst>
                                      </p:cBhvr>
                                      <p:tavLst>
                                        <p:tav tm="0">
                                          <p:val>
                                            <p:fltVal val="0"/>
                                          </p:val>
                                        </p:tav>
                                        <p:tav tm="100000">
                                          <p:val>
                                            <p:strVal val="#ppt_h"/>
                                          </p:val>
                                        </p:tav>
                                      </p:tavLst>
                                    </p:anim>
                                    <p:anim calcmode="lin" valueType="num">
                                      <p:cBhvr>
                                        <p:cTn id="71" dur="1000" fill="hold"/>
                                        <p:tgtEl>
                                          <p:spTgt spid="6"/>
                                        </p:tgtEl>
                                        <p:attrNameLst>
                                          <p:attrName>style.rotation</p:attrName>
                                        </p:attrNameLst>
                                      </p:cBhvr>
                                      <p:tavLst>
                                        <p:tav tm="0">
                                          <p:val>
                                            <p:fltVal val="90"/>
                                          </p:val>
                                        </p:tav>
                                        <p:tav tm="100000">
                                          <p:val>
                                            <p:fltVal val="0"/>
                                          </p:val>
                                        </p:tav>
                                      </p:tavLst>
                                    </p:anim>
                                    <p:animEffect transition="in" filter="fade">
                                      <p:cBhvr>
                                        <p:cTn id="72" dur="1000"/>
                                        <p:tgtEl>
                                          <p:spTgt spid="6"/>
                                        </p:tgtEl>
                                      </p:cBhvr>
                                    </p:animEffect>
                                  </p:childTnLst>
                                </p:cTn>
                              </p:par>
                              <p:par>
                                <p:cTn id="73" presetID="29" presetClass="entr" presetSubtype="0"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p:cTn id="75" dur="1000" fill="hold"/>
                                        <p:tgtEl>
                                          <p:spTgt spid="46"/>
                                        </p:tgtEl>
                                        <p:attrNameLst>
                                          <p:attrName>ppt_x</p:attrName>
                                        </p:attrNameLst>
                                      </p:cBhvr>
                                      <p:tavLst>
                                        <p:tav tm="0">
                                          <p:val>
                                            <p:strVal val="#ppt_x-.2"/>
                                          </p:val>
                                        </p:tav>
                                        <p:tav tm="100000">
                                          <p:val>
                                            <p:strVal val="#ppt_x"/>
                                          </p:val>
                                        </p:tav>
                                      </p:tavLst>
                                    </p:anim>
                                    <p:anim calcmode="lin" valueType="num">
                                      <p:cBhvr>
                                        <p:cTn id="76"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animBg="1"/>
      <p:bldP spid="26" grpId="0"/>
      <p:bldP spid="27" grpId="0" animBg="1"/>
      <p:bldP spid="36" grpId="0"/>
      <p:bldP spid="3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059832" y="1192023"/>
            <a:ext cx="3636912" cy="1754326"/>
          </a:xfrm>
          <a:prstGeom prst="rect">
            <a:avLst/>
          </a:prstGeom>
          <a:noFill/>
          <a:effectLst>
            <a:innerShdw blurRad="63500" dist="50800" dir="16200000">
              <a:prstClr val="black">
                <a:alpha val="50000"/>
              </a:prstClr>
            </a:innerShdw>
            <a:reflection blurRad="6350" stA="50000" endA="300" endPos="55500" dist="101600" dir="5400000" sy="-100000" algn="bl" rotWithShape="0"/>
          </a:effectLst>
          <a:scene3d>
            <a:camera prst="perspectiveRelaxed"/>
            <a:lightRig rig="soft" dir="tl">
              <a:rot lat="0" lon="0" rev="0"/>
            </a:lightRig>
          </a:scene3d>
          <a:sp3d>
            <a:bevelT prst="slope"/>
          </a:sp3d>
        </p:spPr>
        <p:txBody>
          <a:bodyPr wrap="square">
            <a:spAutoFit/>
            <a:sp3d contourW="25400" prstMaterial="matte">
              <a:bevelT w="25400" h="55880" prst="artDeco"/>
              <a:contourClr>
                <a:schemeClr val="accent2">
                  <a:tint val="20000"/>
                </a:schemeClr>
              </a:contourClr>
            </a:sp3d>
          </a:bodyPr>
          <a:lstStyle/>
          <a:p>
            <a:pPr algn="ctr" rtl="1" fontAlgn="auto">
              <a:lnSpc>
                <a:spcPct val="150000"/>
              </a:lnSpc>
              <a:spcBef>
                <a:spcPts val="0"/>
              </a:spcBef>
              <a:spcAft>
                <a:spcPts val="0"/>
              </a:spcAft>
              <a:defRPr/>
            </a:pPr>
            <a:r>
              <a:rPr lang="ar-MA" sz="7200" b="1" spc="50" dirty="0" smtClean="0">
                <a:ln w="11430"/>
                <a:effectLst>
                  <a:outerShdw blurRad="76200" dist="50800" dir="5400000" algn="tl" rotWithShape="0">
                    <a:srgbClr val="000000">
                      <a:alpha val="65000"/>
                    </a:srgbClr>
                  </a:outerShdw>
                </a:effectLst>
                <a:latin typeface="Modern No. 20" pitchFamily="18" charset="0"/>
                <a:ea typeface="Times New Roman"/>
                <a:cs typeface="arabswell_1" pitchFamily="2" charset="-78"/>
              </a:rPr>
              <a:t>خاتمة</a:t>
            </a:r>
            <a:endParaRPr lang="fr-FR" sz="7200" b="1" spc="50" dirty="0">
              <a:ln w="11430"/>
              <a:effectLst>
                <a:outerShdw blurRad="76200" dist="50800" dir="5400000" algn="tl" rotWithShape="0">
                  <a:srgbClr val="000000">
                    <a:alpha val="65000"/>
                  </a:srgbClr>
                </a:outerShdw>
              </a:effectLst>
              <a:latin typeface="Modern No. 20" pitchFamily="18" charset="0"/>
              <a:ea typeface="Times New Roman"/>
              <a:cs typeface="arabswell_1" pitchFamily="2" charset="-78"/>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99736" y="2780928"/>
            <a:ext cx="7557103" cy="2554545"/>
          </a:xfrm>
          <a:prstGeom prst="rect">
            <a:avLst/>
          </a:prstGeom>
        </p:spPr>
        <p:txBody>
          <a:bodyPr wrap="square">
            <a:spAutoFit/>
          </a:bodyPr>
          <a:lstStyle/>
          <a:p>
            <a:pPr algn="just"/>
            <a:r>
              <a:rPr lang="ar-MA" sz="2800" dirty="0">
                <a:cs typeface="AL-Mohanad Bold" pitchFamily="2" charset="-78"/>
              </a:rPr>
              <a:t> ومهما تكن أهمية هذا الاصلاح، وما عبأنا له من نصوص تنظيمية، وآليات فعالة، فسيظل </a:t>
            </a:r>
            <a:r>
              <a:rPr lang="ar-MA" sz="2800" b="1" u="sng" dirty="0" smtClean="0">
                <a:cs typeface="AL-Mohanad Bold" pitchFamily="2" charset="-78"/>
              </a:rPr>
              <a:t>الضمير المسؤول</a:t>
            </a:r>
            <a:r>
              <a:rPr lang="fr-FR" sz="2800" dirty="0" smtClean="0">
                <a:cs typeface="AL-Mohanad Bold" pitchFamily="2" charset="-78"/>
              </a:rPr>
              <a:t> </a:t>
            </a:r>
            <a:r>
              <a:rPr lang="ar-MA" sz="2800" dirty="0" smtClean="0">
                <a:cs typeface="AL-Mohanad Bold" pitchFamily="2" charset="-78"/>
              </a:rPr>
              <a:t>للفاعلين </a:t>
            </a:r>
            <a:r>
              <a:rPr lang="ar-MA" sz="2800" dirty="0">
                <a:cs typeface="AL-Mohanad Bold" pitchFamily="2" charset="-78"/>
              </a:rPr>
              <a:t>فيه، هو المحك الحقيقي لإصلاحه، بل وقوام نجاح هذا القطاع برمته" </a:t>
            </a:r>
            <a:endParaRPr lang="fr-FR" sz="2800" dirty="0" smtClean="0">
              <a:cs typeface="AL-Mohanad Bold" pitchFamily="2" charset="-78"/>
            </a:endParaRPr>
          </a:p>
          <a:p>
            <a:pPr algn="just"/>
            <a:r>
              <a:rPr lang="fr-FR" sz="2800" dirty="0">
                <a:cs typeface="AL-Mohanad Bold" pitchFamily="2" charset="-78"/>
              </a:rPr>
              <a:t> </a:t>
            </a:r>
            <a:r>
              <a:rPr lang="fr-FR" sz="2800" dirty="0" smtClean="0">
                <a:cs typeface="AL-Mohanad Bold" pitchFamily="2" charset="-78"/>
              </a:rPr>
              <a:t> </a:t>
            </a:r>
          </a:p>
          <a:p>
            <a:pPr algn="just"/>
            <a:r>
              <a:rPr lang="fr-FR" sz="2400" b="1" dirty="0" smtClean="0">
                <a:cs typeface="AL-Mohanad Bold" pitchFamily="2" charset="-78"/>
              </a:rPr>
              <a:t>)</a:t>
            </a:r>
            <a:r>
              <a:rPr lang="ar-MA" sz="2400" b="1" dirty="0" smtClean="0">
                <a:cs typeface="AL-Mohanad Bold" pitchFamily="2" charset="-78"/>
              </a:rPr>
              <a:t>مقتطف من خطاب جلالة الملك بمناسبة عيد العرش المجيد بتاريخ </a:t>
            </a:r>
            <a:r>
              <a:rPr lang="ar-MA" sz="2400" b="1" dirty="0">
                <a:cs typeface="AL-Mohanad Bold" pitchFamily="2" charset="-78"/>
              </a:rPr>
              <a:t>30 يوليوز </a:t>
            </a:r>
            <a:r>
              <a:rPr lang="fr-FR" sz="2400" b="1" dirty="0" smtClean="0">
                <a:cs typeface="AL-Mohanad Bold" pitchFamily="2" charset="-78"/>
              </a:rPr>
              <a:t>(2013</a:t>
            </a:r>
            <a:endParaRPr lang="fr-FR" sz="2400" b="1" dirty="0"/>
          </a:p>
        </p:txBody>
      </p:sp>
    </p:spTree>
    <p:extLst>
      <p:ext uri="{BB962C8B-B14F-4D97-AF65-F5344CB8AC3E}">
        <p14:creationId xmlns:p14="http://schemas.microsoft.com/office/powerpoint/2010/main" val="2325961302"/>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49796"/>
                                  </p:iterate>
                                  <p:childTnLst>
                                    <p:set>
                                      <p:cBhvr>
                                        <p:cTn id="6" dur="1" fill="hold">
                                          <p:stCondLst>
                                            <p:cond delay="0"/>
                                          </p:stCondLst>
                                        </p:cTn>
                                        <p:tgtEl>
                                          <p:spTgt spid="3"/>
                                        </p:tgtEl>
                                        <p:attrNameLst>
                                          <p:attrName>style.visibility</p:attrName>
                                        </p:attrNameLst>
                                      </p:cBhvr>
                                      <p:to>
                                        <p:strVal val="visible"/>
                                      </p:to>
                                    </p:set>
                                    <p:set>
                                      <p:cBhvr>
                                        <p:cTn id="7" dur="114" fill="hold">
                                          <p:stCondLst>
                                            <p:cond delay="0"/>
                                          </p:stCondLst>
                                        </p:cTn>
                                        <p:tgtEl>
                                          <p:spTgt spid="3"/>
                                        </p:tgtEl>
                                        <p:attrNameLst>
                                          <p:attrName>style.rotation</p:attrName>
                                        </p:attrNameLst>
                                      </p:cBhvr>
                                      <p:to>
                                        <p:strVal val="-45.0"/>
                                      </p:to>
                                    </p:set>
                                    <p:anim calcmode="lin" valueType="num">
                                      <p:cBhvr>
                                        <p:cTn id="8" dur="114" fill="hold">
                                          <p:stCondLst>
                                            <p:cond delay="11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11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249"/>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48"/>
                            </p:stCondLst>
                            <p:childTnLst>
                              <p:par>
                                <p:cTn id="13" presetID="32" presetClass="emph" presetSubtype="0" repeatCount="indefinite" fill="hold" grpId="1" nodeType="afterEffect">
                                  <p:stCondLst>
                                    <p:cond delay="0"/>
                                  </p:stCondLst>
                                  <p:iterate type="lt">
                                    <p:tmPct val="0"/>
                                  </p:iterate>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6122" y="2265927"/>
            <a:ext cx="8540049" cy="2062103"/>
          </a:xfrm>
          <a:prstGeom prst="rect">
            <a:avLst/>
          </a:prstGeom>
        </p:spPr>
        <p:txBody>
          <a:bodyPr wrap="square">
            <a:spAutoFit/>
          </a:bodyPr>
          <a:lstStyle/>
          <a:p>
            <a:pPr algn="ctr"/>
            <a:r>
              <a:rPr lang="ar-MA" sz="3200" dirty="0" smtClean="0">
                <a:cs typeface="arabswell_1" pitchFamily="2" charset="-78"/>
              </a:rPr>
              <a:t>إن </a:t>
            </a:r>
            <a:r>
              <a:rPr lang="ar-MA" sz="3200" dirty="0">
                <a:cs typeface="arabswell_1" pitchFamily="2" charset="-78"/>
              </a:rPr>
              <a:t>أريد إلا الإصلاح ما استطعت وما توفيقي إلا بالله عليه توكلت وإليه </a:t>
            </a:r>
            <a:r>
              <a:rPr lang="ar-MA" sz="3200" dirty="0" smtClean="0">
                <a:cs typeface="arabswell_1" pitchFamily="2" charset="-78"/>
              </a:rPr>
              <a:t>أنيب</a:t>
            </a:r>
            <a:endParaRPr lang="fr-FR" sz="3200" dirty="0" smtClean="0">
              <a:cs typeface="arabswell_1" pitchFamily="2" charset="-78"/>
            </a:endParaRPr>
          </a:p>
          <a:p>
            <a:pPr algn="ctr"/>
            <a:endParaRPr lang="fr-FR" sz="3200" dirty="0">
              <a:cs typeface="arabswell_1" pitchFamily="2" charset="-78"/>
            </a:endParaRPr>
          </a:p>
          <a:p>
            <a:pPr algn="ctr"/>
            <a:r>
              <a:rPr lang="ar-MA" sz="3200" dirty="0" smtClean="0">
                <a:cs typeface="arabswell_1" pitchFamily="2" charset="-78"/>
              </a:rPr>
              <a:t> </a:t>
            </a:r>
            <a:r>
              <a:rPr lang="fr-FR" sz="3200" dirty="0" smtClean="0">
                <a:cs typeface="arabswell_1" pitchFamily="2" charset="-78"/>
              </a:rPr>
              <a:t> </a:t>
            </a:r>
            <a:r>
              <a:rPr lang="ar-MA" sz="3200" dirty="0" smtClean="0">
                <a:cs typeface="arabswell_1" pitchFamily="2" charset="-78"/>
              </a:rPr>
              <a:t>صدق </a:t>
            </a:r>
            <a:r>
              <a:rPr lang="ar-MA" sz="3200" dirty="0">
                <a:cs typeface="arabswell_1" pitchFamily="2" charset="-78"/>
              </a:rPr>
              <a:t>الله العظيم</a:t>
            </a:r>
            <a:endParaRPr lang="fr-FR" sz="3200" dirty="0">
              <a:cs typeface="arabswell_1" pitchFamily="2" charset="-78"/>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58634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60084" y="980728"/>
            <a:ext cx="3636912" cy="1200329"/>
          </a:xfrm>
          <a:prstGeom prst="rect">
            <a:avLst/>
          </a:prstGeom>
          <a:noFill/>
          <a:effectLst>
            <a:innerShdw blurRad="63500" dist="50800" dir="16200000">
              <a:prstClr val="black">
                <a:alpha val="50000"/>
              </a:prstClr>
            </a:innerShdw>
            <a:reflection blurRad="6350" stA="50000" endA="300" endPos="55500" dist="101600" dir="5400000" sy="-100000" algn="bl" rotWithShape="0"/>
          </a:effectLst>
          <a:scene3d>
            <a:camera prst="perspectiveRelaxed"/>
            <a:lightRig rig="soft" dir="tl">
              <a:rot lat="0" lon="0" rev="0"/>
            </a:lightRig>
          </a:scene3d>
          <a:sp3d>
            <a:bevelT prst="slope"/>
          </a:sp3d>
        </p:spPr>
        <p:txBody>
          <a:bodyPr wrap="square">
            <a:spAutoFit/>
            <a:sp3d contourW="25400" prstMaterial="matte">
              <a:bevelT w="25400" h="55880" prst="artDeco"/>
              <a:contourClr>
                <a:schemeClr val="accent2">
                  <a:tint val="20000"/>
                </a:schemeClr>
              </a:contourClr>
            </a:sp3d>
          </a:bodyPr>
          <a:lstStyle/>
          <a:p>
            <a:pPr algn="ctr" rtl="1" fontAlgn="auto">
              <a:lnSpc>
                <a:spcPct val="150000"/>
              </a:lnSpc>
              <a:spcBef>
                <a:spcPts val="0"/>
              </a:spcBef>
              <a:spcAft>
                <a:spcPts val="0"/>
              </a:spcAft>
              <a:defRPr/>
            </a:pPr>
            <a:r>
              <a:rPr lang="ar-MA" sz="4800" b="1" spc="50" dirty="0" smtClean="0">
                <a:ln w="11430"/>
                <a:effectLst>
                  <a:outerShdw blurRad="76200" dist="50800" dir="5400000" algn="tl" rotWithShape="0">
                    <a:srgbClr val="000000">
                      <a:alpha val="65000"/>
                    </a:srgbClr>
                  </a:outerShdw>
                </a:effectLst>
                <a:latin typeface="Times New Roman"/>
                <a:ea typeface="Times New Roman"/>
                <a:cs typeface="arabswell_1" pitchFamily="2" charset="-78"/>
              </a:rPr>
              <a:t>خاتمة</a:t>
            </a:r>
            <a:endParaRPr lang="fr-FR" sz="4800" b="1" spc="50" dirty="0">
              <a:ln w="11430"/>
              <a:effectLst>
                <a:outerShdw blurRad="76200" dist="50800" dir="5400000" algn="tl" rotWithShape="0">
                  <a:srgbClr val="000000">
                    <a:alpha val="65000"/>
                  </a:srgbClr>
                </a:outerShdw>
              </a:effectLst>
              <a:latin typeface="Times New Roman"/>
              <a:ea typeface="Times New Roman"/>
              <a:cs typeface="arabswell_1" pitchFamily="2" charset="-78"/>
            </a:endParaRPr>
          </a:p>
        </p:txBody>
      </p:sp>
      <p:sp>
        <p:nvSpPr>
          <p:cNvPr id="8" name="Rectangle 7"/>
          <p:cNvSpPr/>
          <p:nvPr/>
        </p:nvSpPr>
        <p:spPr>
          <a:xfrm>
            <a:off x="287981" y="1988840"/>
            <a:ext cx="8540049" cy="3539430"/>
          </a:xfrm>
          <a:prstGeom prst="rect">
            <a:avLst/>
          </a:prstGeom>
        </p:spPr>
        <p:txBody>
          <a:bodyPr wrap="square">
            <a:spAutoFit/>
          </a:bodyPr>
          <a:lstStyle/>
          <a:p>
            <a:pPr algn="just"/>
            <a:r>
              <a:rPr lang="ar-MA" sz="2400" b="1" dirty="0">
                <a:solidFill>
                  <a:srgbClr val="0070C0"/>
                </a:solidFill>
                <a:latin typeface="ae_AlArabiya"/>
                <a:cs typeface="AL-Mohanad Bold" pitchFamily="2" charset="-78"/>
              </a:rPr>
              <a:t>السيد رئيس الحكومة، حضرات السيدات والسادة</a:t>
            </a:r>
            <a:endParaRPr lang="fr-FR" sz="2400" b="1" dirty="0">
              <a:solidFill>
                <a:srgbClr val="0070C0"/>
              </a:solidFill>
              <a:latin typeface="ae_AlArabiya"/>
              <a:cs typeface="AL-Mohanad Bold" pitchFamily="2" charset="-78"/>
            </a:endParaRPr>
          </a:p>
          <a:p>
            <a:pPr algn="just"/>
            <a:r>
              <a:rPr lang="ar-MA" sz="2000" dirty="0">
                <a:cs typeface="AL-Mohanad Bold" pitchFamily="2" charset="-78"/>
              </a:rPr>
              <a:t>لا يفوتني وأنا أستعرض أهم منجزات وزارة العدل والحريات أن أتقدم بجزيل الشكر والعرفان إلى جميع مسؤولي وأطر وكفاءات الوزارة وكافة المسؤولين بمحاكم المملكة وقضاتها وجميع الموظفين والعاملين في قطاع العدل والمنتسبين إلى المهن القضائية على ما بذلوه من مجهودات ترمي إلى إنجاح ورش الاصلاح وتدعيم أسسه، مؤكدا بهذه المناسبة أن ما تحلى به جل المنخرطين في ورش الإصلاح منذ الشروع فيه، من نكران للذات، وتغليب للمصلحة العليا للعدالة، ليؤكد مدى النضج الذي أكسبتنا إياه هذه التجربة التي نسأل الله عز وجل أن يبارك فيها ويكتب لها دوام النجاح في القادم من السنين وأن يستمر تنزيلها بنفس الروح وذات العزم واليقين وما ذلك على نساء ورجال العدالة بعزيز.</a:t>
            </a:r>
            <a:endParaRPr lang="fr-FR" sz="2000" dirty="0">
              <a:cs typeface="AL-Mohanad Bold" pitchFamily="2" charset="-78"/>
            </a:endParaRPr>
          </a:p>
          <a:p>
            <a:pPr algn="just"/>
            <a:r>
              <a:rPr lang="ar-MA" sz="2000" dirty="0">
                <a:cs typeface="AL-Mohanad Bold" pitchFamily="2" charset="-78"/>
              </a:rPr>
              <a:t>على أن كل الجهود المبذولة وكافة الطاقات المعبأة، مهما تكن كبيرة وعظيمة، فهي غراس تحتاج على الدوام  إلى سقيها بعزم الصادقين من أبناء هذا الوطن، المؤمنين بقيم العدالة ومُثُلها ممن جعلهم الله مستأمنين على هذا القطاع الحيوي كل من موقعه ومكانه، ضمانا لاستمرار نجاح ورش الاصلاح. </a:t>
            </a:r>
            <a:endParaRPr lang="fr-FR" sz="2000" dirty="0">
              <a:cs typeface="AL-Mohanad Bold" pitchFamily="2" charset="-78"/>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93943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49796"/>
                                  </p:iterate>
                                  <p:childTnLst>
                                    <p:set>
                                      <p:cBhvr>
                                        <p:cTn id="6" dur="1" fill="hold">
                                          <p:stCondLst>
                                            <p:cond delay="0"/>
                                          </p:stCondLst>
                                        </p:cTn>
                                        <p:tgtEl>
                                          <p:spTgt spid="3"/>
                                        </p:tgtEl>
                                        <p:attrNameLst>
                                          <p:attrName>style.visibility</p:attrName>
                                        </p:attrNameLst>
                                      </p:cBhvr>
                                      <p:to>
                                        <p:strVal val="visible"/>
                                      </p:to>
                                    </p:set>
                                    <p:set>
                                      <p:cBhvr>
                                        <p:cTn id="7" dur="114" fill="hold">
                                          <p:stCondLst>
                                            <p:cond delay="0"/>
                                          </p:stCondLst>
                                        </p:cTn>
                                        <p:tgtEl>
                                          <p:spTgt spid="3"/>
                                        </p:tgtEl>
                                        <p:attrNameLst>
                                          <p:attrName>style.rotation</p:attrName>
                                        </p:attrNameLst>
                                      </p:cBhvr>
                                      <p:to>
                                        <p:strVal val="-45.0"/>
                                      </p:to>
                                    </p:set>
                                    <p:anim calcmode="lin" valueType="num">
                                      <p:cBhvr>
                                        <p:cTn id="8" dur="114" fill="hold">
                                          <p:stCondLst>
                                            <p:cond delay="11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11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249"/>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48"/>
                            </p:stCondLst>
                            <p:childTnLst>
                              <p:par>
                                <p:cTn id="13" presetID="32" presetClass="emph" presetSubtype="0" repeatCount="indefinite" fill="hold" grpId="1" nodeType="afterEffect">
                                  <p:stCondLst>
                                    <p:cond delay="0"/>
                                  </p:stCondLst>
                                  <p:iterate type="lt">
                                    <p:tmPct val="0"/>
                                  </p:iterate>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par>
                                <p:cTn id="19" presetID="16" presetClass="entr" presetSubtype="37"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8900" y="380563"/>
            <a:ext cx="3636912" cy="1200329"/>
          </a:xfrm>
          <a:prstGeom prst="rect">
            <a:avLst/>
          </a:prstGeom>
          <a:noFill/>
          <a:effectLst>
            <a:innerShdw blurRad="63500" dist="50800" dir="16200000">
              <a:prstClr val="black">
                <a:alpha val="50000"/>
              </a:prstClr>
            </a:innerShdw>
            <a:reflection blurRad="6350" stA="50000" endA="300" endPos="55500" dist="101600" dir="5400000" sy="-100000" algn="bl" rotWithShape="0"/>
          </a:effectLst>
          <a:scene3d>
            <a:camera prst="perspectiveRelaxed"/>
            <a:lightRig rig="soft" dir="tl">
              <a:rot lat="0" lon="0" rev="0"/>
            </a:lightRig>
          </a:scene3d>
          <a:sp3d>
            <a:bevelT prst="slope"/>
          </a:sp3d>
        </p:spPr>
        <p:txBody>
          <a:bodyPr wrap="square">
            <a:spAutoFit/>
            <a:sp3d contourW="25400" prstMaterial="matte">
              <a:bevelT w="25400" h="55880" prst="artDeco"/>
              <a:contourClr>
                <a:schemeClr val="accent2">
                  <a:tint val="20000"/>
                </a:schemeClr>
              </a:contourClr>
            </a:sp3d>
          </a:bodyPr>
          <a:lstStyle/>
          <a:p>
            <a:pPr algn="ctr" rtl="1" fontAlgn="auto">
              <a:lnSpc>
                <a:spcPct val="150000"/>
              </a:lnSpc>
              <a:spcBef>
                <a:spcPts val="0"/>
              </a:spcBef>
              <a:spcAft>
                <a:spcPts val="0"/>
              </a:spcAft>
              <a:defRPr/>
            </a:pPr>
            <a:r>
              <a:rPr lang="ar-MA" sz="4800" b="1" spc="50" dirty="0" smtClean="0">
                <a:ln w="11430"/>
                <a:effectLst>
                  <a:outerShdw blurRad="76200" dist="50800" dir="5400000" algn="tl" rotWithShape="0">
                    <a:srgbClr val="000000">
                      <a:alpha val="65000"/>
                    </a:srgbClr>
                  </a:outerShdw>
                </a:effectLst>
                <a:latin typeface="Times New Roman"/>
                <a:ea typeface="Times New Roman"/>
                <a:cs typeface="arabswell_1" pitchFamily="2" charset="-78"/>
              </a:rPr>
              <a:t>خاتمة</a:t>
            </a:r>
            <a:endParaRPr lang="fr-FR" sz="4800" b="1" spc="50" dirty="0">
              <a:ln w="11430"/>
              <a:effectLst>
                <a:outerShdw blurRad="76200" dist="50800" dir="5400000" algn="tl" rotWithShape="0">
                  <a:srgbClr val="000000">
                    <a:alpha val="65000"/>
                  </a:srgbClr>
                </a:outerShdw>
              </a:effectLst>
              <a:latin typeface="Times New Roman"/>
              <a:ea typeface="Times New Roman"/>
              <a:cs typeface="arabswell_1" pitchFamily="2" charset="-78"/>
            </a:endParaRPr>
          </a:p>
        </p:txBody>
      </p:sp>
      <p:sp>
        <p:nvSpPr>
          <p:cNvPr id="8" name="Rectangle 7"/>
          <p:cNvSpPr/>
          <p:nvPr/>
        </p:nvSpPr>
        <p:spPr>
          <a:xfrm>
            <a:off x="308516" y="1340768"/>
            <a:ext cx="8540049" cy="5016758"/>
          </a:xfrm>
          <a:prstGeom prst="rect">
            <a:avLst/>
          </a:prstGeom>
        </p:spPr>
        <p:txBody>
          <a:bodyPr wrap="square">
            <a:spAutoFit/>
          </a:bodyPr>
          <a:lstStyle/>
          <a:p>
            <a:pPr algn="justLow"/>
            <a:r>
              <a:rPr lang="ar-MA" sz="2000" dirty="0" smtClean="0">
                <a:cs typeface="AL-Mohanad Bold" pitchFamily="2" charset="-78"/>
              </a:rPr>
              <a:t>وهذا </a:t>
            </a:r>
            <a:r>
              <a:rPr lang="ar-MA" sz="2000" dirty="0">
                <a:cs typeface="AL-Mohanad Bold" pitchFamily="2" charset="-78"/>
              </a:rPr>
              <a:t>النجاح لن يتأتى تحقيقه برغم كل ما بذل وسيبذل من جهود إلا بالضمير الحي المتقد الذي يحمل هم الاصلاح ويومن به ويتفاعل معه بوعي ومسؤولية، ويستحضر ثقل الامانة وجسامة المسؤولية الملقاة على عواتق من حُمِّلوها؛  وهو ما لخصته الاشارة الواردة في خطاب العرش الذي ألقاه جلالة الملك حفظه الله يوم 30 يوليوز 2013 حيث قال:" ومهما تكن أهمية هذا الاصلاح، وما عبأنا له من نصوص تنظيمية، وآليات فعالة، فسيظل "الضمير المسؤول" للفاعلين فيه، هو المحك الحقيقي لإصلاحه، بل وقوام نجاح هذا القطاع برمته" انتهى النطق السامي لجلالة الملك، وهي مناسبة أتوجه فيها بالشكر والامتنان لجلالة الملك على رعايته الدائمة وحرصه المتين على الرفع من مستوى أداء عدالتنا وحدبه على كافة مكوناتها داعيا له الله تعالى بمزيد من التوفيق والسداد، كما لا يفوتني أن أشكركم السيد رئيس الحكومة على الدعم الذي ما فتئتم تقدمونه لنا في هذا السياق ولا أدل على ذلك من حرصكم على الحضور اليوم، كما حضرتم سابقا معنا تشجيعا وتنويها، ورحمة الله على الأستاذ عبد الله بها الذي رافقكم في اجتماعنا بكم ذاك ونحن إذ نفتقده اليوم فإننا لا ننساه أبدا ونستحضر روحه الطيبة لمزيد من الإنجاز والعطاء، والشكر موصول لباقي أعضاء الحكومة، على دعمهم لهذا الورش الهام، الذي نتقاسم جميعا مسؤولية إنجاحه، في تعاون مع كافة الشركاء، وفي مقدمتهم البرلمان، والمؤسسات الوطنية وفعاليات المجتمع المدني ووسائل الإعلام وكل الفئات الحية في  بلدنا الحبيب.</a:t>
            </a:r>
            <a:endParaRPr lang="fr-FR" sz="2000" dirty="0">
              <a:cs typeface="AL-Mohanad Bold" pitchFamily="2" charset="-78"/>
            </a:endParaRPr>
          </a:p>
          <a:p>
            <a:pPr algn="justLow"/>
            <a:r>
              <a:rPr lang="ar-MA" sz="2000" dirty="0">
                <a:cs typeface="AL-Mohanad Bold" pitchFamily="2" charset="-78"/>
              </a:rPr>
              <a:t>وخير ما نختم به عرضنا هذا قول المولى عز وجل :</a:t>
            </a:r>
            <a:endParaRPr lang="fr-FR" sz="2000" dirty="0">
              <a:cs typeface="AL-Mohanad Bold" pitchFamily="2" charset="-78"/>
            </a:endParaRPr>
          </a:p>
          <a:p>
            <a:pPr algn="justLow"/>
            <a:r>
              <a:rPr lang="ar-MA" sz="2000" dirty="0">
                <a:cs typeface="AL-Mohanad Bold" pitchFamily="2" charset="-78"/>
              </a:rPr>
              <a:t>إن أريد إلا الإصلاح ما استطعت وما توفيقي إلا بالله عليه توكلت وإليه أنيب </a:t>
            </a:r>
            <a:r>
              <a:rPr lang="fr-FR" sz="2000" dirty="0">
                <a:cs typeface="AL-Mohanad Bold" pitchFamily="2" charset="-78"/>
              </a:rPr>
              <a:t> </a:t>
            </a:r>
            <a:r>
              <a:rPr lang="ar-MA" sz="2000" dirty="0" smtClean="0">
                <a:cs typeface="AL-Mohanad Bold" pitchFamily="2" charset="-78"/>
              </a:rPr>
              <a:t>صدق </a:t>
            </a:r>
            <a:r>
              <a:rPr lang="ar-MA" sz="2000" dirty="0">
                <a:cs typeface="AL-Mohanad Bold" pitchFamily="2" charset="-78"/>
              </a:rPr>
              <a:t>الله العظيم</a:t>
            </a:r>
            <a:endParaRPr lang="fr-FR" sz="2000" dirty="0">
              <a:cs typeface="AL-Mohanad Bold" pitchFamily="2" charset="-78"/>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07512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49796"/>
                                  </p:iterate>
                                  <p:childTnLst>
                                    <p:set>
                                      <p:cBhvr>
                                        <p:cTn id="6" dur="1" fill="hold">
                                          <p:stCondLst>
                                            <p:cond delay="0"/>
                                          </p:stCondLst>
                                        </p:cTn>
                                        <p:tgtEl>
                                          <p:spTgt spid="3"/>
                                        </p:tgtEl>
                                        <p:attrNameLst>
                                          <p:attrName>style.visibility</p:attrName>
                                        </p:attrNameLst>
                                      </p:cBhvr>
                                      <p:to>
                                        <p:strVal val="visible"/>
                                      </p:to>
                                    </p:set>
                                    <p:set>
                                      <p:cBhvr>
                                        <p:cTn id="7" dur="114" fill="hold">
                                          <p:stCondLst>
                                            <p:cond delay="0"/>
                                          </p:stCondLst>
                                        </p:cTn>
                                        <p:tgtEl>
                                          <p:spTgt spid="3"/>
                                        </p:tgtEl>
                                        <p:attrNameLst>
                                          <p:attrName>style.rotation</p:attrName>
                                        </p:attrNameLst>
                                      </p:cBhvr>
                                      <p:to>
                                        <p:strVal val="-45.0"/>
                                      </p:to>
                                    </p:set>
                                    <p:anim calcmode="lin" valueType="num">
                                      <p:cBhvr>
                                        <p:cTn id="8" dur="114" fill="hold">
                                          <p:stCondLst>
                                            <p:cond delay="11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11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249"/>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48"/>
                            </p:stCondLst>
                            <p:childTnLst>
                              <p:par>
                                <p:cTn id="13" presetID="32" presetClass="emph" presetSubtype="0" repeatCount="indefinite" fill="hold" grpId="1" nodeType="afterEffect">
                                  <p:stCondLst>
                                    <p:cond delay="0"/>
                                  </p:stCondLst>
                                  <p:iterate type="lt">
                                    <p:tmPct val="0"/>
                                  </p:iterate>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par>
                                <p:cTn id="19" presetID="16" presetClass="entr" presetSubtype="37"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0" y="2204864"/>
            <a:ext cx="9157084"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re 2"/>
          <p:cNvSpPr txBox="1">
            <a:spLocks/>
          </p:cNvSpPr>
          <p:nvPr/>
        </p:nvSpPr>
        <p:spPr>
          <a:xfrm>
            <a:off x="908707" y="1268760"/>
            <a:ext cx="7397526" cy="432048"/>
          </a:xfrm>
          <a:prstGeom prst="rect">
            <a:avLst/>
          </a:prstGeom>
        </p:spPr>
        <p:txBody>
          <a:bodyPr vert="horz" rtlCol="0" anchor="ctr">
            <a:noAutofit/>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ar-MA" sz="2400" u="sng" dirty="0">
                <a:solidFill>
                  <a:srgbClr val="070777"/>
                </a:solidFill>
                <a:effectLst/>
              </a:rPr>
              <a:t>أولا : بـنـايـات لائـقـة تستجيب لمتطلبات تقديم خدمة العدالة </a:t>
            </a:r>
            <a:r>
              <a:rPr lang="ar-MA" sz="2400" u="sng" dirty="0" smtClean="0">
                <a:solidFill>
                  <a:srgbClr val="070777"/>
                </a:solidFill>
                <a:effectLst/>
              </a:rPr>
              <a:t>للمواطن</a:t>
            </a:r>
            <a:r>
              <a:rPr lang="fr-FR" sz="2400" u="sng" dirty="0" smtClean="0">
                <a:solidFill>
                  <a:srgbClr val="070777"/>
                </a:solidFill>
                <a:effectLst/>
              </a:rPr>
              <a:t> :</a:t>
            </a:r>
            <a:endParaRPr lang="fr-FR" sz="2400" u="sng" dirty="0">
              <a:solidFill>
                <a:srgbClr val="070777"/>
              </a:solidFill>
              <a:effectLst/>
            </a:endParaRPr>
          </a:p>
        </p:txBody>
      </p:sp>
      <p:sp>
        <p:nvSpPr>
          <p:cNvPr id="14" name="Titre 2"/>
          <p:cNvSpPr txBox="1">
            <a:spLocks/>
          </p:cNvSpPr>
          <p:nvPr/>
        </p:nvSpPr>
        <p:spPr>
          <a:xfrm>
            <a:off x="457200" y="1561356"/>
            <a:ext cx="7849033" cy="1143000"/>
          </a:xfrm>
          <a:prstGeom prst="rect">
            <a:avLst/>
          </a:prstGeom>
        </p:spPr>
        <p:txBody>
          <a:bodyPr vert="horz" rtlCol="0" anchor="ctr">
            <a:noAutofit/>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ar-MA" sz="2400" dirty="0" smtClean="0">
                <a:solidFill>
                  <a:schemeClr val="tx1"/>
                </a:solidFill>
                <a:effectLst/>
                <a:latin typeface="ae_AlArabiya" pitchFamily="18" charset="-78"/>
                <a:cs typeface="AL-Mohanad Bold" pitchFamily="2" charset="-78"/>
              </a:rPr>
              <a:t>قام مخطط الوزارة على أساس مسح عام لوضعية كافة بنايات المحاكم وتصنيفها إلى جيدة ومتوسطة وغير لائقة </a:t>
            </a:r>
            <a:endParaRPr lang="ar-MA" sz="2400" dirty="0">
              <a:solidFill>
                <a:schemeClr val="tx1"/>
              </a:solidFill>
              <a:effectLst/>
              <a:latin typeface="ae_AlArabiya" pitchFamily="18" charset="-78"/>
              <a:cs typeface="AL-Mohanad Bold" pitchFamily="2" charset="-78"/>
            </a:endParaRPr>
          </a:p>
        </p:txBody>
      </p:sp>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 14"/>
          <p:cNvPicPr/>
          <p:nvPr/>
        </p:nvPicPr>
        <p:blipFill rotWithShape="1">
          <a:blip r:embed="rId5"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6" name="Picture 10" descr="C:\Documents and Settings\hzahir\Bureau\قسم التحصيل\armoiries[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TDDOWNLOAD\penci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8306233" y="1173351"/>
            <a:ext cx="453452" cy="45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77130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26" presetClass="emph" presetSubtype="0" repeatCount="indefinite" fill="hold" nodeType="withEffect">
                                  <p:stCondLst>
                                    <p:cond delay="0"/>
                                  </p:stCondLst>
                                  <p:childTnLst>
                                    <p:animEffect transition="out" filter="fade">
                                      <p:cBhvr>
                                        <p:cTn id="15" dur="1000" tmFilter="0, 0; .2, .5; .8, .5; 1, 0"/>
                                        <p:tgtEl>
                                          <p:spTgt spid="17"/>
                                        </p:tgtEl>
                                      </p:cBhvr>
                                    </p:animEffect>
                                    <p:animScale>
                                      <p:cBhvr>
                                        <p:cTn id="16" dur="500" autoRev="1" fill="hold"/>
                                        <p:tgtEl>
                                          <p:spTgt spid="17"/>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35494"/>
          <a:stretch/>
        </p:blipFill>
        <p:spPr bwMode="auto">
          <a:xfrm>
            <a:off x="6744989" y="83674"/>
            <a:ext cx="1990725" cy="897054"/>
          </a:xfrm>
          <a:prstGeom prst="rect">
            <a:avLst/>
          </a:prstGeom>
          <a:noFill/>
          <a:ln>
            <a:noFill/>
          </a:ln>
        </p:spPr>
      </p:pic>
      <p:sp>
        <p:nvSpPr>
          <p:cNvPr id="9" name="Rectangle 8"/>
          <p:cNvSpPr/>
          <p:nvPr/>
        </p:nvSpPr>
        <p:spPr>
          <a:xfrm>
            <a:off x="281324" y="1916832"/>
            <a:ext cx="8484194" cy="3572132"/>
          </a:xfrm>
          <a:prstGeom prst="rect">
            <a:avLst/>
          </a:prstGeom>
        </p:spPr>
        <p:txBody>
          <a:bodyPr wrap="square">
            <a:spAutoFit/>
          </a:bodyPr>
          <a:lstStyle/>
          <a:p>
            <a:pPr marL="285750" indent="-285750" algn="just">
              <a:lnSpc>
                <a:spcPts val="2500"/>
              </a:lnSpc>
              <a:spcBef>
                <a:spcPts val="1200"/>
              </a:spcBef>
              <a:spcAft>
                <a:spcPts val="1200"/>
              </a:spcAft>
              <a:buClr>
                <a:srgbClr val="C00000"/>
              </a:buClr>
              <a:buFont typeface="Wingdings" pitchFamily="2" charset="2"/>
              <a:buChar char="v"/>
            </a:pPr>
            <a:r>
              <a:rPr lang="ar-MA" sz="2200" b="1" dirty="0">
                <a:latin typeface="ae_AlArabiya" pitchFamily="18" charset="-78"/>
                <a:cs typeface="AL-Mohanad Bold" pitchFamily="2" charset="-78"/>
              </a:rPr>
              <a:t>وضع تنميط دقيق لكافة مرافق بنايات المحاكم بشكل يضمن تلبية حاجيات العدالة وفق أحدث المعايير من حيث:</a:t>
            </a:r>
            <a:endParaRPr lang="en-US" sz="2200" b="1" dirty="0">
              <a:latin typeface="ae_AlArabiya" pitchFamily="18" charset="-78"/>
              <a:cs typeface="AL-Mohanad Bold" pitchFamily="2" charset="-78"/>
            </a:endParaRPr>
          </a:p>
          <a:p>
            <a:pPr marL="898525" indent="-273050" algn="just">
              <a:lnSpc>
                <a:spcPts val="2500"/>
              </a:lnSpc>
              <a:spcBef>
                <a:spcPts val="1200"/>
              </a:spcBef>
              <a:spcAft>
                <a:spcPts val="1200"/>
              </a:spcAft>
              <a:buClr>
                <a:srgbClr val="C00000"/>
              </a:buClr>
              <a:buFont typeface="Wingdings" pitchFamily="2" charset="2"/>
              <a:buChar char="ü"/>
            </a:pPr>
            <a:r>
              <a:rPr lang="ar-MA" sz="2200" b="1" dirty="0">
                <a:latin typeface="ae_AlArabiya" pitchFamily="18" charset="-78"/>
                <a:cs typeface="AL-Mohanad Bold" pitchFamily="2" charset="-78"/>
              </a:rPr>
              <a:t>حجم المحكمة حسب عدد القضايا حالا واستقبالا </a:t>
            </a:r>
            <a:r>
              <a:rPr lang="ar-MA" sz="2200" b="1" dirty="0" smtClean="0">
                <a:latin typeface="ae_AlArabiya" pitchFamily="18" charset="-78"/>
                <a:cs typeface="AL-Mohanad Bold" pitchFamily="2" charset="-78"/>
              </a:rPr>
              <a:t>.</a:t>
            </a:r>
            <a:endParaRPr lang="fr-FR" sz="2200" b="1" dirty="0" smtClean="0">
              <a:latin typeface="ae_AlArabiya" pitchFamily="18" charset="-78"/>
              <a:cs typeface="AL-Mohanad Bold" pitchFamily="2" charset="-78"/>
            </a:endParaRPr>
          </a:p>
          <a:p>
            <a:pPr marL="898525" indent="-273050" algn="just">
              <a:lnSpc>
                <a:spcPts val="2500"/>
              </a:lnSpc>
              <a:spcBef>
                <a:spcPts val="1200"/>
              </a:spcBef>
              <a:spcAft>
                <a:spcPts val="1200"/>
              </a:spcAft>
              <a:buClr>
                <a:srgbClr val="C00000"/>
              </a:buClr>
              <a:buFont typeface="Wingdings" pitchFamily="2" charset="2"/>
              <a:buChar char="ü"/>
            </a:pPr>
            <a:r>
              <a:rPr lang="ar-MA" sz="2200" b="1" dirty="0" smtClean="0">
                <a:latin typeface="ae_AlArabiya" pitchFamily="18" charset="-78"/>
                <a:cs typeface="AL-Mohanad Bold" pitchFamily="2" charset="-78"/>
              </a:rPr>
              <a:t>توحيد </a:t>
            </a:r>
            <a:r>
              <a:rPr lang="ar-MA" sz="2200" b="1" dirty="0">
                <a:latin typeface="ae_AlArabiya" pitchFamily="18" charset="-78"/>
                <a:cs typeface="AL-Mohanad Bold" pitchFamily="2" charset="-78"/>
              </a:rPr>
              <a:t>نمط واجهة المحكمة وشكلها بما يضمن هيبة العدالة .</a:t>
            </a:r>
            <a:endParaRPr lang="en-US" sz="2200" b="1" dirty="0">
              <a:latin typeface="ae_AlArabiya" pitchFamily="18" charset="-78"/>
              <a:cs typeface="AL-Mohanad Bold" pitchFamily="2" charset="-78"/>
            </a:endParaRPr>
          </a:p>
          <a:p>
            <a:pPr marL="898525" indent="-273050" algn="just">
              <a:lnSpc>
                <a:spcPts val="2500"/>
              </a:lnSpc>
              <a:spcBef>
                <a:spcPts val="1200"/>
              </a:spcBef>
              <a:spcAft>
                <a:spcPts val="1200"/>
              </a:spcAft>
              <a:buClr>
                <a:srgbClr val="C00000"/>
              </a:buClr>
              <a:buFont typeface="Wingdings" pitchFamily="2" charset="2"/>
              <a:buChar char="ü"/>
            </a:pPr>
            <a:r>
              <a:rPr lang="ar-MA" sz="2200" b="1" dirty="0" smtClean="0">
                <a:latin typeface="ae_AlArabiya" pitchFamily="18" charset="-78"/>
                <a:cs typeface="AL-Mohanad Bold" pitchFamily="2" charset="-78"/>
              </a:rPr>
              <a:t>تحديد </a:t>
            </a:r>
            <a:r>
              <a:rPr lang="ar-MA" sz="2200" b="1" dirty="0">
                <a:latin typeface="ae_AlArabiya" pitchFamily="18" charset="-78"/>
                <a:cs typeface="AL-Mohanad Bold" pitchFamily="2" charset="-78"/>
              </a:rPr>
              <a:t>حجم القاعات والمكاتب وباقي المرافق بما يستجيب لمتطلبات العدالة .</a:t>
            </a:r>
            <a:endParaRPr lang="fr-FR" sz="2200" b="1" dirty="0">
              <a:latin typeface="ae_AlArabiya" pitchFamily="18" charset="-78"/>
              <a:cs typeface="AL-Mohanad Bold" pitchFamily="2" charset="-78"/>
            </a:endParaRPr>
          </a:p>
          <a:p>
            <a:pPr marL="285750" indent="-285750" algn="just">
              <a:lnSpc>
                <a:spcPts val="2500"/>
              </a:lnSpc>
              <a:spcBef>
                <a:spcPts val="1200"/>
              </a:spcBef>
              <a:spcAft>
                <a:spcPts val="1200"/>
              </a:spcAft>
              <a:buClr>
                <a:srgbClr val="C00000"/>
              </a:buClr>
              <a:buFont typeface="Wingdings" pitchFamily="2" charset="2"/>
              <a:buChar char="v"/>
            </a:pPr>
            <a:r>
              <a:rPr lang="ar-MA" sz="2200" b="1" dirty="0" smtClean="0">
                <a:latin typeface="ae_AlArabiya" pitchFamily="18" charset="-78"/>
                <a:cs typeface="AL-Mohanad Bold" pitchFamily="2" charset="-78"/>
              </a:rPr>
              <a:t>وضع </a:t>
            </a:r>
            <a:r>
              <a:rPr lang="ar-MA" sz="2200" b="1" dirty="0">
                <a:latin typeface="ae_AlArabiya" pitchFamily="18" charset="-78"/>
                <a:cs typeface="AL-Mohanad Bold" pitchFamily="2" charset="-78"/>
              </a:rPr>
              <a:t>برنامج للنهوض بأوضاع جميع المحاكم غير اللائقة أو المتوسطة لتصبح كلها جيدة في أفق سنة </a:t>
            </a:r>
            <a:r>
              <a:rPr lang="ar-MA" sz="2200" b="1" dirty="0">
                <a:latin typeface="ae_AlArabiya" pitchFamily="18" charset="-78"/>
                <a:cs typeface="+mj-cs"/>
              </a:rPr>
              <a:t>2018</a:t>
            </a:r>
            <a:r>
              <a:rPr lang="ar-MA" sz="2200" b="1" dirty="0">
                <a:latin typeface="ae_AlArabiya" pitchFamily="18" charset="-78"/>
                <a:cs typeface="AL-Mohanad Bold" pitchFamily="2" charset="-78"/>
              </a:rPr>
              <a:t> ، مع اعتبار سنة </a:t>
            </a:r>
            <a:r>
              <a:rPr lang="ar-MA" sz="2200" b="1" dirty="0">
                <a:latin typeface="ae_AlArabiya" pitchFamily="18" charset="-78"/>
                <a:cs typeface="+mj-cs"/>
              </a:rPr>
              <a:t>2016</a:t>
            </a:r>
            <a:r>
              <a:rPr lang="ar-MA" sz="2200" b="1" dirty="0">
                <a:latin typeface="ae_AlArabiya" pitchFamily="18" charset="-78"/>
                <a:cs typeface="AL-Mohanad Bold" pitchFamily="2" charset="-78"/>
              </a:rPr>
              <a:t> سنة انطلاق الأشغال في </a:t>
            </a:r>
            <a:r>
              <a:rPr lang="ar-MA" sz="2200" b="1" dirty="0" smtClean="0">
                <a:latin typeface="ae_AlArabiya" pitchFamily="18" charset="-78"/>
                <a:cs typeface="AL-Mohanad Bold" pitchFamily="2" charset="-78"/>
              </a:rPr>
              <a:t>كل الأوراش,</a:t>
            </a:r>
            <a:endParaRPr lang="en-US" sz="2200" b="1" dirty="0">
              <a:latin typeface="ae_AlArabiya" pitchFamily="18" charset="-78"/>
              <a:cs typeface="AL-Mohanad Bold" pitchFamily="2" charset="-78"/>
            </a:endParaRP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p:nvPr/>
        </p:nvPicPr>
        <p:blipFill rotWithShape="1">
          <a:blip r:embed="rId2"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23788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35494"/>
          <a:stretch/>
        </p:blipFill>
        <p:spPr bwMode="auto">
          <a:xfrm>
            <a:off x="6744989" y="83674"/>
            <a:ext cx="1990725" cy="897054"/>
          </a:xfrm>
          <a:prstGeom prst="rect">
            <a:avLst/>
          </a:prstGeom>
          <a:noFill/>
          <a:ln>
            <a:noFill/>
          </a:ln>
        </p:spPr>
      </p:pic>
      <p:pic>
        <p:nvPicPr>
          <p:cNvPr id="10" name="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4418" t="5776" r="5995" b="6291"/>
          <a:stretch/>
        </p:blipFill>
        <p:spPr bwMode="auto">
          <a:xfrm>
            <a:off x="323642" y="1194854"/>
            <a:ext cx="8509800" cy="475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p:nvPr/>
        </p:nvPicPr>
        <p:blipFill rotWithShape="1">
          <a:blip r:embed="rId2"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1489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b="35494"/>
          <a:stretch/>
        </p:blipFill>
        <p:spPr bwMode="auto">
          <a:xfrm>
            <a:off x="6744989" y="83674"/>
            <a:ext cx="1990725" cy="897054"/>
          </a:xfrm>
          <a:prstGeom prst="rect">
            <a:avLst/>
          </a:prstGeom>
          <a:noFill/>
          <a:ln>
            <a:noFill/>
          </a:ln>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itre 2"/>
          <p:cNvSpPr txBox="1">
            <a:spLocks/>
          </p:cNvSpPr>
          <p:nvPr/>
        </p:nvSpPr>
        <p:spPr>
          <a:xfrm>
            <a:off x="342825" y="1359046"/>
            <a:ext cx="7737008" cy="432048"/>
          </a:xfrm>
          <a:prstGeom prst="rect">
            <a:avLst/>
          </a:prstGeom>
        </p:spPr>
        <p:txBody>
          <a:bodyPr vert="horz" rtlCol="0" anchor="ctr">
            <a:noAutofit/>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ar-MA" sz="2800" u="wavy" dirty="0" smtClean="0">
                <a:solidFill>
                  <a:srgbClr val="070777"/>
                </a:solidFill>
                <a:effectLst/>
                <a:latin typeface="ae_AlArabiya" pitchFamily="18" charset="-78"/>
                <a:cs typeface="AL-Mohanad Bold" pitchFamily="2" charset="-78"/>
              </a:rPr>
              <a:t>ثانيا : مـوارد </a:t>
            </a:r>
            <a:r>
              <a:rPr lang="ar-MA" sz="2800" u="wavy" dirty="0">
                <a:solidFill>
                  <a:srgbClr val="070777"/>
                </a:solidFill>
                <a:effectLst/>
                <a:latin typeface="ae_AlArabiya" pitchFamily="18" charset="-78"/>
                <a:cs typeface="AL-Mohanad Bold" pitchFamily="2" charset="-78"/>
              </a:rPr>
              <a:t>بـشـريـة كـافـيـة </a:t>
            </a:r>
            <a:r>
              <a:rPr lang="ar-MA" sz="2800" u="wavy" dirty="0" smtClean="0">
                <a:solidFill>
                  <a:srgbClr val="070777"/>
                </a:solidFill>
                <a:effectLst/>
                <a:latin typeface="ae_AlArabiya" pitchFamily="18" charset="-78"/>
                <a:cs typeface="AL-Mohanad Bold" pitchFamily="2" charset="-78"/>
              </a:rPr>
              <a:t>ومـؤهـلـة</a:t>
            </a:r>
            <a:r>
              <a:rPr lang="fr-FR" sz="2800" u="wavy" dirty="0" smtClean="0">
                <a:solidFill>
                  <a:srgbClr val="070777"/>
                </a:solidFill>
                <a:effectLst/>
                <a:latin typeface="ae_AlArabiya" pitchFamily="18" charset="-78"/>
                <a:cs typeface="AL-Mohanad Bold" pitchFamily="2" charset="-78"/>
              </a:rPr>
              <a:t>: </a:t>
            </a:r>
            <a:endParaRPr lang="ar-MA" sz="2800" u="wavy" dirty="0">
              <a:solidFill>
                <a:srgbClr val="070777"/>
              </a:solidFill>
              <a:effectLst/>
              <a:latin typeface="ae_AlArabiya" pitchFamily="18" charset="-78"/>
              <a:cs typeface="AL-Mohanad Bold" pitchFamily="2" charset="-78"/>
            </a:endParaRPr>
          </a:p>
        </p:txBody>
      </p:sp>
      <p:sp>
        <p:nvSpPr>
          <p:cNvPr id="16" name="Titre 2"/>
          <p:cNvSpPr txBox="1">
            <a:spLocks/>
          </p:cNvSpPr>
          <p:nvPr/>
        </p:nvSpPr>
        <p:spPr>
          <a:xfrm>
            <a:off x="342826" y="1772816"/>
            <a:ext cx="8229600" cy="1116124"/>
          </a:xfrm>
          <a:prstGeom prst="rect">
            <a:avLst/>
          </a:prstGeom>
        </p:spPr>
        <p:txBody>
          <a:bodyPr vert="horz" rtlCol="0" anchor="ctr">
            <a:noAutofit/>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457200" lvl="0" indent="-457200" algn="just">
              <a:buBlip>
                <a:blip r:embed="rId4"/>
              </a:buBlip>
            </a:pPr>
            <a:r>
              <a:rPr lang="ar-MA" sz="2800" u="sng" dirty="0">
                <a:solidFill>
                  <a:srgbClr val="00B050"/>
                </a:solidFill>
                <a:effectLst/>
                <a:latin typeface="ae_AlArabiya" pitchFamily="18" charset="-78"/>
                <a:cs typeface="AL-Mohanad Bold" pitchFamily="2" charset="-78"/>
              </a:rPr>
              <a:t>موارد بشرية </a:t>
            </a:r>
            <a:r>
              <a:rPr lang="ar-MA" sz="2800" u="sng" dirty="0" smtClean="0">
                <a:solidFill>
                  <a:srgbClr val="00B050"/>
                </a:solidFill>
                <a:effectLst/>
                <a:latin typeface="ae_AlArabiya" pitchFamily="18" charset="-78"/>
                <a:cs typeface="AL-Mohanad Bold" pitchFamily="2" charset="-78"/>
              </a:rPr>
              <a:t>كافية</a:t>
            </a:r>
            <a:endParaRPr lang="en-US" sz="2400" dirty="0" smtClean="0">
              <a:solidFill>
                <a:schemeClr val="tx1"/>
              </a:solidFill>
              <a:effectLst/>
              <a:latin typeface="ae_AlArabiya" pitchFamily="18" charset="-78"/>
              <a:cs typeface="AL-Mohanad Bold" pitchFamily="2" charset="-78"/>
            </a:endParaRPr>
          </a:p>
          <a:p>
            <a:pPr lvl="0" algn="just"/>
            <a:r>
              <a:rPr lang="ar-MA" sz="2400" dirty="0">
                <a:solidFill>
                  <a:schemeClr val="accent6">
                    <a:lumMod val="75000"/>
                  </a:schemeClr>
                </a:solidFill>
                <a:latin typeface="ae_AlArabiya" pitchFamily="18" charset="-78"/>
                <a:ea typeface="+mn-ea"/>
              </a:rPr>
              <a:t>أ</a:t>
            </a:r>
            <a:r>
              <a:rPr lang="ar-MA" sz="2400" dirty="0">
                <a:solidFill>
                  <a:schemeClr val="tx1"/>
                </a:solidFill>
                <a:latin typeface="ae_AlArabiya" pitchFamily="18" charset="-78"/>
                <a:ea typeface="+mn-ea"/>
              </a:rPr>
              <a:t> -  </a:t>
            </a:r>
            <a:r>
              <a:rPr lang="ar-MA" sz="2400" dirty="0" smtClean="0">
                <a:solidFill>
                  <a:schemeClr val="tx1"/>
                </a:solidFill>
                <a:effectLst/>
                <a:latin typeface="ae_AlArabiya" pitchFamily="18" charset="-78"/>
                <a:cs typeface="AL-Mohanad Bold" pitchFamily="2" charset="-78"/>
              </a:rPr>
              <a:t>عدد قضاة المملكة </a:t>
            </a:r>
            <a:r>
              <a:rPr lang="ar-MA" sz="2400" dirty="0">
                <a:solidFill>
                  <a:schemeClr val="tx1"/>
                </a:solidFill>
                <a:latin typeface="ae_AlArabiya" pitchFamily="18" charset="-78"/>
                <a:ea typeface="+mn-ea"/>
              </a:rPr>
              <a:t>4.115</a:t>
            </a:r>
            <a:r>
              <a:rPr lang="ar-MA" sz="2400" dirty="0" smtClean="0">
                <a:solidFill>
                  <a:schemeClr val="tx1"/>
                </a:solidFill>
                <a:effectLst/>
                <a:latin typeface="ae_AlArabiya" pitchFamily="18" charset="-78"/>
                <a:cs typeface="AL-Mohanad Bold" pitchFamily="2" charset="-78"/>
              </a:rPr>
              <a:t> قاضيا </a:t>
            </a:r>
          </a:p>
        </p:txBody>
      </p:sp>
      <p:sp>
        <p:nvSpPr>
          <p:cNvPr id="19" name="Zone de texte 2"/>
          <p:cNvSpPr txBox="1">
            <a:spLocks noChangeArrowheads="1"/>
          </p:cNvSpPr>
          <p:nvPr/>
        </p:nvSpPr>
        <p:spPr bwMode="auto">
          <a:xfrm>
            <a:off x="251520" y="4712786"/>
            <a:ext cx="8104299" cy="1668542"/>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MA" sz="2300" b="1" i="0" u="none" strike="noStrike" cap="none" normalizeH="0" baseline="0" dirty="0" smtClean="0">
                <a:ln>
                  <a:noFill/>
                </a:ln>
                <a:solidFill>
                  <a:schemeClr val="tx1"/>
                </a:solidFill>
                <a:effectLst/>
                <a:latin typeface="ae_AlArabiya" pitchFamily="18" charset="-78"/>
                <a:ea typeface="Calibri" pitchFamily="34" charset="0"/>
                <a:cs typeface="AL-Mohanad Bold" pitchFamily="2" charset="-78"/>
              </a:rPr>
              <a:t>نسبة الموظفين لعدد القضاة: ما يناهز </a:t>
            </a:r>
            <a:r>
              <a:rPr lang="ar-MA" sz="2300" b="1" dirty="0">
                <a:solidFill>
                  <a:schemeClr val="tx1"/>
                </a:solidFill>
                <a:latin typeface="ae_AlArabiya" pitchFamily="18" charset="-78"/>
                <a:ea typeface="Calibri" pitchFamily="34" charset="0"/>
                <a:cs typeface="+mj-cs"/>
              </a:rPr>
              <a:t>3,6</a:t>
            </a:r>
            <a:r>
              <a:rPr kumimoji="0" lang="ar-MA" sz="2300" b="1" i="0" u="none" strike="noStrike" cap="none" normalizeH="0" baseline="0" dirty="0" smtClean="0">
                <a:ln>
                  <a:noFill/>
                </a:ln>
                <a:solidFill>
                  <a:schemeClr val="tx1"/>
                </a:solidFill>
                <a:effectLst/>
                <a:latin typeface="ae_AlArabiya" pitchFamily="18" charset="-78"/>
                <a:ea typeface="Calibri" pitchFamily="34" charset="0"/>
                <a:cs typeface="AL-Mohanad Bold" pitchFamily="2" charset="-78"/>
              </a:rPr>
              <a:t> موظف لكل قاضي، وهي نسبة تتماشى مع مؤشرات اللجنة الأوروبية لفعالية العدالة ، وتفوق النسب المسجلة في الدول الأوروبية: </a:t>
            </a:r>
            <a:endParaRPr kumimoji="0" lang="ar-MA" sz="2300" b="1" i="0" u="none" strike="noStrike" cap="none" normalizeH="0" baseline="0" dirty="0" smtClean="0">
              <a:ln>
                <a:noFill/>
              </a:ln>
              <a:solidFill>
                <a:schemeClr val="tx1"/>
              </a:solidFill>
              <a:effectLst/>
              <a:latin typeface="ae_AlArabiya" pitchFamily="18" charset="-78"/>
              <a:cs typeface="AL-Mohanad Bol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lang="ar-MA" sz="2300" b="1" dirty="0">
                <a:solidFill>
                  <a:schemeClr val="tx1"/>
                </a:solidFill>
                <a:latin typeface="ae_AlArabiya" pitchFamily="18" charset="-78"/>
                <a:ea typeface="Calibri" pitchFamily="34" charset="0"/>
                <a:cs typeface="AL-Mohanad Bold" pitchFamily="2" charset="-78"/>
              </a:rPr>
              <a:t>فرنسا</a:t>
            </a:r>
            <a:r>
              <a:rPr lang="ar-MA" sz="2300" b="1" dirty="0">
                <a:solidFill>
                  <a:schemeClr val="tx1"/>
                </a:solidFill>
                <a:latin typeface="ae_AlArabiya" pitchFamily="18" charset="-78"/>
                <a:ea typeface="Calibri" pitchFamily="34" charset="0"/>
                <a:cs typeface="+mj-cs"/>
              </a:rPr>
              <a:t>: 3  ؛ </a:t>
            </a:r>
            <a:r>
              <a:rPr lang="ar-MA" sz="2300" b="1" dirty="0">
                <a:solidFill>
                  <a:schemeClr val="tx1"/>
                </a:solidFill>
                <a:latin typeface="ae_AlArabiya" pitchFamily="18" charset="-78"/>
                <a:ea typeface="Calibri" pitchFamily="34" charset="0"/>
                <a:cs typeface="AL-Mohanad Bold" pitchFamily="2" charset="-78"/>
              </a:rPr>
              <a:t>المانيا</a:t>
            </a:r>
            <a:r>
              <a:rPr lang="ar-MA" sz="2300" b="1" dirty="0">
                <a:solidFill>
                  <a:schemeClr val="tx1"/>
                </a:solidFill>
                <a:latin typeface="ae_AlArabiya" pitchFamily="18" charset="-78"/>
                <a:ea typeface="Calibri" pitchFamily="34" charset="0"/>
                <a:cs typeface="+mj-cs"/>
              </a:rPr>
              <a:t>:  2,7 ؛ </a:t>
            </a:r>
            <a:r>
              <a:rPr lang="ar-MA" sz="2300" b="1" dirty="0">
                <a:solidFill>
                  <a:schemeClr val="tx1"/>
                </a:solidFill>
                <a:latin typeface="ae_AlArabiya" pitchFamily="18" charset="-78"/>
                <a:ea typeface="Calibri" pitchFamily="34" charset="0"/>
                <a:cs typeface="AL-Mohanad Bold" pitchFamily="2" charset="-78"/>
              </a:rPr>
              <a:t>البرتغال</a:t>
            </a:r>
            <a:r>
              <a:rPr lang="ar-MA" sz="2300" b="1" dirty="0">
                <a:solidFill>
                  <a:schemeClr val="tx1"/>
                </a:solidFill>
                <a:latin typeface="ae_AlArabiya" pitchFamily="18" charset="-78"/>
                <a:ea typeface="Calibri" pitchFamily="34" charset="0"/>
                <a:cs typeface="+mj-cs"/>
              </a:rPr>
              <a:t>:  3,4 ؛ </a:t>
            </a:r>
            <a:r>
              <a:rPr lang="ar-MA" sz="2300" b="1" dirty="0">
                <a:solidFill>
                  <a:schemeClr val="tx1"/>
                </a:solidFill>
                <a:latin typeface="ae_AlArabiya" pitchFamily="18" charset="-78"/>
                <a:ea typeface="Calibri" pitchFamily="34" charset="0"/>
                <a:cs typeface="AL-Mohanad Bold" pitchFamily="2" charset="-78"/>
              </a:rPr>
              <a:t>ايطاليا</a:t>
            </a:r>
            <a:r>
              <a:rPr lang="ar-MA" sz="2300" b="1" dirty="0">
                <a:solidFill>
                  <a:schemeClr val="tx1"/>
                </a:solidFill>
                <a:latin typeface="ae_AlArabiya" pitchFamily="18" charset="-78"/>
                <a:ea typeface="Calibri" pitchFamily="34" charset="0"/>
                <a:cs typeface="+mj-cs"/>
              </a:rPr>
              <a:t>:  3,7 ؛ </a:t>
            </a:r>
            <a:r>
              <a:rPr lang="ar-MA" sz="2300" b="1" dirty="0">
                <a:solidFill>
                  <a:schemeClr val="tx1"/>
                </a:solidFill>
                <a:latin typeface="ae_AlArabiya" pitchFamily="18" charset="-78"/>
                <a:ea typeface="Calibri" pitchFamily="34" charset="0"/>
                <a:cs typeface="AL-Mohanad Bold" pitchFamily="2" charset="-78"/>
              </a:rPr>
              <a:t>تركيا</a:t>
            </a:r>
            <a:r>
              <a:rPr lang="ar-MA" sz="2300" b="1" dirty="0">
                <a:solidFill>
                  <a:schemeClr val="tx1"/>
                </a:solidFill>
                <a:latin typeface="ae_AlArabiya" pitchFamily="18" charset="-78"/>
                <a:ea typeface="Calibri" pitchFamily="34" charset="0"/>
                <a:cs typeface="+mj-cs"/>
              </a:rPr>
              <a:t>: 2,8 </a:t>
            </a:r>
            <a:r>
              <a:rPr lang="ar-MA" sz="2300" b="1" dirty="0">
                <a:solidFill>
                  <a:schemeClr val="tx1"/>
                </a:solidFill>
                <a:latin typeface="ae_AlArabiya" pitchFamily="18" charset="-78"/>
                <a:ea typeface="Calibri" pitchFamily="34" charset="0"/>
                <a:cs typeface="AL-Mohanad Bold" pitchFamily="2" charset="-78"/>
              </a:rPr>
              <a:t>النمسا</a:t>
            </a:r>
            <a:r>
              <a:rPr lang="ar-MA" sz="2300" b="1" dirty="0">
                <a:solidFill>
                  <a:schemeClr val="tx1"/>
                </a:solidFill>
                <a:latin typeface="ae_AlArabiya" pitchFamily="18" charset="-78"/>
                <a:ea typeface="Calibri" pitchFamily="34" charset="0"/>
                <a:cs typeface="+mj-cs"/>
              </a:rPr>
              <a:t>: 3,1 .</a:t>
            </a:r>
          </a:p>
        </p:txBody>
      </p:sp>
      <p:sp>
        <p:nvSpPr>
          <p:cNvPr id="10" name="Zone de texte 2"/>
          <p:cNvSpPr txBox="1">
            <a:spLocks noChangeArrowheads="1"/>
          </p:cNvSpPr>
          <p:nvPr/>
        </p:nvSpPr>
        <p:spPr bwMode="auto">
          <a:xfrm>
            <a:off x="231453" y="2739832"/>
            <a:ext cx="8155706" cy="1276945"/>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spAutoFit/>
          </a:bodyPr>
          <a:lstStyle/>
          <a:p>
            <a:r>
              <a:rPr lang="ar-MA" sz="2300" b="1" dirty="0">
                <a:cs typeface="AL-Mohanad Bold" pitchFamily="2" charset="-78"/>
              </a:rPr>
              <a:t>معدل </a:t>
            </a:r>
            <a:r>
              <a:rPr lang="ar-MA" sz="2300" b="1" dirty="0">
                <a:solidFill>
                  <a:schemeClr val="tx1"/>
                </a:solidFill>
                <a:effectLst>
                  <a:outerShdw blurRad="31750" dist="25400" dir="5400000" algn="tl" rotWithShape="0">
                    <a:srgbClr val="000000">
                      <a:alpha val="25000"/>
                    </a:srgbClr>
                  </a:outerShdw>
                </a:effectLst>
                <a:latin typeface="ae_AlArabiya" pitchFamily="18" charset="-78"/>
                <a:cs typeface="+mj-cs"/>
              </a:rPr>
              <a:t>12,10</a:t>
            </a:r>
            <a:r>
              <a:rPr lang="ar-MA" sz="2300" b="1" dirty="0">
                <a:cs typeface="AL-Mohanad Bold" pitchFamily="2" charset="-78"/>
              </a:rPr>
              <a:t> قاض لكل </a:t>
            </a:r>
            <a:r>
              <a:rPr lang="ar-MA" sz="2300" b="1" dirty="0">
                <a:solidFill>
                  <a:schemeClr val="tx1"/>
                </a:solidFill>
                <a:effectLst>
                  <a:outerShdw blurRad="31750" dist="25400" dir="5400000" algn="tl" rotWithShape="0">
                    <a:srgbClr val="000000">
                      <a:alpha val="25000"/>
                    </a:srgbClr>
                  </a:outerShdw>
                </a:effectLst>
                <a:latin typeface="ae_AlArabiya" pitchFamily="18" charset="-78"/>
                <a:cs typeface="+mj-cs"/>
              </a:rPr>
              <a:t>100</a:t>
            </a:r>
            <a:r>
              <a:rPr lang="ar-MA" sz="2300" b="1" dirty="0">
                <a:cs typeface="AL-Mohanad Bold" pitchFamily="2" charset="-78"/>
              </a:rPr>
              <a:t> ألف نسمة، وهو معدل يستجيب للمعايير المعتمدة من قبل اللجنة الأوروبية </a:t>
            </a:r>
            <a:r>
              <a:rPr lang="ar-MA" sz="2300" b="1" dirty="0">
                <a:cs typeface="+mj-cs"/>
              </a:rPr>
              <a:t>لنجاعة</a:t>
            </a:r>
            <a:r>
              <a:rPr lang="ar-MA" sz="2300" b="1" dirty="0">
                <a:cs typeface="AL-Mohanad Bold" pitchFamily="2" charset="-78"/>
              </a:rPr>
              <a:t> العدالة (ما بين </a:t>
            </a:r>
            <a:r>
              <a:rPr lang="ar-MA" sz="2300" b="1" dirty="0">
                <a:solidFill>
                  <a:schemeClr val="tx1"/>
                </a:solidFill>
                <a:effectLst>
                  <a:outerShdw blurRad="31750" dist="25400" dir="5400000" algn="tl" rotWithShape="0">
                    <a:srgbClr val="000000">
                      <a:alpha val="25000"/>
                    </a:srgbClr>
                  </a:outerShdw>
                </a:effectLst>
                <a:latin typeface="ae_AlArabiya" pitchFamily="18" charset="-78"/>
                <a:cs typeface="+mj-cs"/>
              </a:rPr>
              <a:t>10</a:t>
            </a:r>
            <a:r>
              <a:rPr lang="ar-MA" sz="2300" b="1" dirty="0">
                <a:cs typeface="AL-Mohanad Bold" pitchFamily="2" charset="-78"/>
              </a:rPr>
              <a:t> </a:t>
            </a:r>
            <a:r>
              <a:rPr lang="ar-MA" sz="2300" b="1" dirty="0">
                <a:solidFill>
                  <a:schemeClr val="tx1"/>
                </a:solidFill>
                <a:effectLst>
                  <a:outerShdw blurRad="31750" dist="25400" dir="5400000" algn="tl" rotWithShape="0">
                    <a:srgbClr val="000000">
                      <a:alpha val="25000"/>
                    </a:srgbClr>
                  </a:outerShdw>
                </a:effectLst>
                <a:latin typeface="ae_AlArabiya" pitchFamily="18" charset="-78"/>
                <a:cs typeface="+mj-cs"/>
              </a:rPr>
              <a:t>و15</a:t>
            </a:r>
            <a:r>
              <a:rPr lang="ar-MA" sz="2300" b="1" dirty="0">
                <a:cs typeface="AL-Mohanad Bold" pitchFamily="2" charset="-78"/>
              </a:rPr>
              <a:t> لكل </a:t>
            </a:r>
            <a:r>
              <a:rPr lang="ar-MA" sz="2300" b="1" dirty="0">
                <a:solidFill>
                  <a:schemeClr val="tx1"/>
                </a:solidFill>
                <a:effectLst>
                  <a:outerShdw blurRad="31750" dist="25400" dir="5400000" algn="tl" rotWithShape="0">
                    <a:srgbClr val="000000">
                      <a:alpha val="25000"/>
                    </a:srgbClr>
                  </a:outerShdw>
                </a:effectLst>
                <a:latin typeface="ae_AlArabiya" pitchFamily="18" charset="-78"/>
                <a:cs typeface="+mj-cs"/>
              </a:rPr>
              <a:t>100</a:t>
            </a:r>
            <a:r>
              <a:rPr lang="ar-MA" sz="2300" b="1" dirty="0">
                <a:cs typeface="AL-Mohanad Bold" pitchFamily="2" charset="-78"/>
              </a:rPr>
              <a:t> ألف نسمة) : </a:t>
            </a:r>
            <a:r>
              <a:rPr lang="fr-FR" sz="2300" b="1" dirty="0" smtClean="0">
                <a:cs typeface="AL-Mohanad Bold" pitchFamily="2" charset="-78"/>
              </a:rPr>
              <a:t>     </a:t>
            </a:r>
            <a:r>
              <a:rPr lang="ar-MA" sz="2300" b="1" dirty="0" smtClean="0">
                <a:cs typeface="AL-Mohanad Bold" pitchFamily="2" charset="-78"/>
              </a:rPr>
              <a:t>فرنسا </a:t>
            </a:r>
            <a:r>
              <a:rPr lang="ar-MA" sz="2300" b="1" dirty="0">
                <a:cs typeface="AL-Mohanad Bold" pitchFamily="2" charset="-78"/>
              </a:rPr>
              <a:t>:</a:t>
            </a:r>
            <a:r>
              <a:rPr lang="ar-MA" sz="2300" b="1" dirty="0">
                <a:solidFill>
                  <a:schemeClr val="tx1"/>
                </a:solidFill>
                <a:effectLst>
                  <a:outerShdw blurRad="31750" dist="25400" dir="5400000" algn="tl" rotWithShape="0">
                    <a:srgbClr val="000000">
                      <a:alpha val="25000"/>
                    </a:srgbClr>
                  </a:outerShdw>
                </a:effectLst>
                <a:latin typeface="ae_AlArabiya" pitchFamily="18" charset="-78"/>
                <a:cs typeface="+mj-cs"/>
              </a:rPr>
              <a:t>10.7</a:t>
            </a:r>
            <a:r>
              <a:rPr lang="ar-MA" sz="2300" b="1" dirty="0">
                <a:cs typeface="AL-Mohanad Bold" pitchFamily="2" charset="-78"/>
              </a:rPr>
              <a:t> ، تركيا </a:t>
            </a:r>
            <a:r>
              <a:rPr lang="ar-MA" sz="2300" b="1" dirty="0">
                <a:solidFill>
                  <a:schemeClr val="tx1"/>
                </a:solidFill>
                <a:effectLst>
                  <a:outerShdw blurRad="31750" dist="25400" dir="5400000" algn="tl" rotWithShape="0">
                    <a:srgbClr val="000000">
                      <a:alpha val="25000"/>
                    </a:srgbClr>
                  </a:outerShdw>
                </a:effectLst>
                <a:latin typeface="ae_AlArabiya" pitchFamily="18" charset="-78"/>
                <a:cs typeface="+mj-cs"/>
              </a:rPr>
              <a:t>10.6</a:t>
            </a:r>
            <a:r>
              <a:rPr lang="ar-MA" sz="2300" b="1" dirty="0">
                <a:cs typeface="AL-Mohanad Bold" pitchFamily="2" charset="-78"/>
              </a:rPr>
              <a:t> ، إيطاليا : </a:t>
            </a:r>
            <a:r>
              <a:rPr lang="ar-MA" sz="2300" b="1" dirty="0">
                <a:cs typeface="+mj-cs"/>
              </a:rPr>
              <a:t>11</a:t>
            </a:r>
            <a:r>
              <a:rPr lang="ar-MA" sz="2300" b="1" dirty="0">
                <a:cs typeface="AL-Mohanad Bold" pitchFamily="2" charset="-78"/>
              </a:rPr>
              <a:t> ، البرتغال : </a:t>
            </a:r>
            <a:r>
              <a:rPr lang="ar-MA" sz="2300" b="1" dirty="0">
                <a:solidFill>
                  <a:schemeClr val="tx1"/>
                </a:solidFill>
                <a:effectLst>
                  <a:outerShdw blurRad="31750" dist="25400" dir="5400000" algn="tl" rotWithShape="0">
                    <a:srgbClr val="000000">
                      <a:alpha val="25000"/>
                    </a:srgbClr>
                  </a:outerShdw>
                </a:effectLst>
                <a:latin typeface="ae_AlArabiya" pitchFamily="18" charset="-78"/>
                <a:cs typeface="+mj-cs"/>
              </a:rPr>
              <a:t>18.4</a:t>
            </a:r>
            <a:r>
              <a:rPr lang="ar-MA" sz="2300" b="1" dirty="0">
                <a:cs typeface="AL-Mohanad Bold" pitchFamily="2" charset="-78"/>
              </a:rPr>
              <a:t> .</a:t>
            </a:r>
            <a:endParaRPr lang="fr-FR" sz="2300" b="1" dirty="0">
              <a:cs typeface="AL-Mohanad Bold" pitchFamily="2" charset="-78"/>
            </a:endParaRPr>
          </a:p>
        </p:txBody>
      </p:sp>
      <p:sp>
        <p:nvSpPr>
          <p:cNvPr id="14" name="Titre 2"/>
          <p:cNvSpPr txBox="1">
            <a:spLocks/>
          </p:cNvSpPr>
          <p:nvPr/>
        </p:nvSpPr>
        <p:spPr>
          <a:xfrm>
            <a:off x="395536" y="3995847"/>
            <a:ext cx="8229600" cy="945321"/>
          </a:xfrm>
          <a:prstGeom prst="rect">
            <a:avLst/>
          </a:prstGeom>
        </p:spPr>
        <p:txBody>
          <a:bodyPr vert="horz" rtlCol="0" anchor="ctr">
            <a:noAutofit/>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gn="just"/>
            <a:r>
              <a:rPr lang="ar-MA" sz="2400" dirty="0">
                <a:solidFill>
                  <a:schemeClr val="accent6">
                    <a:lumMod val="75000"/>
                  </a:schemeClr>
                </a:solidFill>
                <a:latin typeface="ae_AlArabiya" pitchFamily="18" charset="-78"/>
                <a:ea typeface="+mn-ea"/>
              </a:rPr>
              <a:t>ب</a:t>
            </a:r>
            <a:r>
              <a:rPr lang="ar-MA" sz="2400" dirty="0">
                <a:solidFill>
                  <a:schemeClr val="tx1"/>
                </a:solidFill>
                <a:latin typeface="ae_AlArabiya" pitchFamily="18" charset="-78"/>
                <a:ea typeface="+mn-ea"/>
              </a:rPr>
              <a:t> - </a:t>
            </a:r>
            <a:r>
              <a:rPr lang="ar-MA" sz="2400" dirty="0" smtClean="0">
                <a:solidFill>
                  <a:schemeClr val="tx1"/>
                </a:solidFill>
                <a:effectLst/>
                <a:latin typeface="ae_AlArabiya" pitchFamily="18" charset="-78"/>
                <a:cs typeface="AL-Mohanad Bold" pitchFamily="2" charset="-78"/>
              </a:rPr>
              <a:t>عدد الموظفين </a:t>
            </a:r>
            <a:r>
              <a:rPr lang="ar-MA" sz="2400" dirty="0">
                <a:solidFill>
                  <a:schemeClr val="tx1"/>
                </a:solidFill>
                <a:latin typeface="ae_AlArabiya" pitchFamily="18" charset="-78"/>
                <a:ea typeface="+mn-ea"/>
              </a:rPr>
              <a:t>14.880</a:t>
            </a:r>
            <a:r>
              <a:rPr lang="ar-MA" sz="2400" dirty="0" smtClean="0">
                <a:solidFill>
                  <a:schemeClr val="tx1"/>
                </a:solidFill>
                <a:effectLst/>
                <a:latin typeface="ae_AlArabiya" pitchFamily="18" charset="-78"/>
                <a:cs typeface="AL-Mohanad Bold" pitchFamily="2" charset="-78"/>
              </a:rPr>
              <a:t> موظفا .</a:t>
            </a:r>
            <a:endParaRPr lang="en-US" sz="2400" dirty="0">
              <a:solidFill>
                <a:schemeClr val="tx1"/>
              </a:solidFill>
              <a:effectLst/>
              <a:latin typeface="ae_AlArabiya" pitchFamily="18" charset="-78"/>
              <a:cs typeface="AL-Mohanad Bold" pitchFamily="2" charset="-78"/>
            </a:endParaRPr>
          </a:p>
        </p:txBody>
      </p:sp>
      <p:pic>
        <p:nvPicPr>
          <p:cNvPr id="1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 17"/>
          <p:cNvPicPr/>
          <p:nvPr/>
        </p:nvPicPr>
        <p:blipFill rotWithShape="1">
          <a:blip r:embed="rId3" cstate="print">
            <a:grayscl/>
            <a:extLst>
              <a:ext uri="{28A0092B-C50C-407E-A947-70E740481C1C}">
                <a14:useLocalDpi xmlns:a14="http://schemas.microsoft.com/office/drawing/2010/main" val="0"/>
              </a:ext>
            </a:extLst>
          </a:blip>
          <a:srcRect r="5389" b="35494"/>
          <a:stretch/>
        </p:blipFill>
        <p:spPr bwMode="auto">
          <a:xfrm>
            <a:off x="6876256" y="332656"/>
            <a:ext cx="1883429" cy="846250"/>
          </a:xfrm>
          <a:prstGeom prst="rect">
            <a:avLst/>
          </a:prstGeom>
          <a:ln>
            <a:noFill/>
          </a:ln>
          <a:effectLst>
            <a:softEdge rad="112500"/>
          </a:effectLst>
        </p:spPr>
      </p:pic>
      <p:pic>
        <p:nvPicPr>
          <p:cNvPr id="20" name="Picture 10" descr="C:\Documents and Settings\hzahir\Bureau\قسم التحصيل\armoiries[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C:\TDDOWNLOAD\penci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8078988" y="1247356"/>
            <a:ext cx="453452" cy="45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80331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47"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26" presetClass="emph" presetSubtype="0" repeatCount="indefinite" fill="hold" nodeType="withEffect">
                                  <p:stCondLst>
                                    <p:cond delay="0"/>
                                  </p:stCondLst>
                                  <p:childTnLst>
                                    <p:animEffect transition="out" filter="fade">
                                      <p:cBhvr>
                                        <p:cTn id="14" dur="1000" tmFilter="0, 0; .2, .5; .8, .5; 1, 0"/>
                                        <p:tgtEl>
                                          <p:spTgt spid="22"/>
                                        </p:tgtEl>
                                      </p:cBhvr>
                                    </p:animEffect>
                                    <p:animScale>
                                      <p:cBhvr>
                                        <p:cTn id="15" dur="500" autoRev="1" fill="hold"/>
                                        <p:tgtEl>
                                          <p:spTgt spid="22"/>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Effect transition="in" filter="fade">
                                      <p:cBhvr>
                                        <p:cTn id="4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animBg="1"/>
      <p:bldP spid="10" grpId="0" animBg="1"/>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TotalTime>
  <Words>3996</Words>
  <Application>Microsoft Office PowerPoint</Application>
  <PresentationFormat>Affichage à l'écran (4:3)</PresentationFormat>
  <Paragraphs>701</Paragraphs>
  <Slides>53</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53</vt:i4>
      </vt:variant>
    </vt:vector>
  </HeadingPairs>
  <TitlesOfParts>
    <vt:vector size="55" baseType="lpstr">
      <vt:lpstr>Rotonde</vt:lpstr>
      <vt:lpstr>Feuille de calcul</vt:lpstr>
      <vt:lpstr>Présentation PowerPoint</vt:lpstr>
      <vt:lpstr>Présentation PowerPoint</vt:lpstr>
      <vt:lpstr>Présentation PowerPoint</vt:lpstr>
      <vt:lpstr>الإصلاح العميق والشامل لمنظومة العدالة مطلب شعب، وإرادة ملك، وانجاز حكومة</vt:lpstr>
      <vt:lpstr>مـقـومـات الإصـلاح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تخليق الحياة العامة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أهم أسباب الاعتقال في نهاية شهر دجنبر 2015</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الإصلاح العميق والشامل لمنظومة العدالة مطلب شعب وإرادة ملك وانجاز حكومة</dc:title>
  <dc:creator>Ministere_Justice1</dc:creator>
  <cp:lastModifiedBy>User</cp:lastModifiedBy>
  <cp:revision>211</cp:revision>
  <dcterms:created xsi:type="dcterms:W3CDTF">2011-05-20T19:59:19Z</dcterms:created>
  <dcterms:modified xsi:type="dcterms:W3CDTF">2016-02-23T09:55:58Z</dcterms:modified>
</cp:coreProperties>
</file>